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1" r:id="rId4"/>
    <p:sldId id="262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8A54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754C0A-53E7-41C2-BEB2-905F76681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83725E3-C6E0-463C-A878-5AFF19227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3B0234-2BED-4A73-A2C5-DBDD49AD8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A81A9B-C94F-498B-80B8-53EC2FD3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D666BA-E30B-4CB8-A87F-5AB83BB6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25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E7714E-23E4-4639-867D-0BEBF7601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6E705C1-31F4-47DA-8F25-DE12D0385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5B9804-BF3B-477A-A55E-FCFF4E73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5A47AF-0F1E-472F-BAB6-E36DE3BC8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367F7E-D39B-4361-B41D-DFE77FD9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41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A4DCD8-DD84-48DE-BF13-9D39747F9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65F21B-696A-428D-85DC-9B410BD31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A19B49-9552-42FB-8411-3A0CF1AC4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CAA4B8-324C-47E1-89B7-0D59B6E7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269DBD-FCAE-424E-B466-406C8A83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97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C737C5-4405-4A34-BC5C-105DFCAC3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97F23F-D321-49E8-A17E-11512A7A7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C93094-5453-49A4-9A62-1E11ECBE8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2CC0D0-DCE8-486D-8974-583462EC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21AE718-0795-45EE-842A-331376BBF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754EC59-2249-4E59-A155-D50351FAC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13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60B1CF-C4EE-41D8-A60C-3A130C7C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27E4E1-2131-49A6-9B87-EA38B6A7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D662C6-E9FE-4E84-80BB-70EED0E48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F582B17-0293-4125-A05D-045D220DA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EFC6F03-FF82-428B-B1B2-6BD7F6202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DC46F30-570F-4B50-8EEC-EECEA8F2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650D9C-D8DD-4A22-A1C5-E53C848C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5C79E45-41E6-4A4C-B973-66588536C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454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91F67B-DEB7-4783-BB5F-30E75C9A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1855838-CECB-4D93-B43A-AC81FFCD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A81209E-992C-44FF-9D0D-F18133A1D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0B78B18-5E3D-44A2-90EE-9F204E46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68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9712E1F-C8A9-4EFE-A8FF-8BEECBD7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EBFC5A1-C488-4FA4-9F33-12D33F33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DE5CB5-A893-488B-8ADA-14CC21549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80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3F4EC3-3916-4E49-B371-72BF48697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862EAD-3212-4DB6-B2E9-53D0729C9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7CD0E3-E331-446F-B833-EBBD36A12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9B7D06-0391-4D21-A09E-E67957EFB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454933-97A7-4D6F-BC85-93D4B2905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AA3B93-8356-4E21-9C26-1300B086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70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063E9C-9C9C-4A4C-9F93-0F93EF230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90E12B-7F26-4D62-9A8A-ED1E44830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1F095D-D5A5-476D-B2DD-F32660F52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5538D1-594E-4151-8050-020ACB50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72D3B6-B4D1-4140-BA99-B7FB86E0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B9B3AF-E6EB-4DEF-BB0C-64CD6AD3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817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54D684-8098-492F-B7A7-CA9F147C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F5E98D-E265-4264-8D9D-23B1EF190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46C6C4-EF48-49A8-AFCC-B6D7025FD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0CC1D1-9562-4738-854F-B301BA45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208CE0-38C1-47D6-A851-E29D17540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4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2AFFE59-0543-4900-BAD0-27E44971F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E4051A-E8B0-478F-8BF8-A3C488086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4F7156-4BE9-4AF3-9F70-8E2C940B7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01CEA6-9CEA-4C72-B87E-1140EE385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30833C-31BD-4B68-95E0-8181C796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45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A412135-705A-4941-994C-52F242E0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99CBEA-A3D1-4F86-AE83-9EBE39F9C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EA9A45-1E51-48E2-91A3-779DBFA0D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E3DB9-63EB-4383-B495-2CD762B9D1E7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B5B72D-204E-428B-A0E2-7D5A82C7E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A0C14F-9736-4ADE-949E-D8149F6E2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A69AA-A1FA-43A9-903D-1DB4ADBBB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17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58CF1E6-858A-4EDF-8FC4-E27A17583DDA}"/>
              </a:ext>
            </a:extLst>
          </p:cNvPr>
          <p:cNvSpPr/>
          <p:nvPr/>
        </p:nvSpPr>
        <p:spPr>
          <a:xfrm>
            <a:off x="691851" y="689578"/>
            <a:ext cx="8536365" cy="957397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주문자연계시스템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1B4CB9B8-24D5-48F9-890E-C684C9853AF8}"/>
              </a:ext>
            </a:extLst>
          </p:cNvPr>
          <p:cNvSpPr/>
          <p:nvPr/>
        </p:nvSpPr>
        <p:spPr>
          <a:xfrm>
            <a:off x="691851" y="1726129"/>
            <a:ext cx="8536365" cy="1505113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의류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19D50057-B9B9-4710-AD71-98D8F9954C72}"/>
              </a:ext>
            </a:extLst>
          </p:cNvPr>
          <p:cNvSpPr/>
          <p:nvPr/>
        </p:nvSpPr>
        <p:spPr>
          <a:xfrm>
            <a:off x="691851" y="3310396"/>
            <a:ext cx="8536365" cy="1505113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염색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A71B0D54-1D6F-4323-825A-E0EC43B4A9D5}"/>
              </a:ext>
            </a:extLst>
          </p:cNvPr>
          <p:cNvSpPr/>
          <p:nvPr/>
        </p:nvSpPr>
        <p:spPr>
          <a:xfrm>
            <a:off x="691851" y="4894663"/>
            <a:ext cx="8536365" cy="714278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편직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C48B778-A429-419A-B286-037BACEECBD4}"/>
              </a:ext>
            </a:extLst>
          </p:cNvPr>
          <p:cNvSpPr/>
          <p:nvPr/>
        </p:nvSpPr>
        <p:spPr>
          <a:xfrm>
            <a:off x="0" y="0"/>
            <a:ext cx="12192000" cy="5708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tx1"/>
                </a:solidFill>
              </a:rPr>
              <a:t>제품</a:t>
            </a:r>
            <a:r>
              <a:rPr lang="en-US" altLang="ko-KR" b="1" dirty="0">
                <a:solidFill>
                  <a:schemeClr val="tx1"/>
                </a:solidFill>
              </a:rPr>
              <a:t> </a:t>
            </a:r>
            <a:r>
              <a:rPr lang="ko-KR" altLang="en-US" b="1" dirty="0">
                <a:solidFill>
                  <a:schemeClr val="tx1"/>
                </a:solidFill>
              </a:rPr>
              <a:t>기획 단계 </a:t>
            </a:r>
            <a:r>
              <a:rPr lang="en-US" altLang="ko-KR" b="1" dirty="0">
                <a:solidFill>
                  <a:schemeClr val="tx1"/>
                </a:solidFill>
              </a:rPr>
              <a:t>(v1.0)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4ACA853-5DDF-41B5-A063-F13EAE77FCC9}"/>
              </a:ext>
            </a:extLst>
          </p:cNvPr>
          <p:cNvSpPr/>
          <p:nvPr/>
        </p:nvSpPr>
        <p:spPr>
          <a:xfrm>
            <a:off x="803620" y="990359"/>
            <a:ext cx="1726220" cy="57082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스타일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도식화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원부자재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사양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색상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입력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업체선정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의류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E8F05D1-CE79-4603-B6C9-71FD0803CC53}"/>
              </a:ext>
            </a:extLst>
          </p:cNvPr>
          <p:cNvSpPr/>
          <p:nvPr/>
        </p:nvSpPr>
        <p:spPr>
          <a:xfrm>
            <a:off x="2529840" y="990360"/>
            <a:ext cx="867887" cy="570822"/>
          </a:xfrm>
          <a:prstGeom prst="rect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스타일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개발 의뢰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998C2D-D0B1-48E9-96ED-4B5A6F08E7FE}"/>
              </a:ext>
            </a:extLst>
          </p:cNvPr>
          <p:cNvSpPr/>
          <p:nvPr/>
        </p:nvSpPr>
        <p:spPr>
          <a:xfrm>
            <a:off x="2529840" y="1789181"/>
            <a:ext cx="867887" cy="5673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3.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개발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접수확인</a:t>
            </a:r>
          </a:p>
        </p:txBody>
      </p:sp>
      <p:pic>
        <p:nvPicPr>
          <p:cNvPr id="7" name="Picture 3" descr="C:\Users\User\Desktop\섬유IT융합\MC900432621.PNG">
            <a:extLst>
              <a:ext uri="{FF2B5EF4-FFF2-40B4-BE49-F238E27FC236}">
                <a16:creationId xmlns:a16="http://schemas.microsoft.com/office/drawing/2014/main" id="{519F1DAB-C752-4321-8B12-ED249FF93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65254" y="957458"/>
            <a:ext cx="481680" cy="48168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571ED-B35C-4C68-9DC3-79658A425852}"/>
              </a:ext>
            </a:extLst>
          </p:cNvPr>
          <p:cNvSpPr txBox="1"/>
          <p:nvPr/>
        </p:nvSpPr>
        <p:spPr>
          <a:xfrm>
            <a:off x="158146" y="1470167"/>
            <a:ext cx="495896" cy="2419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ko-KR" altLang="en-US" sz="1100" dirty="0">
                <a:latin typeface="+mn-ea"/>
              </a:rPr>
              <a:t>바이어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BCA3E-E586-4E2F-9BB7-A849860550E0}"/>
              </a:ext>
            </a:extLst>
          </p:cNvPr>
          <p:cNvSpPr txBox="1"/>
          <p:nvPr/>
        </p:nvSpPr>
        <p:spPr>
          <a:xfrm>
            <a:off x="803620" y="732989"/>
            <a:ext cx="951149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/>
            <a:r>
              <a:rPr lang="en-US" altLang="ko-KR" sz="1200" b="1" dirty="0">
                <a:latin typeface="+mn-ea"/>
              </a:rPr>
              <a:t>[</a:t>
            </a:r>
            <a:r>
              <a:rPr lang="ko-KR" altLang="en-US" sz="1200" b="1" dirty="0">
                <a:latin typeface="+mn-ea"/>
              </a:rPr>
              <a:t>주문자연계</a:t>
            </a:r>
            <a:r>
              <a:rPr lang="en-US" altLang="ko-KR" sz="1200" b="1" dirty="0">
                <a:latin typeface="+mn-ea"/>
              </a:rPr>
              <a:t>]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AA31F40-1352-434D-99F1-4EFC51AAE380}"/>
              </a:ext>
            </a:extLst>
          </p:cNvPr>
          <p:cNvCxnSpPr>
            <a:cxnSpLocks/>
            <a:stCxn id="52" idx="1"/>
            <a:endCxn id="4" idx="3"/>
          </p:cNvCxnSpPr>
          <p:nvPr/>
        </p:nvCxnSpPr>
        <p:spPr>
          <a:xfrm flipH="1">
            <a:off x="3397727" y="1270908"/>
            <a:ext cx="673652" cy="4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D7D12DB-FC7C-4A4E-8F9E-E37DF4C4D769}"/>
              </a:ext>
            </a:extLst>
          </p:cNvPr>
          <p:cNvSpPr/>
          <p:nvPr/>
        </p:nvSpPr>
        <p:spPr>
          <a:xfrm>
            <a:off x="3393355" y="1790093"/>
            <a:ext cx="1559641" cy="56555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의뢰 확인 화면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원단 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Code</a:t>
            </a: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접수버튼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068C0FB-171A-4991-B43F-F9720AF60475}"/>
              </a:ext>
            </a:extLst>
          </p:cNvPr>
          <p:cNvSpPr/>
          <p:nvPr/>
        </p:nvSpPr>
        <p:spPr>
          <a:xfrm>
            <a:off x="2529840" y="2580210"/>
            <a:ext cx="867887" cy="570822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5.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원단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Spec</a:t>
            </a: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요청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DC316F5-DBAA-47D5-837E-5F9A1C6C62B7}"/>
              </a:ext>
            </a:extLst>
          </p:cNvPr>
          <p:cNvSpPr/>
          <p:nvPr/>
        </p:nvSpPr>
        <p:spPr>
          <a:xfrm>
            <a:off x="1111748" y="2580211"/>
            <a:ext cx="1418289" cy="5708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원단 색상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스펙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부자재 </a:t>
            </a:r>
            <a:r>
              <a:rPr lang="ko-KR" altLang="en-US" sz="1050" dirty="0" err="1">
                <a:solidFill>
                  <a:schemeClr val="tx1"/>
                </a:solidFill>
                <a:latin typeface="+mn-ea"/>
              </a:rPr>
              <a:t>스팩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생산 단계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B0B7479-135B-4DEC-9413-A874E2BE18AC}"/>
              </a:ext>
            </a:extLst>
          </p:cNvPr>
          <p:cNvSpPr/>
          <p:nvPr/>
        </p:nvSpPr>
        <p:spPr>
          <a:xfrm>
            <a:off x="2525468" y="3381256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6.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원단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접수확인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BA64A74-2613-4EFC-AC3D-6AF489637D1C}"/>
              </a:ext>
            </a:extLst>
          </p:cNvPr>
          <p:cNvSpPr/>
          <p:nvPr/>
        </p:nvSpPr>
        <p:spPr>
          <a:xfrm>
            <a:off x="3393355" y="3381256"/>
            <a:ext cx="1559641" cy="5708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원단 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Code</a:t>
            </a: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원단 색상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스펙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업로드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D62AE9C-9FD9-4598-82D7-B989F0D3ACBD}"/>
              </a:ext>
            </a:extLst>
          </p:cNvPr>
          <p:cNvSpPr txBox="1"/>
          <p:nvPr/>
        </p:nvSpPr>
        <p:spPr>
          <a:xfrm>
            <a:off x="4001075" y="1532268"/>
            <a:ext cx="95114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의류</a:t>
            </a:r>
            <a:r>
              <a:rPr lang="en-US" altLang="ko-KR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PDM]</a:t>
            </a:r>
            <a:endParaRPr lang="ko-KR" altLang="en-US" sz="1200" b="1" dirty="0">
              <a:solidFill>
                <a:schemeClr val="accent4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3C1234-99A9-46A5-AE9E-24C058C04BA7}"/>
              </a:ext>
            </a:extLst>
          </p:cNvPr>
          <p:cNvSpPr txBox="1"/>
          <p:nvPr/>
        </p:nvSpPr>
        <p:spPr>
          <a:xfrm>
            <a:off x="4001075" y="3124508"/>
            <a:ext cx="95114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염색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PDM]</a:t>
            </a:r>
            <a:endParaRPr lang="ko-KR" altLang="en-US" sz="12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F319A34-9D0C-4096-99CF-B6FD12EC343E}"/>
              </a:ext>
            </a:extLst>
          </p:cNvPr>
          <p:cNvSpPr txBox="1"/>
          <p:nvPr/>
        </p:nvSpPr>
        <p:spPr>
          <a:xfrm>
            <a:off x="2760474" y="1557120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1)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D89DDCBA-B83F-4AF5-9BB1-DAD8AADC85A9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2963784" y="1561182"/>
            <a:ext cx="0" cy="227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96E49E55-271C-4FA4-9645-549C61B2A428}"/>
              </a:ext>
            </a:extLst>
          </p:cNvPr>
          <p:cNvSpPr txBox="1"/>
          <p:nvPr/>
        </p:nvSpPr>
        <p:spPr>
          <a:xfrm>
            <a:off x="2760474" y="3146970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4)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6BEE4C5E-7B12-4748-8892-9BA9CE404B1F}"/>
              </a:ext>
            </a:extLst>
          </p:cNvPr>
          <p:cNvCxnSpPr>
            <a:cxnSpLocks/>
            <a:stCxn id="28" idx="2"/>
            <a:endCxn id="36" idx="0"/>
          </p:cNvCxnSpPr>
          <p:nvPr/>
        </p:nvCxnSpPr>
        <p:spPr>
          <a:xfrm flipH="1">
            <a:off x="2959412" y="3151032"/>
            <a:ext cx="4372" cy="230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3F08209E-E3AB-49AC-A444-63A239E3C863}"/>
              </a:ext>
            </a:extLst>
          </p:cNvPr>
          <p:cNvCxnSpPr>
            <a:cxnSpLocks/>
            <a:stCxn id="6" idx="2"/>
            <a:endCxn id="28" idx="0"/>
          </p:cNvCxnSpPr>
          <p:nvPr/>
        </p:nvCxnSpPr>
        <p:spPr>
          <a:xfrm>
            <a:off x="2963784" y="2356562"/>
            <a:ext cx="0" cy="223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319C4440-B590-4F28-840D-CE25D2436C8D}"/>
              </a:ext>
            </a:extLst>
          </p:cNvPr>
          <p:cNvSpPr txBox="1"/>
          <p:nvPr/>
        </p:nvSpPr>
        <p:spPr>
          <a:xfrm>
            <a:off x="1115170" y="2322841"/>
            <a:ext cx="95114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r>
              <a:rPr lang="en-US" altLang="ko-KR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의류</a:t>
            </a:r>
            <a:r>
              <a:rPr lang="en-US" altLang="ko-KR" sz="1200" b="1" dirty="0">
                <a:solidFill>
                  <a:schemeClr val="accent4">
                    <a:lumMod val="50000"/>
                  </a:schemeClr>
                </a:solidFill>
                <a:latin typeface="+mn-ea"/>
              </a:rPr>
              <a:t>PDM]</a:t>
            </a:r>
            <a:endParaRPr lang="ko-KR" altLang="en-US" sz="1200" b="1" dirty="0">
              <a:solidFill>
                <a:schemeClr val="accent4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0D00D01-0BFF-4132-BE08-1D0B840CA060}"/>
              </a:ext>
            </a:extLst>
          </p:cNvPr>
          <p:cNvSpPr txBox="1"/>
          <p:nvPr/>
        </p:nvSpPr>
        <p:spPr>
          <a:xfrm>
            <a:off x="2760474" y="2347955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3)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EE2892BD-8887-418B-B2B7-84311863B4FE}"/>
              </a:ext>
            </a:extLst>
          </p:cNvPr>
          <p:cNvSpPr/>
          <p:nvPr/>
        </p:nvSpPr>
        <p:spPr>
          <a:xfrm>
            <a:off x="2525467" y="4182301"/>
            <a:ext cx="867887" cy="570822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8.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 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Spec</a:t>
            </a: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요청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D355C3FA-6F7D-460C-83EB-08CF99A24D52}"/>
              </a:ext>
            </a:extLst>
          </p:cNvPr>
          <p:cNvSpPr/>
          <p:nvPr/>
        </p:nvSpPr>
        <p:spPr>
          <a:xfrm>
            <a:off x="1111748" y="4182303"/>
            <a:ext cx="1418289" cy="5708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편직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생지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 스펙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98330E82-F145-463F-90E9-8FD206A66D5F}"/>
              </a:ext>
            </a:extLst>
          </p:cNvPr>
          <p:cNvSpPr/>
          <p:nvPr/>
        </p:nvSpPr>
        <p:spPr>
          <a:xfrm>
            <a:off x="2525467" y="4957973"/>
            <a:ext cx="867887" cy="57082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9.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접수확인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F4B1099B-1660-4117-90CA-06EBD895F308}"/>
              </a:ext>
            </a:extLst>
          </p:cNvPr>
          <p:cNvSpPr/>
          <p:nvPr/>
        </p:nvSpPr>
        <p:spPr>
          <a:xfrm>
            <a:off x="3393354" y="4957973"/>
            <a:ext cx="1559641" cy="5708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원단 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Code</a:t>
            </a: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편직 스펙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업로드</a:t>
            </a:r>
            <a:endParaRPr lang="en-US" altLang="ko-KR" sz="1050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스펙 확정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완료버튼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09672FE0-F144-461A-B656-DC29D2088D07}"/>
              </a:ext>
            </a:extLst>
          </p:cNvPr>
          <p:cNvCxnSpPr>
            <a:cxnSpLocks/>
            <a:stCxn id="36" idx="2"/>
            <a:endCxn id="125" idx="0"/>
          </p:cNvCxnSpPr>
          <p:nvPr/>
        </p:nvCxnSpPr>
        <p:spPr>
          <a:xfrm flipH="1">
            <a:off x="2959411" y="3952077"/>
            <a:ext cx="1" cy="230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76BA2D28-D40B-4F7B-8635-5A585C6EC098}"/>
              </a:ext>
            </a:extLst>
          </p:cNvPr>
          <p:cNvSpPr txBox="1"/>
          <p:nvPr/>
        </p:nvSpPr>
        <p:spPr>
          <a:xfrm>
            <a:off x="2760474" y="3939706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6)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1C96DEE-6686-4010-8075-2CDC85AEF38E}"/>
              </a:ext>
            </a:extLst>
          </p:cNvPr>
          <p:cNvSpPr txBox="1"/>
          <p:nvPr/>
        </p:nvSpPr>
        <p:spPr>
          <a:xfrm>
            <a:off x="2760474" y="4723687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7)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138" name="직선 화살표 연결선 137">
            <a:extLst>
              <a:ext uri="{FF2B5EF4-FFF2-40B4-BE49-F238E27FC236}">
                <a16:creationId xmlns:a16="http://schemas.microsoft.com/office/drawing/2014/main" id="{90846390-D25D-4166-9BD0-03A292A21009}"/>
              </a:ext>
            </a:extLst>
          </p:cNvPr>
          <p:cNvCxnSpPr>
            <a:cxnSpLocks/>
            <a:stCxn id="125" idx="2"/>
            <a:endCxn id="129" idx="0"/>
          </p:cNvCxnSpPr>
          <p:nvPr/>
        </p:nvCxnSpPr>
        <p:spPr>
          <a:xfrm>
            <a:off x="2959411" y="4753123"/>
            <a:ext cx="0" cy="20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64970042-7975-4053-917D-9061C373560A}"/>
              </a:ext>
            </a:extLst>
          </p:cNvPr>
          <p:cNvSpPr txBox="1"/>
          <p:nvPr/>
        </p:nvSpPr>
        <p:spPr>
          <a:xfrm>
            <a:off x="1115170" y="3912691"/>
            <a:ext cx="95114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염색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PDM]</a:t>
            </a:r>
            <a:endParaRPr lang="ko-KR" altLang="en-US" sz="12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D1D513C-4106-44C8-B7D7-B2382EBB0DCF}"/>
              </a:ext>
            </a:extLst>
          </p:cNvPr>
          <p:cNvSpPr txBox="1"/>
          <p:nvPr/>
        </p:nvSpPr>
        <p:spPr>
          <a:xfrm>
            <a:off x="4001075" y="4732722"/>
            <a:ext cx="951149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편직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PDM]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2" name="순서도: 처리 51">
            <a:extLst>
              <a:ext uri="{FF2B5EF4-FFF2-40B4-BE49-F238E27FC236}">
                <a16:creationId xmlns:a16="http://schemas.microsoft.com/office/drawing/2014/main" id="{766C1EFD-0ADD-4A4D-A5DC-DFAB7E911135}"/>
              </a:ext>
            </a:extLst>
          </p:cNvPr>
          <p:cNvSpPr/>
          <p:nvPr/>
        </p:nvSpPr>
        <p:spPr>
          <a:xfrm>
            <a:off x="4071379" y="985497"/>
            <a:ext cx="880845" cy="570822"/>
          </a:xfrm>
          <a:prstGeom prst="flowChartProcess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주문자연계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BOM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241D50-7A79-4786-81DB-30E301C05C2B}"/>
              </a:ext>
            </a:extLst>
          </p:cNvPr>
          <p:cNvSpPr txBox="1"/>
          <p:nvPr/>
        </p:nvSpPr>
        <p:spPr>
          <a:xfrm>
            <a:off x="3465889" y="1264637"/>
            <a:ext cx="425364" cy="234286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r>
              <a:rPr lang="en-US" altLang="ko-KR" sz="1050" dirty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선택</a:t>
            </a:r>
            <a:r>
              <a:rPr lang="en-US" altLang="ko-KR" sz="1050" dirty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59" name="순서도: 처리 58">
            <a:extLst>
              <a:ext uri="{FF2B5EF4-FFF2-40B4-BE49-F238E27FC236}">
                <a16:creationId xmlns:a16="http://schemas.microsoft.com/office/drawing/2014/main" id="{08DCD47D-3F6D-4960-9027-890821D1D4B0}"/>
              </a:ext>
            </a:extLst>
          </p:cNvPr>
          <p:cNvSpPr/>
          <p:nvPr/>
        </p:nvSpPr>
        <p:spPr>
          <a:xfrm>
            <a:off x="5172495" y="985496"/>
            <a:ext cx="880845" cy="570823"/>
          </a:xfrm>
          <a:prstGeom prst="flowChartProcess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정보변경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반영</a:t>
            </a:r>
          </a:p>
        </p:txBody>
      </p:sp>
      <p:cxnSp>
        <p:nvCxnSpPr>
          <p:cNvPr id="65" name="연결선: 꺾임 64">
            <a:extLst>
              <a:ext uri="{FF2B5EF4-FFF2-40B4-BE49-F238E27FC236}">
                <a16:creationId xmlns:a16="http://schemas.microsoft.com/office/drawing/2014/main" id="{AFCA620B-6E1A-461F-8B67-32F0A06E98B3}"/>
              </a:ext>
            </a:extLst>
          </p:cNvPr>
          <p:cNvCxnSpPr>
            <a:cxnSpLocks/>
            <a:stCxn id="130" idx="3"/>
            <a:endCxn id="59" idx="2"/>
          </p:cNvCxnSpPr>
          <p:nvPr/>
        </p:nvCxnSpPr>
        <p:spPr>
          <a:xfrm flipV="1">
            <a:off x="4952995" y="1556319"/>
            <a:ext cx="659923" cy="3687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1C4CC2B0-1D9F-4AA4-BC86-63B72266E5EE}"/>
              </a:ext>
            </a:extLst>
          </p:cNvPr>
          <p:cNvCxnSpPr>
            <a:cxnSpLocks/>
            <a:stCxn id="39" idx="3"/>
            <a:endCxn id="59" idx="2"/>
          </p:cNvCxnSpPr>
          <p:nvPr/>
        </p:nvCxnSpPr>
        <p:spPr>
          <a:xfrm flipV="1">
            <a:off x="4952996" y="1556319"/>
            <a:ext cx="659922" cy="21103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연결선: 꺾임 71">
            <a:extLst>
              <a:ext uri="{FF2B5EF4-FFF2-40B4-BE49-F238E27FC236}">
                <a16:creationId xmlns:a16="http://schemas.microsoft.com/office/drawing/2014/main" id="{77E700DE-017E-42FB-9458-6DD676DE65F0}"/>
              </a:ext>
            </a:extLst>
          </p:cNvPr>
          <p:cNvCxnSpPr>
            <a:cxnSpLocks/>
            <a:stCxn id="22" idx="3"/>
            <a:endCxn id="59" idx="2"/>
          </p:cNvCxnSpPr>
          <p:nvPr/>
        </p:nvCxnSpPr>
        <p:spPr>
          <a:xfrm flipV="1">
            <a:off x="4952996" y="1556319"/>
            <a:ext cx="659922" cy="51655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연결선: 꺾임 73">
            <a:extLst>
              <a:ext uri="{FF2B5EF4-FFF2-40B4-BE49-F238E27FC236}">
                <a16:creationId xmlns:a16="http://schemas.microsoft.com/office/drawing/2014/main" id="{B698D0A4-5522-4997-AB97-5D1BBE478A12}"/>
              </a:ext>
            </a:extLst>
          </p:cNvPr>
          <p:cNvCxnSpPr>
            <a:cxnSpLocks/>
            <a:stCxn id="59" idx="0"/>
            <a:endCxn id="4" idx="0"/>
          </p:cNvCxnSpPr>
          <p:nvPr/>
        </p:nvCxnSpPr>
        <p:spPr>
          <a:xfrm rot="16200000" flipH="1" flipV="1">
            <a:off x="4285919" y="-336639"/>
            <a:ext cx="4864" cy="2649134"/>
          </a:xfrm>
          <a:prstGeom prst="bentConnector3">
            <a:avLst>
              <a:gd name="adj1" fmla="val -4699836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12D91B9-0AF9-44AF-B0E6-6B3DA775661F}"/>
              </a:ext>
            </a:extLst>
          </p:cNvPr>
          <p:cNvSpPr txBox="1"/>
          <p:nvPr/>
        </p:nvSpPr>
        <p:spPr>
          <a:xfrm>
            <a:off x="6053340" y="994614"/>
            <a:ext cx="1553161" cy="55745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r>
              <a:rPr lang="en-US" altLang="ko-KR" sz="1050" dirty="0">
                <a:latin typeface="+mn-ea"/>
              </a:rPr>
              <a:t>② </a:t>
            </a:r>
            <a:r>
              <a:rPr lang="ko-KR" altLang="en-US" sz="1050" dirty="0">
                <a:latin typeface="+mn-ea"/>
              </a:rPr>
              <a:t>스타일 정보변경</a:t>
            </a:r>
            <a:endParaRPr lang="en-US" altLang="ko-KR" sz="1050" dirty="0">
              <a:latin typeface="+mn-ea"/>
            </a:endParaRPr>
          </a:p>
          <a:p>
            <a:r>
              <a:rPr lang="en-US" altLang="ko-KR" sz="1050" dirty="0">
                <a:latin typeface="+mn-ea"/>
              </a:rPr>
              <a:t>⑤ </a:t>
            </a:r>
            <a:r>
              <a:rPr lang="ko-KR" altLang="en-US" sz="1050" dirty="0">
                <a:latin typeface="+mn-ea"/>
              </a:rPr>
              <a:t>원단 정보변경</a:t>
            </a:r>
            <a:r>
              <a:rPr lang="en-US" altLang="ko-KR" sz="1050" dirty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염색</a:t>
            </a:r>
            <a:r>
              <a:rPr lang="en-US" altLang="ko-KR" sz="1050" dirty="0">
                <a:latin typeface="+mn-ea"/>
              </a:rPr>
              <a:t>)</a:t>
            </a:r>
          </a:p>
          <a:p>
            <a:r>
              <a:rPr lang="en-US" altLang="ko-KR" sz="1050" dirty="0">
                <a:latin typeface="+mn-ea"/>
              </a:rPr>
              <a:t>⑧ </a:t>
            </a:r>
            <a:r>
              <a:rPr lang="ko-KR" altLang="en-US" sz="1050" dirty="0">
                <a:latin typeface="+mn-ea"/>
              </a:rPr>
              <a:t>원단 정보변경</a:t>
            </a:r>
            <a:r>
              <a:rPr lang="en-US" altLang="ko-KR" sz="1050" dirty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편직</a:t>
            </a:r>
            <a:r>
              <a:rPr lang="en-US" altLang="ko-KR" sz="1050" dirty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B6D6DD0-6DFD-4A55-A11B-77E63934A806}"/>
              </a:ext>
            </a:extLst>
          </p:cNvPr>
          <p:cNvSpPr txBox="1"/>
          <p:nvPr/>
        </p:nvSpPr>
        <p:spPr>
          <a:xfrm>
            <a:off x="5114569" y="1846763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2)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355E041-7791-423D-8D66-6596E7A3F141}"/>
              </a:ext>
            </a:extLst>
          </p:cNvPr>
          <p:cNvSpPr txBox="1"/>
          <p:nvPr/>
        </p:nvSpPr>
        <p:spPr>
          <a:xfrm>
            <a:off x="5114569" y="3436469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5)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74B30FD-1F88-4104-97A7-57ABFFC5293B}"/>
              </a:ext>
            </a:extLst>
          </p:cNvPr>
          <p:cNvSpPr txBox="1"/>
          <p:nvPr/>
        </p:nvSpPr>
        <p:spPr>
          <a:xfrm>
            <a:off x="5107150" y="5009097"/>
            <a:ext cx="188915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8)</a:t>
            </a:r>
            <a:endParaRPr lang="ko-KR" altLang="en-US" sz="1050" dirty="0">
              <a:latin typeface="+mn-ea"/>
            </a:endParaRPr>
          </a:p>
        </p:txBody>
      </p:sp>
      <p:sp>
        <p:nvSpPr>
          <p:cNvPr id="96" name="순서도: 처리 95">
            <a:extLst>
              <a:ext uri="{FF2B5EF4-FFF2-40B4-BE49-F238E27FC236}">
                <a16:creationId xmlns:a16="http://schemas.microsoft.com/office/drawing/2014/main" id="{EE8513CE-B7F1-4FFB-BB66-24AC1E7BEF65}"/>
              </a:ext>
            </a:extLst>
          </p:cNvPr>
          <p:cNvSpPr/>
          <p:nvPr/>
        </p:nvSpPr>
        <p:spPr>
          <a:xfrm>
            <a:off x="6047179" y="2172799"/>
            <a:ext cx="880845" cy="557451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10.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스타일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전환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생산용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97" name="연결선: 꺾임 96">
            <a:extLst>
              <a:ext uri="{FF2B5EF4-FFF2-40B4-BE49-F238E27FC236}">
                <a16:creationId xmlns:a16="http://schemas.microsoft.com/office/drawing/2014/main" id="{C4909AEE-D7B9-453F-9ED0-9071ACDC2F24}"/>
              </a:ext>
            </a:extLst>
          </p:cNvPr>
          <p:cNvCxnSpPr>
            <a:cxnSpLocks/>
            <a:stCxn id="6" idx="2"/>
            <a:endCxn id="96" idx="1"/>
          </p:cNvCxnSpPr>
          <p:nvPr/>
        </p:nvCxnSpPr>
        <p:spPr>
          <a:xfrm rot="16200000" flipH="1">
            <a:off x="4458000" y="862345"/>
            <a:ext cx="94963" cy="30833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402D673F-16E2-4FB1-8FFA-2CA3DBD2B7C2}"/>
              </a:ext>
            </a:extLst>
          </p:cNvPr>
          <p:cNvSpPr txBox="1"/>
          <p:nvPr/>
        </p:nvSpPr>
        <p:spPr>
          <a:xfrm>
            <a:off x="5763807" y="2218318"/>
            <a:ext cx="188915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>
                <a:latin typeface="+mn-ea"/>
              </a:rPr>
              <a:t>9)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103" name="직선 화살표 연결선 102">
            <a:extLst>
              <a:ext uri="{FF2B5EF4-FFF2-40B4-BE49-F238E27FC236}">
                <a16:creationId xmlns:a16="http://schemas.microsoft.com/office/drawing/2014/main" id="{B865EADC-0A9F-43DD-AAB8-A85B9356813B}"/>
              </a:ext>
            </a:extLst>
          </p:cNvPr>
          <p:cNvCxnSpPr>
            <a:cxnSpLocks/>
            <a:stCxn id="59" idx="1"/>
            <a:endCxn id="52" idx="3"/>
          </p:cNvCxnSpPr>
          <p:nvPr/>
        </p:nvCxnSpPr>
        <p:spPr>
          <a:xfrm flipH="1">
            <a:off x="4952224" y="1270908"/>
            <a:ext cx="22027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995C87EE-D2CE-436D-8B55-76A176C9177E}"/>
              </a:ext>
            </a:extLst>
          </p:cNvPr>
          <p:cNvSpPr txBox="1"/>
          <p:nvPr/>
        </p:nvSpPr>
        <p:spPr>
          <a:xfrm>
            <a:off x="799397" y="1561686"/>
            <a:ext cx="1920306" cy="2419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r>
              <a:rPr lang="en-US" altLang="ko-KR" sz="1100" b="1" dirty="0">
                <a:latin typeface="+mn-ea"/>
              </a:rPr>
              <a:t>1. </a:t>
            </a:r>
            <a:r>
              <a:rPr lang="ko-KR" altLang="en-US" sz="1100" b="1" dirty="0">
                <a:latin typeface="+mn-ea"/>
              </a:rPr>
              <a:t>개발의뢰정보 조회</a:t>
            </a:r>
            <a:r>
              <a:rPr lang="en-US" altLang="ko-KR" sz="1100" b="1" dirty="0">
                <a:latin typeface="+mn-ea"/>
              </a:rPr>
              <a:t>/</a:t>
            </a:r>
            <a:r>
              <a:rPr lang="ko-KR" altLang="en-US" sz="1100" b="1" dirty="0">
                <a:latin typeface="+mn-ea"/>
              </a:rPr>
              <a:t>입력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CAF1FF-1AC9-453C-A100-0C6CD1EDBB65}"/>
              </a:ext>
            </a:extLst>
          </p:cNvPr>
          <p:cNvSpPr txBox="1"/>
          <p:nvPr/>
        </p:nvSpPr>
        <p:spPr>
          <a:xfrm>
            <a:off x="884334" y="3137245"/>
            <a:ext cx="1826625" cy="2419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>
            <a:defPPr>
              <a:defRPr lang="ko-KR"/>
            </a:defPPr>
            <a:lvl1pPr>
              <a:defRPr sz="1100" b="1">
                <a:latin typeface="+mn-ea"/>
              </a:defRPr>
            </a:lvl1pPr>
          </a:lstStyle>
          <a:p>
            <a:r>
              <a:rPr lang="en-US" altLang="ko-KR" dirty="0"/>
              <a:t>4. Spec</a:t>
            </a:r>
            <a:r>
              <a:rPr lang="ko-KR" altLang="en-US" dirty="0"/>
              <a:t> 조회</a:t>
            </a:r>
            <a:r>
              <a:rPr lang="en-US" altLang="ko-KR" dirty="0"/>
              <a:t>/</a:t>
            </a:r>
            <a:r>
              <a:rPr lang="ko-KR" altLang="en-US" dirty="0"/>
              <a:t>입력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502210-CE33-49A0-9089-6EF3E4FCEF63}"/>
              </a:ext>
            </a:extLst>
          </p:cNvPr>
          <p:cNvSpPr txBox="1"/>
          <p:nvPr/>
        </p:nvSpPr>
        <p:spPr>
          <a:xfrm>
            <a:off x="727055" y="4768510"/>
            <a:ext cx="1983904" cy="241980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>
            <a:defPPr>
              <a:defRPr lang="ko-KR"/>
            </a:defPPr>
            <a:lvl1pPr>
              <a:defRPr sz="1100" b="1">
                <a:latin typeface="+mn-ea"/>
              </a:defRPr>
            </a:lvl1pPr>
          </a:lstStyle>
          <a:p>
            <a:r>
              <a:rPr lang="en-US" altLang="ko-KR" dirty="0"/>
              <a:t>7. </a:t>
            </a:r>
            <a:r>
              <a:rPr lang="ko-KR" altLang="en-US" dirty="0"/>
              <a:t>편직 </a:t>
            </a:r>
            <a:r>
              <a:rPr lang="en-US" altLang="ko-KR" dirty="0"/>
              <a:t>SPEC</a:t>
            </a:r>
            <a:r>
              <a:rPr lang="ko-KR" altLang="en-US" dirty="0"/>
              <a:t> 조회</a:t>
            </a:r>
            <a:r>
              <a:rPr lang="en-US" altLang="ko-KR" dirty="0"/>
              <a:t>/</a:t>
            </a:r>
            <a:r>
              <a:rPr lang="ko-KR" altLang="en-US" dirty="0"/>
              <a:t>입력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1252211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사각형: 둥근 모서리 240">
            <a:extLst>
              <a:ext uri="{FF2B5EF4-FFF2-40B4-BE49-F238E27FC236}">
                <a16:creationId xmlns:a16="http://schemas.microsoft.com/office/drawing/2014/main" id="{ADC5F1D7-8715-4306-876D-578C12780EA1}"/>
              </a:ext>
            </a:extLst>
          </p:cNvPr>
          <p:cNvSpPr/>
          <p:nvPr/>
        </p:nvSpPr>
        <p:spPr>
          <a:xfrm>
            <a:off x="285750" y="1440517"/>
            <a:ext cx="11620500" cy="932574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주문자연계시스템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2" name="사각형: 둥근 모서리 241">
            <a:extLst>
              <a:ext uri="{FF2B5EF4-FFF2-40B4-BE49-F238E27FC236}">
                <a16:creationId xmlns:a16="http://schemas.microsoft.com/office/drawing/2014/main" id="{B8C37D73-3553-4E07-A246-02A26201D239}"/>
              </a:ext>
            </a:extLst>
          </p:cNvPr>
          <p:cNvSpPr/>
          <p:nvPr/>
        </p:nvSpPr>
        <p:spPr>
          <a:xfrm>
            <a:off x="285749" y="2452245"/>
            <a:ext cx="5785549" cy="1505113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의류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3" name="사각형: 둥근 모서리 242">
            <a:extLst>
              <a:ext uri="{FF2B5EF4-FFF2-40B4-BE49-F238E27FC236}">
                <a16:creationId xmlns:a16="http://schemas.microsoft.com/office/drawing/2014/main" id="{8CCD2B3E-2F54-498B-9321-9EF974C8560D}"/>
              </a:ext>
            </a:extLst>
          </p:cNvPr>
          <p:cNvSpPr/>
          <p:nvPr/>
        </p:nvSpPr>
        <p:spPr>
          <a:xfrm>
            <a:off x="285749" y="4036512"/>
            <a:ext cx="5785549" cy="1505113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염색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4" name="사각형: 둥근 모서리 243">
            <a:extLst>
              <a:ext uri="{FF2B5EF4-FFF2-40B4-BE49-F238E27FC236}">
                <a16:creationId xmlns:a16="http://schemas.microsoft.com/office/drawing/2014/main" id="{E5301C75-B0C7-4637-AE24-89766B78ED49}"/>
              </a:ext>
            </a:extLst>
          </p:cNvPr>
          <p:cNvSpPr/>
          <p:nvPr/>
        </p:nvSpPr>
        <p:spPr>
          <a:xfrm>
            <a:off x="285749" y="5620779"/>
            <a:ext cx="5785549" cy="714278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편직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PDM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5" name="사각형: 둥근 모서리 244">
            <a:extLst>
              <a:ext uri="{FF2B5EF4-FFF2-40B4-BE49-F238E27FC236}">
                <a16:creationId xmlns:a16="http://schemas.microsoft.com/office/drawing/2014/main" id="{2688BB2E-FA1B-4561-95D7-D76B3145BB65}"/>
              </a:ext>
            </a:extLst>
          </p:cNvPr>
          <p:cNvSpPr/>
          <p:nvPr/>
        </p:nvSpPr>
        <p:spPr>
          <a:xfrm>
            <a:off x="6162082" y="2476500"/>
            <a:ext cx="5744168" cy="1480858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의류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POP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6" name="사각형: 둥근 모서리 245">
            <a:extLst>
              <a:ext uri="{FF2B5EF4-FFF2-40B4-BE49-F238E27FC236}">
                <a16:creationId xmlns:a16="http://schemas.microsoft.com/office/drawing/2014/main" id="{5583D7AB-DAA3-47C4-8C4E-0CA5EDB9EC76}"/>
              </a:ext>
            </a:extLst>
          </p:cNvPr>
          <p:cNvSpPr/>
          <p:nvPr/>
        </p:nvSpPr>
        <p:spPr>
          <a:xfrm>
            <a:off x="6162082" y="4036512"/>
            <a:ext cx="5744168" cy="1505113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염색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POP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7" name="사각형: 둥근 모서리 246">
            <a:extLst>
              <a:ext uri="{FF2B5EF4-FFF2-40B4-BE49-F238E27FC236}">
                <a16:creationId xmlns:a16="http://schemas.microsoft.com/office/drawing/2014/main" id="{E3C2CAB3-704D-4CBE-8DE0-5BD355E27E07}"/>
              </a:ext>
            </a:extLst>
          </p:cNvPr>
          <p:cNvSpPr/>
          <p:nvPr/>
        </p:nvSpPr>
        <p:spPr>
          <a:xfrm>
            <a:off x="6162082" y="5620779"/>
            <a:ext cx="5744168" cy="714278"/>
          </a:xfrm>
          <a:prstGeom prst="roundRect">
            <a:avLst>
              <a:gd name="adj" fmla="val 10300"/>
            </a:avLst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편직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POP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시스템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C48B778-A429-419A-B286-037BACEECBD4}"/>
              </a:ext>
            </a:extLst>
          </p:cNvPr>
          <p:cNvSpPr/>
          <p:nvPr/>
        </p:nvSpPr>
        <p:spPr>
          <a:xfrm>
            <a:off x="0" y="0"/>
            <a:ext cx="12192000" cy="5708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tx1"/>
                </a:solidFill>
              </a:rPr>
              <a:t>제품 생산 단계 </a:t>
            </a:r>
            <a:r>
              <a:rPr lang="en-US" altLang="ko-KR" b="1" dirty="0">
                <a:solidFill>
                  <a:schemeClr val="tx1"/>
                </a:solidFill>
              </a:rPr>
              <a:t>(v1.0)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4753352E-4BF6-480A-9AB4-0B82138D3DCA}"/>
              </a:ext>
            </a:extLst>
          </p:cNvPr>
          <p:cNvSpPr/>
          <p:nvPr/>
        </p:nvSpPr>
        <p:spPr>
          <a:xfrm>
            <a:off x="814256" y="1179682"/>
            <a:ext cx="1806230" cy="57082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>
                <a:solidFill>
                  <a:schemeClr val="tx1"/>
                </a:solidFill>
              </a:rPr>
              <a:t>품번</a:t>
            </a:r>
            <a:r>
              <a:rPr lang="en-US" altLang="ko-KR" sz="1050" dirty="0">
                <a:solidFill>
                  <a:schemeClr val="tx1"/>
                </a:solidFill>
              </a:rPr>
              <a:t>/</a:t>
            </a:r>
            <a:r>
              <a:rPr lang="ko-KR" altLang="en-US" sz="1050" dirty="0">
                <a:solidFill>
                  <a:schemeClr val="tx1"/>
                </a:solidFill>
              </a:rPr>
              <a:t>스타일</a:t>
            </a:r>
            <a:r>
              <a:rPr lang="en-US" altLang="ko-KR" sz="1050" dirty="0">
                <a:solidFill>
                  <a:schemeClr val="tx1"/>
                </a:solidFill>
              </a:rPr>
              <a:t>/</a:t>
            </a:r>
            <a:r>
              <a:rPr lang="ko-KR" altLang="en-US" sz="1050" dirty="0">
                <a:solidFill>
                  <a:schemeClr val="tx1"/>
                </a:solidFill>
              </a:rPr>
              <a:t>원부자재 확인</a:t>
            </a:r>
            <a:endParaRPr lang="en-US" altLang="ko-KR" sz="1050" dirty="0">
              <a:solidFill>
                <a:schemeClr val="tx1"/>
              </a:solidFill>
            </a:endParaRPr>
          </a:p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>
                <a:solidFill>
                  <a:schemeClr val="tx1"/>
                </a:solidFill>
              </a:rPr>
              <a:t>납품업체 선택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AF1DF474-B776-4CC2-901F-76EB998F079B}"/>
              </a:ext>
            </a:extLst>
          </p:cNvPr>
          <p:cNvSpPr/>
          <p:nvPr/>
        </p:nvSpPr>
        <p:spPr>
          <a:xfrm>
            <a:off x="1752599" y="1749705"/>
            <a:ext cx="867887" cy="570822"/>
          </a:xfrm>
          <a:prstGeom prst="rect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12.</a:t>
            </a:r>
            <a:r>
              <a:rPr lang="ko-KR" altLang="en-US" sz="1100" b="1" dirty="0">
                <a:solidFill>
                  <a:schemeClr val="bg1"/>
                </a:solidFill>
              </a:rPr>
              <a:t>개발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스타일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조회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pic>
        <p:nvPicPr>
          <p:cNvPr id="145" name="Picture 3" descr="C:\Users\User\Desktop\섬유IT융합\MC900432621.PNG">
            <a:extLst>
              <a:ext uri="{FF2B5EF4-FFF2-40B4-BE49-F238E27FC236}">
                <a16:creationId xmlns:a16="http://schemas.microsoft.com/office/drawing/2014/main" id="{45821781-355E-4036-B5E3-96261B8B4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60308" y="1747946"/>
            <a:ext cx="481680" cy="481680"/>
          </a:xfrm>
          <a:prstGeom prst="rect">
            <a:avLst/>
          </a:prstGeom>
          <a:noFill/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165BF9FA-DC5F-4A2C-B25C-B0B2ADC874CE}"/>
              </a:ext>
            </a:extLst>
          </p:cNvPr>
          <p:cNvSpPr txBox="1"/>
          <p:nvPr/>
        </p:nvSpPr>
        <p:spPr>
          <a:xfrm>
            <a:off x="1053200" y="2260655"/>
            <a:ext cx="495896" cy="24198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ko-KR" altLang="en-US" sz="1100" dirty="0"/>
              <a:t>바이어</a:t>
            </a: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D644E23B-BBBC-4C2D-9E69-BF87DCE55BE2}"/>
              </a:ext>
            </a:extLst>
          </p:cNvPr>
          <p:cNvSpPr/>
          <p:nvPr/>
        </p:nvSpPr>
        <p:spPr>
          <a:xfrm>
            <a:off x="3313814" y="1751427"/>
            <a:ext cx="867887" cy="567381"/>
          </a:xfrm>
          <a:prstGeom prst="rect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13.PO</a:t>
            </a:r>
            <a:r>
              <a:rPr lang="ko-KR" altLang="en-US" sz="1100" b="1" dirty="0">
                <a:solidFill>
                  <a:schemeClr val="bg1"/>
                </a:solidFill>
              </a:rPr>
              <a:t>등록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(</a:t>
            </a:r>
            <a:r>
              <a:rPr lang="ko-KR" altLang="en-US" sz="1100" b="1" dirty="0">
                <a:solidFill>
                  <a:schemeClr val="bg1"/>
                </a:solidFill>
              </a:rPr>
              <a:t>생산의뢰</a:t>
            </a:r>
            <a:r>
              <a:rPr lang="en-US" altLang="ko-KR" sz="11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10ABBF61-C293-43CA-B2BD-93A988904E6C}"/>
              </a:ext>
            </a:extLst>
          </p:cNvPr>
          <p:cNvSpPr/>
          <p:nvPr/>
        </p:nvSpPr>
        <p:spPr>
          <a:xfrm>
            <a:off x="1752599" y="2526462"/>
            <a:ext cx="1565010" cy="56555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 err="1">
                <a:solidFill>
                  <a:schemeClr val="tx1"/>
                </a:solidFill>
              </a:rPr>
              <a:t>품번상태</a:t>
            </a:r>
            <a:r>
              <a:rPr lang="en-US" altLang="ko-KR" sz="1050" dirty="0">
                <a:solidFill>
                  <a:schemeClr val="tx1"/>
                </a:solidFill>
              </a:rPr>
              <a:t>(</a:t>
            </a:r>
            <a:r>
              <a:rPr lang="ko-KR" altLang="en-US" sz="1050" dirty="0">
                <a:solidFill>
                  <a:schemeClr val="tx1"/>
                </a:solidFill>
              </a:rPr>
              <a:t>샘플</a:t>
            </a:r>
            <a:r>
              <a:rPr lang="en-US" altLang="ko-KR" sz="1050" dirty="0">
                <a:solidFill>
                  <a:schemeClr val="tx1"/>
                </a:solidFill>
              </a:rPr>
              <a:t>/</a:t>
            </a:r>
            <a:r>
              <a:rPr lang="ko-KR" altLang="en-US" sz="1050" dirty="0">
                <a:solidFill>
                  <a:schemeClr val="tx1"/>
                </a:solidFill>
              </a:rPr>
              <a:t>생산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>
                <a:solidFill>
                  <a:schemeClr val="tx1"/>
                </a:solidFill>
              </a:rPr>
              <a:t>패턴</a:t>
            </a:r>
            <a:r>
              <a:rPr lang="en-US" altLang="ko-KR" sz="1050" dirty="0">
                <a:solidFill>
                  <a:schemeClr val="tx1"/>
                </a:solidFill>
              </a:rPr>
              <a:t>(CAD)</a:t>
            </a:r>
          </a:p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>
                <a:solidFill>
                  <a:schemeClr val="tx1"/>
                </a:solidFill>
              </a:rPr>
              <a:t>생산수량</a:t>
            </a:r>
            <a:r>
              <a:rPr lang="en-US" altLang="ko-KR" sz="1050" dirty="0">
                <a:solidFill>
                  <a:schemeClr val="tx1"/>
                </a:solidFill>
              </a:rPr>
              <a:t>/</a:t>
            </a:r>
            <a:r>
              <a:rPr lang="ko-KR" altLang="en-US" sz="1050" dirty="0">
                <a:solidFill>
                  <a:schemeClr val="tx1"/>
                </a:solidFill>
              </a:rPr>
              <a:t>납기일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A3A1AE2-3AD2-40C2-AA05-841C861095A2}"/>
              </a:ext>
            </a:extLst>
          </p:cNvPr>
          <p:cNvSpPr txBox="1"/>
          <p:nvPr/>
        </p:nvSpPr>
        <p:spPr>
          <a:xfrm>
            <a:off x="2620486" y="1803067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2)</a:t>
            </a:r>
            <a:endParaRPr lang="ko-KR" altLang="en-US" sz="1050" dirty="0"/>
          </a:p>
        </p:txBody>
      </p: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A8B73D37-F9F4-401B-8A32-1751163E1E84}"/>
              </a:ext>
            </a:extLst>
          </p:cNvPr>
          <p:cNvCxnSpPr>
            <a:cxnSpLocks/>
            <a:stCxn id="143" idx="3"/>
            <a:endCxn id="148" idx="1"/>
          </p:cNvCxnSpPr>
          <p:nvPr/>
        </p:nvCxnSpPr>
        <p:spPr>
          <a:xfrm>
            <a:off x="2620486" y="2035116"/>
            <a:ext cx="693328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화살표 연결선 155">
            <a:extLst>
              <a:ext uri="{FF2B5EF4-FFF2-40B4-BE49-F238E27FC236}">
                <a16:creationId xmlns:a16="http://schemas.microsoft.com/office/drawing/2014/main" id="{F876F866-E92F-4F02-B50A-05546A2D5213}"/>
              </a:ext>
            </a:extLst>
          </p:cNvPr>
          <p:cNvCxnSpPr>
            <a:cxnSpLocks/>
            <a:stCxn id="163" idx="2"/>
            <a:endCxn id="164" idx="0"/>
          </p:cNvCxnSpPr>
          <p:nvPr/>
        </p:nvCxnSpPr>
        <p:spPr>
          <a:xfrm>
            <a:off x="3747758" y="3872320"/>
            <a:ext cx="0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FEED2ECF-B632-4A2B-8023-D9C3C3F3D069}"/>
              </a:ext>
            </a:extLst>
          </p:cNvPr>
          <p:cNvSpPr txBox="1"/>
          <p:nvPr/>
        </p:nvSpPr>
        <p:spPr>
          <a:xfrm>
            <a:off x="3505449" y="2302230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3)</a:t>
            </a:r>
            <a:endParaRPr lang="ko-KR" altLang="en-US" sz="1050" dirty="0"/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8C27F2F8-909E-4400-BCB5-EB70F10247EC}"/>
              </a:ext>
            </a:extLst>
          </p:cNvPr>
          <p:cNvSpPr/>
          <p:nvPr/>
        </p:nvSpPr>
        <p:spPr>
          <a:xfrm>
            <a:off x="3313814" y="2526463"/>
            <a:ext cx="867887" cy="5673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14.PO</a:t>
            </a: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조회</a:t>
            </a:r>
            <a:r>
              <a:rPr lang="en-US" altLang="ko-KR" sz="1100" b="1" dirty="0">
                <a:solidFill>
                  <a:schemeClr val="bg1"/>
                </a:solidFill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</a:rPr>
              <a:t>접수</a:t>
            </a: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94F15C2D-F8BB-4B70-915D-B8DFAC2DB022}"/>
              </a:ext>
            </a:extLst>
          </p:cNvPr>
          <p:cNvSpPr/>
          <p:nvPr/>
        </p:nvSpPr>
        <p:spPr>
          <a:xfrm>
            <a:off x="5729549" y="2523026"/>
            <a:ext cx="468176" cy="2948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 err="1">
                <a:solidFill>
                  <a:schemeClr val="tx1"/>
                </a:solidFill>
              </a:rPr>
              <a:t>요척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739EC35F-917F-4E70-A2FD-709E7ECAF6EE}"/>
              </a:ext>
            </a:extLst>
          </p:cNvPr>
          <p:cNvSpPr/>
          <p:nvPr/>
        </p:nvSpPr>
        <p:spPr>
          <a:xfrm>
            <a:off x="4865456" y="3301499"/>
            <a:ext cx="867887" cy="56555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16. </a:t>
            </a:r>
            <a:r>
              <a:rPr lang="ko-KR" altLang="en-US" sz="1100" b="1" dirty="0">
                <a:solidFill>
                  <a:schemeClr val="bg1"/>
                </a:solidFill>
              </a:rPr>
              <a:t>완제품생산지시</a:t>
            </a: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E52CAD30-5BFE-4CB1-B67B-C4277A841BDF}"/>
              </a:ext>
            </a:extLst>
          </p:cNvPr>
          <p:cNvSpPr/>
          <p:nvPr/>
        </p:nvSpPr>
        <p:spPr>
          <a:xfrm>
            <a:off x="3313814" y="3301499"/>
            <a:ext cx="867887" cy="57082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19. </a:t>
            </a:r>
            <a:r>
              <a:rPr lang="ko-KR" altLang="en-US" sz="1100" b="1" dirty="0">
                <a:solidFill>
                  <a:schemeClr val="bg1"/>
                </a:solidFill>
              </a:rPr>
              <a:t>염색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생산의뢰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5856E0C1-7D8C-4211-9DB3-857355B02D06}"/>
              </a:ext>
            </a:extLst>
          </p:cNvPr>
          <p:cNvSpPr/>
          <p:nvPr/>
        </p:nvSpPr>
        <p:spPr>
          <a:xfrm>
            <a:off x="3313814" y="4079975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20.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염색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조회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접수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A393D930-E0EE-4E1F-8F33-6554E646ED3A}"/>
              </a:ext>
            </a:extLst>
          </p:cNvPr>
          <p:cNvSpPr/>
          <p:nvPr/>
        </p:nvSpPr>
        <p:spPr>
          <a:xfrm>
            <a:off x="4865456" y="4858451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21.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염색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생산지시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3201C102-ED51-4D6B-AEEB-39F419B72C62}"/>
              </a:ext>
            </a:extLst>
          </p:cNvPr>
          <p:cNvSpPr/>
          <p:nvPr/>
        </p:nvSpPr>
        <p:spPr>
          <a:xfrm>
            <a:off x="3313814" y="4858451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22.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생산의뢰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5EF04AB0-5C3D-4C5F-AB2C-C76B84DC62CB}"/>
              </a:ext>
            </a:extLst>
          </p:cNvPr>
          <p:cNvSpPr/>
          <p:nvPr/>
        </p:nvSpPr>
        <p:spPr>
          <a:xfrm>
            <a:off x="3313814" y="5636926"/>
            <a:ext cx="867887" cy="57082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23.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조회</a:t>
            </a:r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접수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E9ECDBCE-2C5B-4194-8957-4D7BDFB9E335}"/>
              </a:ext>
            </a:extLst>
          </p:cNvPr>
          <p:cNvSpPr/>
          <p:nvPr/>
        </p:nvSpPr>
        <p:spPr>
          <a:xfrm>
            <a:off x="4865456" y="5636926"/>
            <a:ext cx="867887" cy="57082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24.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생산지시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2F13EE4C-AD53-4CC4-8CB3-77C9A6A075B8}"/>
              </a:ext>
            </a:extLst>
          </p:cNvPr>
          <p:cNvSpPr/>
          <p:nvPr/>
        </p:nvSpPr>
        <p:spPr>
          <a:xfrm>
            <a:off x="7968739" y="3301499"/>
            <a:ext cx="867887" cy="5673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30. </a:t>
            </a:r>
            <a:r>
              <a:rPr lang="ko-KR" altLang="en-US" sz="1100" b="1" dirty="0" err="1">
                <a:solidFill>
                  <a:schemeClr val="bg1"/>
                </a:solidFill>
              </a:rPr>
              <a:t>완제품납품등록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81" name="직사각형 180">
            <a:extLst>
              <a:ext uri="{FF2B5EF4-FFF2-40B4-BE49-F238E27FC236}">
                <a16:creationId xmlns:a16="http://schemas.microsoft.com/office/drawing/2014/main" id="{72D3CFAF-D583-42EF-BF21-24EE905D89E8}"/>
              </a:ext>
            </a:extLst>
          </p:cNvPr>
          <p:cNvSpPr/>
          <p:nvPr/>
        </p:nvSpPr>
        <p:spPr>
          <a:xfrm>
            <a:off x="6417098" y="4858451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27.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염색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생산량등록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2" name="직사각형 181">
            <a:extLst>
              <a:ext uri="{FF2B5EF4-FFF2-40B4-BE49-F238E27FC236}">
                <a16:creationId xmlns:a16="http://schemas.microsoft.com/office/drawing/2014/main" id="{0F9F7D5D-A0DD-4DEB-ADBB-CB68C9521C63}"/>
              </a:ext>
            </a:extLst>
          </p:cNvPr>
          <p:cNvSpPr/>
          <p:nvPr/>
        </p:nvSpPr>
        <p:spPr>
          <a:xfrm>
            <a:off x="6417098" y="5636926"/>
            <a:ext cx="867887" cy="57082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25.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생산량등록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7" name="직사각형 186">
            <a:extLst>
              <a:ext uri="{FF2B5EF4-FFF2-40B4-BE49-F238E27FC236}">
                <a16:creationId xmlns:a16="http://schemas.microsoft.com/office/drawing/2014/main" id="{2EB8A1C9-302E-49AC-8BD3-39F6CB2BC8B1}"/>
              </a:ext>
            </a:extLst>
          </p:cNvPr>
          <p:cNvSpPr/>
          <p:nvPr/>
        </p:nvSpPr>
        <p:spPr>
          <a:xfrm>
            <a:off x="7968739" y="4858451"/>
            <a:ext cx="867887" cy="5708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28.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염색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납품등록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05676F69-42AC-4468-8DE0-6754E973F6C5}"/>
              </a:ext>
            </a:extLst>
          </p:cNvPr>
          <p:cNvSpPr/>
          <p:nvPr/>
        </p:nvSpPr>
        <p:spPr>
          <a:xfrm>
            <a:off x="7968739" y="5636926"/>
            <a:ext cx="867887" cy="57082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26. 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편직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납품등록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51154762-4559-45B4-8FF4-6700B0C39430}"/>
              </a:ext>
            </a:extLst>
          </p:cNvPr>
          <p:cNvSpPr/>
          <p:nvPr/>
        </p:nvSpPr>
        <p:spPr>
          <a:xfrm>
            <a:off x="6417098" y="3301499"/>
            <a:ext cx="867887" cy="57082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29. </a:t>
            </a:r>
            <a:r>
              <a:rPr lang="ko-KR" altLang="en-US" sz="1100" b="1" dirty="0">
                <a:solidFill>
                  <a:schemeClr val="bg1"/>
                </a:solidFill>
              </a:rPr>
              <a:t>완제품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생산량등록</a:t>
            </a:r>
            <a:endParaRPr lang="en-US" altLang="ko-KR" sz="1100" b="1" dirty="0">
              <a:solidFill>
                <a:schemeClr val="bg1"/>
              </a:solidFill>
            </a:endParaRP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BE33C4BE-2256-443A-9B56-61C92259B817}"/>
              </a:ext>
            </a:extLst>
          </p:cNvPr>
          <p:cNvSpPr/>
          <p:nvPr/>
        </p:nvSpPr>
        <p:spPr>
          <a:xfrm>
            <a:off x="9537781" y="1749707"/>
            <a:ext cx="1203088" cy="570821"/>
          </a:xfrm>
          <a:prstGeom prst="rect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31. </a:t>
            </a:r>
            <a:r>
              <a:rPr lang="ko-KR" altLang="en-US" sz="1100" b="1" dirty="0">
                <a:solidFill>
                  <a:schemeClr val="bg1"/>
                </a:solidFill>
              </a:rPr>
              <a:t>납품조회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(</a:t>
            </a:r>
            <a:r>
              <a:rPr lang="ko-KR" altLang="en-US" sz="1000" b="1" dirty="0">
                <a:solidFill>
                  <a:schemeClr val="bg1"/>
                </a:solidFill>
              </a:rPr>
              <a:t>완제품</a:t>
            </a:r>
            <a:r>
              <a:rPr lang="en-US" altLang="ko-KR" sz="1000" b="1" dirty="0">
                <a:solidFill>
                  <a:schemeClr val="bg1"/>
                </a:solidFill>
              </a:rPr>
              <a:t>/</a:t>
            </a:r>
            <a:r>
              <a:rPr lang="ko-KR" altLang="en-US" sz="1000" b="1" dirty="0">
                <a:solidFill>
                  <a:schemeClr val="bg1"/>
                </a:solidFill>
              </a:rPr>
              <a:t>염색</a:t>
            </a:r>
            <a:r>
              <a:rPr lang="en-US" altLang="ko-KR" sz="1000" b="1" dirty="0">
                <a:solidFill>
                  <a:schemeClr val="bg1"/>
                </a:solidFill>
              </a:rPr>
              <a:t>/</a:t>
            </a:r>
            <a:r>
              <a:rPr lang="ko-KR" altLang="en-US" sz="1000" b="1" dirty="0">
                <a:solidFill>
                  <a:schemeClr val="bg1"/>
                </a:solidFill>
              </a:rPr>
              <a:t>편직</a:t>
            </a:r>
            <a:r>
              <a:rPr lang="en-US" altLang="ko-KR" sz="1000" b="1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212" name="직선 화살표 연결선 211">
            <a:extLst>
              <a:ext uri="{FF2B5EF4-FFF2-40B4-BE49-F238E27FC236}">
                <a16:creationId xmlns:a16="http://schemas.microsoft.com/office/drawing/2014/main" id="{06CAFBC6-01D5-4F7F-BA7D-5678635C1F03}"/>
              </a:ext>
            </a:extLst>
          </p:cNvPr>
          <p:cNvCxnSpPr>
            <a:cxnSpLocks/>
            <a:stCxn id="148" idx="2"/>
            <a:endCxn id="160" idx="0"/>
          </p:cNvCxnSpPr>
          <p:nvPr/>
        </p:nvCxnSpPr>
        <p:spPr>
          <a:xfrm>
            <a:off x="3747758" y="2318808"/>
            <a:ext cx="0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화살표 연결선 219">
            <a:extLst>
              <a:ext uri="{FF2B5EF4-FFF2-40B4-BE49-F238E27FC236}">
                <a16:creationId xmlns:a16="http://schemas.microsoft.com/office/drawing/2014/main" id="{CDA41EF1-FF66-4484-B098-9791999535E7}"/>
              </a:ext>
            </a:extLst>
          </p:cNvPr>
          <p:cNvCxnSpPr>
            <a:cxnSpLocks/>
            <a:stCxn id="310" idx="2"/>
            <a:endCxn id="162" idx="0"/>
          </p:cNvCxnSpPr>
          <p:nvPr/>
        </p:nvCxnSpPr>
        <p:spPr>
          <a:xfrm>
            <a:off x="5299400" y="3093844"/>
            <a:ext cx="0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화살표 연결선 222">
            <a:extLst>
              <a:ext uri="{FF2B5EF4-FFF2-40B4-BE49-F238E27FC236}">
                <a16:creationId xmlns:a16="http://schemas.microsoft.com/office/drawing/2014/main" id="{7D515B7A-5BED-4FB3-9ACE-6602BBE2978E}"/>
              </a:ext>
            </a:extLst>
          </p:cNvPr>
          <p:cNvCxnSpPr>
            <a:cxnSpLocks/>
            <a:stCxn id="165" idx="2"/>
            <a:endCxn id="167" idx="0"/>
          </p:cNvCxnSpPr>
          <p:nvPr/>
        </p:nvCxnSpPr>
        <p:spPr>
          <a:xfrm>
            <a:off x="3747758" y="5429272"/>
            <a:ext cx="0" cy="207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순서도: 처리 232">
            <a:extLst>
              <a:ext uri="{FF2B5EF4-FFF2-40B4-BE49-F238E27FC236}">
                <a16:creationId xmlns:a16="http://schemas.microsoft.com/office/drawing/2014/main" id="{74359308-E2A6-4751-A161-59845D7B4261}"/>
              </a:ext>
            </a:extLst>
          </p:cNvPr>
          <p:cNvSpPr/>
          <p:nvPr/>
        </p:nvSpPr>
        <p:spPr>
          <a:xfrm>
            <a:off x="7962260" y="1749706"/>
            <a:ext cx="880845" cy="570823"/>
          </a:xfrm>
          <a:prstGeom prst="flowChartProcess">
            <a:avLst/>
          </a:prstGeom>
          <a:solidFill>
            <a:srgbClr val="31859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정보변경</a:t>
            </a:r>
            <a:endParaRPr lang="en-US" altLang="ko-KR" sz="1100" b="1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반영</a:t>
            </a:r>
          </a:p>
        </p:txBody>
      </p: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C426DE9C-6CB0-452F-8A27-D2D4CC28FF89}"/>
              </a:ext>
            </a:extLst>
          </p:cNvPr>
          <p:cNvCxnSpPr>
            <a:cxnSpLocks/>
            <a:stCxn id="188" idx="0"/>
            <a:endCxn id="181" idx="3"/>
          </p:cNvCxnSpPr>
          <p:nvPr/>
        </p:nvCxnSpPr>
        <p:spPr>
          <a:xfrm flipH="1" flipV="1">
            <a:off x="7284985" y="5143862"/>
            <a:ext cx="1117698" cy="49306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4CF29EFA-573D-4F78-8E3F-C34AC3C0ACAD}"/>
              </a:ext>
            </a:extLst>
          </p:cNvPr>
          <p:cNvCxnSpPr>
            <a:cxnSpLocks/>
            <a:stCxn id="187" idx="0"/>
            <a:endCxn id="196" idx="3"/>
          </p:cNvCxnSpPr>
          <p:nvPr/>
        </p:nvCxnSpPr>
        <p:spPr>
          <a:xfrm flipH="1" flipV="1">
            <a:off x="7284985" y="3586910"/>
            <a:ext cx="1117698" cy="127154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5B548C35-8B0D-49A1-8831-6118C0B63213}"/>
              </a:ext>
            </a:extLst>
          </p:cNvPr>
          <p:cNvSpPr/>
          <p:nvPr/>
        </p:nvSpPr>
        <p:spPr>
          <a:xfrm>
            <a:off x="6417098" y="2526463"/>
            <a:ext cx="867887" cy="5673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18. </a:t>
            </a:r>
            <a:r>
              <a:rPr lang="ko-KR" altLang="en-US" sz="1100" b="1" dirty="0">
                <a:solidFill>
                  <a:schemeClr val="bg1"/>
                </a:solidFill>
              </a:rPr>
              <a:t>봉제공정생성</a:t>
            </a:r>
          </a:p>
        </p:txBody>
      </p:sp>
      <p:cxnSp>
        <p:nvCxnSpPr>
          <p:cNvPr id="264" name="연결선: 꺾임 263">
            <a:extLst>
              <a:ext uri="{FF2B5EF4-FFF2-40B4-BE49-F238E27FC236}">
                <a16:creationId xmlns:a16="http://schemas.microsoft.com/office/drawing/2014/main" id="{F5F27128-0662-470C-B48F-8C601DFA67B8}"/>
              </a:ext>
            </a:extLst>
          </p:cNvPr>
          <p:cNvCxnSpPr>
            <a:cxnSpLocks/>
            <a:stCxn id="188" idx="3"/>
            <a:endCxn id="201" idx="2"/>
          </p:cNvCxnSpPr>
          <p:nvPr/>
        </p:nvCxnSpPr>
        <p:spPr>
          <a:xfrm flipV="1">
            <a:off x="8836626" y="2320528"/>
            <a:ext cx="1302699" cy="36018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직사각형 298">
            <a:extLst>
              <a:ext uri="{FF2B5EF4-FFF2-40B4-BE49-F238E27FC236}">
                <a16:creationId xmlns:a16="http://schemas.microsoft.com/office/drawing/2014/main" id="{6E0BD8CF-5CC2-4E9D-AF15-EBD4B636E3DC}"/>
              </a:ext>
            </a:extLst>
          </p:cNvPr>
          <p:cNvSpPr/>
          <p:nvPr/>
        </p:nvSpPr>
        <p:spPr>
          <a:xfrm>
            <a:off x="6417098" y="710990"/>
            <a:ext cx="867887" cy="56738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17.</a:t>
            </a:r>
            <a:r>
              <a:rPr lang="ko-KR" altLang="en-US" sz="1100" b="1" dirty="0" err="1">
                <a:solidFill>
                  <a:schemeClr val="bg1"/>
                </a:solidFill>
              </a:rPr>
              <a:t>공정분배시뮬레이션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310" name="직사각형 309">
            <a:extLst>
              <a:ext uri="{FF2B5EF4-FFF2-40B4-BE49-F238E27FC236}">
                <a16:creationId xmlns:a16="http://schemas.microsoft.com/office/drawing/2014/main" id="{311144D0-CE2B-4FC5-8D06-3CE1D14A346A}"/>
              </a:ext>
            </a:extLst>
          </p:cNvPr>
          <p:cNvSpPr/>
          <p:nvPr/>
        </p:nvSpPr>
        <p:spPr>
          <a:xfrm>
            <a:off x="4865456" y="2526463"/>
            <a:ext cx="867887" cy="5673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15. </a:t>
            </a:r>
            <a:r>
              <a:rPr lang="ko-KR" altLang="en-US" sz="1100" b="1" dirty="0">
                <a:solidFill>
                  <a:schemeClr val="bg1"/>
                </a:solidFill>
              </a:rPr>
              <a:t>소요량</a:t>
            </a:r>
            <a:endParaRPr lang="en-US" altLang="ko-KR" sz="11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생성</a:t>
            </a:r>
          </a:p>
        </p:txBody>
      </p:sp>
      <p:sp>
        <p:nvSpPr>
          <p:cNvPr id="311" name="직사각형 310">
            <a:extLst>
              <a:ext uri="{FF2B5EF4-FFF2-40B4-BE49-F238E27FC236}">
                <a16:creationId xmlns:a16="http://schemas.microsoft.com/office/drawing/2014/main" id="{579846E9-613A-4F10-9CA2-40BDC10804E7}"/>
              </a:ext>
            </a:extLst>
          </p:cNvPr>
          <p:cNvSpPr/>
          <p:nvPr/>
        </p:nvSpPr>
        <p:spPr>
          <a:xfrm>
            <a:off x="4865455" y="722726"/>
            <a:ext cx="867887" cy="56738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</a:rPr>
              <a:t>11.</a:t>
            </a:r>
            <a:r>
              <a:rPr lang="ko-KR" altLang="en-US" sz="1100" b="1" dirty="0">
                <a:solidFill>
                  <a:schemeClr val="bg1"/>
                </a:solidFill>
              </a:rPr>
              <a:t>제품 시뮬레이션</a:t>
            </a:r>
          </a:p>
        </p:txBody>
      </p:sp>
      <p:cxnSp>
        <p:nvCxnSpPr>
          <p:cNvPr id="313" name="직선 화살표 연결선 312">
            <a:extLst>
              <a:ext uri="{FF2B5EF4-FFF2-40B4-BE49-F238E27FC236}">
                <a16:creationId xmlns:a16="http://schemas.microsoft.com/office/drawing/2014/main" id="{23EC11DF-32F9-4154-9343-0F05CF1B5107}"/>
              </a:ext>
            </a:extLst>
          </p:cNvPr>
          <p:cNvCxnSpPr>
            <a:cxnSpLocks/>
            <a:stCxn id="311" idx="2"/>
            <a:endCxn id="310" idx="0"/>
          </p:cNvCxnSpPr>
          <p:nvPr/>
        </p:nvCxnSpPr>
        <p:spPr>
          <a:xfrm>
            <a:off x="5299399" y="1290107"/>
            <a:ext cx="1" cy="1236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직선 화살표 연결선 315">
            <a:extLst>
              <a:ext uri="{FF2B5EF4-FFF2-40B4-BE49-F238E27FC236}">
                <a16:creationId xmlns:a16="http://schemas.microsoft.com/office/drawing/2014/main" id="{A04EF1C1-E5F1-4383-AE69-56F3558AC626}"/>
              </a:ext>
            </a:extLst>
          </p:cNvPr>
          <p:cNvCxnSpPr>
            <a:cxnSpLocks/>
            <a:stCxn id="299" idx="2"/>
            <a:endCxn id="260" idx="0"/>
          </p:cNvCxnSpPr>
          <p:nvPr/>
        </p:nvCxnSpPr>
        <p:spPr>
          <a:xfrm>
            <a:off x="6851042" y="1278371"/>
            <a:ext cx="0" cy="1248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직선 화살표 연결선 318">
            <a:extLst>
              <a:ext uri="{FF2B5EF4-FFF2-40B4-BE49-F238E27FC236}">
                <a16:creationId xmlns:a16="http://schemas.microsoft.com/office/drawing/2014/main" id="{BADF295B-5E55-4593-84B4-E28E3D78BC9D}"/>
              </a:ext>
            </a:extLst>
          </p:cNvPr>
          <p:cNvCxnSpPr>
            <a:cxnSpLocks/>
            <a:stCxn id="160" idx="3"/>
            <a:endCxn id="310" idx="1"/>
          </p:cNvCxnSpPr>
          <p:nvPr/>
        </p:nvCxnSpPr>
        <p:spPr>
          <a:xfrm>
            <a:off x="4181701" y="2810154"/>
            <a:ext cx="683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직선 화살표 연결선 321">
            <a:extLst>
              <a:ext uri="{FF2B5EF4-FFF2-40B4-BE49-F238E27FC236}">
                <a16:creationId xmlns:a16="http://schemas.microsoft.com/office/drawing/2014/main" id="{E53A383E-E8EA-4604-9126-3962003CFC8D}"/>
              </a:ext>
            </a:extLst>
          </p:cNvPr>
          <p:cNvCxnSpPr>
            <a:cxnSpLocks/>
            <a:stCxn id="260" idx="2"/>
            <a:endCxn id="196" idx="0"/>
          </p:cNvCxnSpPr>
          <p:nvPr/>
        </p:nvCxnSpPr>
        <p:spPr>
          <a:xfrm>
            <a:off x="6851042" y="3093844"/>
            <a:ext cx="0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직선 화살표 연결선 337">
            <a:extLst>
              <a:ext uri="{FF2B5EF4-FFF2-40B4-BE49-F238E27FC236}">
                <a16:creationId xmlns:a16="http://schemas.microsoft.com/office/drawing/2014/main" id="{5D4E8983-59EC-4C93-A7C8-EA311466524D}"/>
              </a:ext>
            </a:extLst>
          </p:cNvPr>
          <p:cNvCxnSpPr>
            <a:cxnSpLocks/>
            <a:stCxn id="310" idx="2"/>
            <a:endCxn id="163" idx="0"/>
          </p:cNvCxnSpPr>
          <p:nvPr/>
        </p:nvCxnSpPr>
        <p:spPr>
          <a:xfrm flipH="1">
            <a:off x="3747758" y="3093844"/>
            <a:ext cx="1551642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직선 화살표 연결선 355">
            <a:extLst>
              <a:ext uri="{FF2B5EF4-FFF2-40B4-BE49-F238E27FC236}">
                <a16:creationId xmlns:a16="http://schemas.microsoft.com/office/drawing/2014/main" id="{1ADAD2BA-AD1D-471D-808A-34FC1D582E1C}"/>
              </a:ext>
            </a:extLst>
          </p:cNvPr>
          <p:cNvCxnSpPr>
            <a:cxnSpLocks/>
            <a:stCxn id="167" idx="3"/>
            <a:endCxn id="168" idx="1"/>
          </p:cNvCxnSpPr>
          <p:nvPr/>
        </p:nvCxnSpPr>
        <p:spPr>
          <a:xfrm>
            <a:off x="4181701" y="5922337"/>
            <a:ext cx="683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직선 화살표 연결선 358">
            <a:extLst>
              <a:ext uri="{FF2B5EF4-FFF2-40B4-BE49-F238E27FC236}">
                <a16:creationId xmlns:a16="http://schemas.microsoft.com/office/drawing/2014/main" id="{386FE256-5437-4BFA-8446-5BED4BBA7462}"/>
              </a:ext>
            </a:extLst>
          </p:cNvPr>
          <p:cNvCxnSpPr>
            <a:cxnSpLocks/>
            <a:stCxn id="168" idx="3"/>
            <a:endCxn id="182" idx="1"/>
          </p:cNvCxnSpPr>
          <p:nvPr/>
        </p:nvCxnSpPr>
        <p:spPr>
          <a:xfrm>
            <a:off x="5733343" y="5922337"/>
            <a:ext cx="683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직선 화살표 연결선 361">
            <a:extLst>
              <a:ext uri="{FF2B5EF4-FFF2-40B4-BE49-F238E27FC236}">
                <a16:creationId xmlns:a16="http://schemas.microsoft.com/office/drawing/2014/main" id="{9F5F79B2-7CEA-40C1-A185-E37311852655}"/>
              </a:ext>
            </a:extLst>
          </p:cNvPr>
          <p:cNvCxnSpPr>
            <a:cxnSpLocks/>
            <a:stCxn id="182" idx="3"/>
            <a:endCxn id="188" idx="1"/>
          </p:cNvCxnSpPr>
          <p:nvPr/>
        </p:nvCxnSpPr>
        <p:spPr>
          <a:xfrm>
            <a:off x="7284985" y="5922337"/>
            <a:ext cx="6837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직선 화살표 연결선 369">
            <a:extLst>
              <a:ext uri="{FF2B5EF4-FFF2-40B4-BE49-F238E27FC236}">
                <a16:creationId xmlns:a16="http://schemas.microsoft.com/office/drawing/2014/main" id="{95043F5A-3FDE-446B-A43A-438D873197C3}"/>
              </a:ext>
            </a:extLst>
          </p:cNvPr>
          <p:cNvCxnSpPr>
            <a:cxnSpLocks/>
            <a:stCxn id="164" idx="3"/>
            <a:endCxn id="166" idx="1"/>
          </p:cNvCxnSpPr>
          <p:nvPr/>
        </p:nvCxnSpPr>
        <p:spPr>
          <a:xfrm>
            <a:off x="4181701" y="4365386"/>
            <a:ext cx="683755" cy="778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직선 화살표 연결선 372">
            <a:extLst>
              <a:ext uri="{FF2B5EF4-FFF2-40B4-BE49-F238E27FC236}">
                <a16:creationId xmlns:a16="http://schemas.microsoft.com/office/drawing/2014/main" id="{CBC9B23D-BA0C-400C-AB6A-791229C7F99F}"/>
              </a:ext>
            </a:extLst>
          </p:cNvPr>
          <p:cNvCxnSpPr>
            <a:cxnSpLocks/>
            <a:stCxn id="166" idx="3"/>
            <a:endCxn id="181" idx="1"/>
          </p:cNvCxnSpPr>
          <p:nvPr/>
        </p:nvCxnSpPr>
        <p:spPr>
          <a:xfrm>
            <a:off x="5733343" y="5143862"/>
            <a:ext cx="683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직선 화살표 연결선 375">
            <a:extLst>
              <a:ext uri="{FF2B5EF4-FFF2-40B4-BE49-F238E27FC236}">
                <a16:creationId xmlns:a16="http://schemas.microsoft.com/office/drawing/2014/main" id="{237DBF6A-BD7A-4F6B-89F7-ED27AEB9E7B4}"/>
              </a:ext>
            </a:extLst>
          </p:cNvPr>
          <p:cNvCxnSpPr>
            <a:cxnSpLocks/>
            <a:stCxn id="181" idx="3"/>
            <a:endCxn id="187" idx="1"/>
          </p:cNvCxnSpPr>
          <p:nvPr/>
        </p:nvCxnSpPr>
        <p:spPr>
          <a:xfrm>
            <a:off x="7284985" y="5143862"/>
            <a:ext cx="6837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직선 화살표 연결선 378">
            <a:extLst>
              <a:ext uri="{FF2B5EF4-FFF2-40B4-BE49-F238E27FC236}">
                <a16:creationId xmlns:a16="http://schemas.microsoft.com/office/drawing/2014/main" id="{48CDB2D7-7191-48F7-99AB-FC0AB0432DF2}"/>
              </a:ext>
            </a:extLst>
          </p:cNvPr>
          <p:cNvCxnSpPr>
            <a:cxnSpLocks/>
            <a:stCxn id="162" idx="3"/>
            <a:endCxn id="196" idx="1"/>
          </p:cNvCxnSpPr>
          <p:nvPr/>
        </p:nvCxnSpPr>
        <p:spPr>
          <a:xfrm>
            <a:off x="5733343" y="3584277"/>
            <a:ext cx="683755" cy="2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직선 화살표 연결선 381">
            <a:extLst>
              <a:ext uri="{FF2B5EF4-FFF2-40B4-BE49-F238E27FC236}">
                <a16:creationId xmlns:a16="http://schemas.microsoft.com/office/drawing/2014/main" id="{E221CED0-9097-46EA-AFC5-12BA1E67B00B}"/>
              </a:ext>
            </a:extLst>
          </p:cNvPr>
          <p:cNvCxnSpPr>
            <a:cxnSpLocks/>
            <a:stCxn id="196" idx="3"/>
            <a:endCxn id="180" idx="1"/>
          </p:cNvCxnSpPr>
          <p:nvPr/>
        </p:nvCxnSpPr>
        <p:spPr>
          <a:xfrm flipV="1">
            <a:off x="7284985" y="3585190"/>
            <a:ext cx="683754" cy="1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직선 화살표 연결선 398">
            <a:extLst>
              <a:ext uri="{FF2B5EF4-FFF2-40B4-BE49-F238E27FC236}">
                <a16:creationId xmlns:a16="http://schemas.microsoft.com/office/drawing/2014/main" id="{46BB680D-CFC3-4179-9D91-E93863C39E8D}"/>
              </a:ext>
            </a:extLst>
          </p:cNvPr>
          <p:cNvCxnSpPr>
            <a:cxnSpLocks/>
            <a:stCxn id="201" idx="1"/>
            <a:endCxn id="233" idx="3"/>
          </p:cNvCxnSpPr>
          <p:nvPr/>
        </p:nvCxnSpPr>
        <p:spPr>
          <a:xfrm flipH="1">
            <a:off x="8843105" y="2035118"/>
            <a:ext cx="6946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연결선: 꺾임 137">
            <a:extLst>
              <a:ext uri="{FF2B5EF4-FFF2-40B4-BE49-F238E27FC236}">
                <a16:creationId xmlns:a16="http://schemas.microsoft.com/office/drawing/2014/main" id="{4D460156-AB2F-4BA7-8726-272853BDFDD9}"/>
              </a:ext>
            </a:extLst>
          </p:cNvPr>
          <p:cNvCxnSpPr>
            <a:cxnSpLocks/>
            <a:stCxn id="187" idx="3"/>
            <a:endCxn id="201" idx="2"/>
          </p:cNvCxnSpPr>
          <p:nvPr/>
        </p:nvCxnSpPr>
        <p:spPr>
          <a:xfrm flipV="1">
            <a:off x="8836626" y="2320528"/>
            <a:ext cx="1302699" cy="28233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연결선: 꺾임 140">
            <a:extLst>
              <a:ext uri="{FF2B5EF4-FFF2-40B4-BE49-F238E27FC236}">
                <a16:creationId xmlns:a16="http://schemas.microsoft.com/office/drawing/2014/main" id="{78F647B3-2DA7-433A-86C0-3AA0F177DD69}"/>
              </a:ext>
            </a:extLst>
          </p:cNvPr>
          <p:cNvCxnSpPr>
            <a:cxnSpLocks/>
            <a:stCxn id="180" idx="3"/>
            <a:endCxn id="201" idx="2"/>
          </p:cNvCxnSpPr>
          <p:nvPr/>
        </p:nvCxnSpPr>
        <p:spPr>
          <a:xfrm flipV="1">
            <a:off x="8836626" y="2320528"/>
            <a:ext cx="1302699" cy="12646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51A115D8-5C21-49A1-AC18-86E88BA06EA4}"/>
              </a:ext>
            </a:extLst>
          </p:cNvPr>
          <p:cNvSpPr txBox="1"/>
          <p:nvPr/>
        </p:nvSpPr>
        <p:spPr>
          <a:xfrm>
            <a:off x="5070387" y="1271462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1)</a:t>
            </a:r>
            <a:endParaRPr lang="ko-KR" altLang="en-US" sz="105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DEA1DE1-728D-46D4-B227-D1EBBD6EAD6A}"/>
              </a:ext>
            </a:extLst>
          </p:cNvPr>
          <p:cNvSpPr txBox="1"/>
          <p:nvPr/>
        </p:nvSpPr>
        <p:spPr>
          <a:xfrm>
            <a:off x="4243357" y="2586250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4)</a:t>
            </a:r>
            <a:endParaRPr lang="ko-KR" altLang="en-US" sz="105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C4292F7-6B72-45A5-829A-815D30335C70}"/>
              </a:ext>
            </a:extLst>
          </p:cNvPr>
          <p:cNvSpPr txBox="1"/>
          <p:nvPr/>
        </p:nvSpPr>
        <p:spPr>
          <a:xfrm>
            <a:off x="4243357" y="3216687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6)</a:t>
            </a:r>
            <a:endParaRPr lang="ko-KR" altLang="en-US" sz="105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525C250-61B7-4439-9F74-372D0BDEDC65}"/>
              </a:ext>
            </a:extLst>
          </p:cNvPr>
          <p:cNvSpPr txBox="1"/>
          <p:nvPr/>
        </p:nvSpPr>
        <p:spPr>
          <a:xfrm>
            <a:off x="5329431" y="3075918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5)</a:t>
            </a:r>
            <a:endParaRPr lang="ko-KR" altLang="en-US" sz="105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954E2F6F-8A63-471A-959F-3406E0CABA00}"/>
              </a:ext>
            </a:extLst>
          </p:cNvPr>
          <p:cNvSpPr txBox="1"/>
          <p:nvPr/>
        </p:nvSpPr>
        <p:spPr>
          <a:xfrm>
            <a:off x="6659632" y="1260258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8)</a:t>
            </a:r>
            <a:endParaRPr lang="ko-KR" altLang="en-US" sz="105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B8303110-4774-49ED-A7A2-D072327EB1FD}"/>
              </a:ext>
            </a:extLst>
          </p:cNvPr>
          <p:cNvSpPr txBox="1"/>
          <p:nvPr/>
        </p:nvSpPr>
        <p:spPr>
          <a:xfrm>
            <a:off x="6672843" y="3075918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9)</a:t>
            </a:r>
            <a:endParaRPr lang="ko-KR" altLang="en-US" sz="1050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7C0DBE8-4157-4878-B308-16049D9B5749}"/>
              </a:ext>
            </a:extLst>
          </p:cNvPr>
          <p:cNvSpPr txBox="1"/>
          <p:nvPr/>
        </p:nvSpPr>
        <p:spPr>
          <a:xfrm>
            <a:off x="5783118" y="3360960"/>
            <a:ext cx="171741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7)</a:t>
            </a:r>
            <a:endParaRPr lang="ko-KR" altLang="en-US" sz="105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4B1A6E8-72E4-414B-B126-24474E3D64F0}"/>
              </a:ext>
            </a:extLst>
          </p:cNvPr>
          <p:cNvSpPr txBox="1"/>
          <p:nvPr/>
        </p:nvSpPr>
        <p:spPr>
          <a:xfrm>
            <a:off x="3457286" y="3842249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10)</a:t>
            </a:r>
            <a:endParaRPr lang="ko-KR" altLang="en-US" sz="105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4CDA892-1D54-4C97-80FF-B39CCA0D91B4}"/>
              </a:ext>
            </a:extLst>
          </p:cNvPr>
          <p:cNvSpPr txBox="1"/>
          <p:nvPr/>
        </p:nvSpPr>
        <p:spPr>
          <a:xfrm>
            <a:off x="3457286" y="4615207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11)</a:t>
            </a:r>
            <a:endParaRPr lang="ko-KR" altLang="en-US" sz="1050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6DAE5DA-A183-4820-8B90-45A1B01B1D44}"/>
              </a:ext>
            </a:extLst>
          </p:cNvPr>
          <p:cNvSpPr txBox="1"/>
          <p:nvPr/>
        </p:nvSpPr>
        <p:spPr>
          <a:xfrm>
            <a:off x="4195194" y="4316842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12)</a:t>
            </a:r>
            <a:endParaRPr lang="ko-KR" altLang="en-US" sz="1050" dirty="0"/>
          </a:p>
        </p:txBody>
      </p:sp>
      <p:cxnSp>
        <p:nvCxnSpPr>
          <p:cNvPr id="194" name="직선 화살표 연결선 193">
            <a:extLst>
              <a:ext uri="{FF2B5EF4-FFF2-40B4-BE49-F238E27FC236}">
                <a16:creationId xmlns:a16="http://schemas.microsoft.com/office/drawing/2014/main" id="{8492EFDD-9732-4B6D-8876-A0957DA33E24}"/>
              </a:ext>
            </a:extLst>
          </p:cNvPr>
          <p:cNvCxnSpPr>
            <a:cxnSpLocks/>
            <a:stCxn id="164" idx="2"/>
            <a:endCxn id="165" idx="0"/>
          </p:cNvCxnSpPr>
          <p:nvPr/>
        </p:nvCxnSpPr>
        <p:spPr>
          <a:xfrm>
            <a:off x="3747758" y="4650796"/>
            <a:ext cx="0" cy="207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DFA4EB77-C992-477B-9596-D2A4A35D52FD}"/>
              </a:ext>
            </a:extLst>
          </p:cNvPr>
          <p:cNvSpPr txBox="1"/>
          <p:nvPr/>
        </p:nvSpPr>
        <p:spPr>
          <a:xfrm>
            <a:off x="5734955" y="4908014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13)</a:t>
            </a:r>
            <a:endParaRPr lang="ko-KR" altLang="en-US" sz="1050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33C795A5-8B2A-4AB1-8BB4-969C53CDBB03}"/>
              </a:ext>
            </a:extLst>
          </p:cNvPr>
          <p:cNvSpPr txBox="1"/>
          <p:nvPr/>
        </p:nvSpPr>
        <p:spPr>
          <a:xfrm>
            <a:off x="3457286" y="5410963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14)</a:t>
            </a:r>
            <a:endParaRPr lang="ko-KR" altLang="en-US" sz="1050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469B09E-274D-474B-9E55-9B3BAEBE903D}"/>
              </a:ext>
            </a:extLst>
          </p:cNvPr>
          <p:cNvSpPr txBox="1"/>
          <p:nvPr/>
        </p:nvSpPr>
        <p:spPr>
          <a:xfrm>
            <a:off x="4195194" y="5701833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15)</a:t>
            </a:r>
            <a:endParaRPr lang="ko-KR" altLang="en-US" sz="1050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5BEF945-8186-42DB-B218-C0E526949497}"/>
              </a:ext>
            </a:extLst>
          </p:cNvPr>
          <p:cNvSpPr txBox="1"/>
          <p:nvPr/>
        </p:nvSpPr>
        <p:spPr>
          <a:xfrm>
            <a:off x="5734955" y="5701833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16)</a:t>
            </a:r>
            <a:endParaRPr lang="ko-KR" altLang="en-US" sz="1050" dirty="0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F3E50BBF-1E47-4457-87FE-00B09D0B19A1}"/>
              </a:ext>
            </a:extLst>
          </p:cNvPr>
          <p:cNvSpPr txBox="1"/>
          <p:nvPr/>
        </p:nvSpPr>
        <p:spPr>
          <a:xfrm>
            <a:off x="7284454" y="5701833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17)</a:t>
            </a:r>
            <a:endParaRPr lang="ko-KR" altLang="en-US" sz="1050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6EA23C4-0CD8-4955-A6F7-CCC1F47019AE}"/>
              </a:ext>
            </a:extLst>
          </p:cNvPr>
          <p:cNvSpPr txBox="1"/>
          <p:nvPr/>
        </p:nvSpPr>
        <p:spPr>
          <a:xfrm>
            <a:off x="8856080" y="5701833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18)</a:t>
            </a:r>
            <a:endParaRPr lang="ko-KR" altLang="en-US" sz="1050" dirty="0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1B394AA-83E9-4813-886A-BD3A93C5079E}"/>
              </a:ext>
            </a:extLst>
          </p:cNvPr>
          <p:cNvSpPr txBox="1"/>
          <p:nvPr/>
        </p:nvSpPr>
        <p:spPr>
          <a:xfrm>
            <a:off x="7284454" y="4908014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19)</a:t>
            </a:r>
            <a:endParaRPr lang="ko-KR" altLang="en-US" sz="1050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754471F-9896-40DA-9187-89B24884BA2F}"/>
              </a:ext>
            </a:extLst>
          </p:cNvPr>
          <p:cNvSpPr txBox="1"/>
          <p:nvPr/>
        </p:nvSpPr>
        <p:spPr>
          <a:xfrm>
            <a:off x="8856080" y="4908014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20)</a:t>
            </a:r>
            <a:endParaRPr lang="ko-KR" altLang="en-US" sz="1050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3B2FCB8D-3B59-4AEE-AC90-535F5ED53496}"/>
              </a:ext>
            </a:extLst>
          </p:cNvPr>
          <p:cNvSpPr txBox="1"/>
          <p:nvPr/>
        </p:nvSpPr>
        <p:spPr>
          <a:xfrm>
            <a:off x="7284454" y="3360960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21)</a:t>
            </a:r>
            <a:endParaRPr lang="ko-KR" altLang="en-US" sz="105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4244F29F-380A-44CD-B42B-90F8530877E7}"/>
              </a:ext>
            </a:extLst>
          </p:cNvPr>
          <p:cNvSpPr txBox="1"/>
          <p:nvPr/>
        </p:nvSpPr>
        <p:spPr>
          <a:xfrm>
            <a:off x="8856080" y="3360960"/>
            <a:ext cx="2680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altLang="ko-KR" sz="1050" dirty="0"/>
              <a:t>22)</a:t>
            </a:r>
            <a:endParaRPr lang="ko-KR" altLang="en-US" sz="1050" dirty="0"/>
          </a:p>
        </p:txBody>
      </p:sp>
      <p:sp>
        <p:nvSpPr>
          <p:cNvPr id="231" name="직사각형 230">
            <a:extLst>
              <a:ext uri="{FF2B5EF4-FFF2-40B4-BE49-F238E27FC236}">
                <a16:creationId xmlns:a16="http://schemas.microsoft.com/office/drawing/2014/main" id="{F6E8223D-2CF6-42FE-8106-3742A9259A19}"/>
              </a:ext>
            </a:extLst>
          </p:cNvPr>
          <p:cNvSpPr/>
          <p:nvPr/>
        </p:nvSpPr>
        <p:spPr>
          <a:xfrm>
            <a:off x="7285865" y="2531301"/>
            <a:ext cx="468176" cy="2948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r>
              <a:rPr lang="en-US" altLang="ko-KR" sz="1050" dirty="0">
                <a:solidFill>
                  <a:schemeClr val="tx1"/>
                </a:solidFill>
              </a:rPr>
              <a:t>- </a:t>
            </a:r>
            <a:r>
              <a:rPr lang="ko-KR" altLang="en-US" sz="1050" dirty="0">
                <a:solidFill>
                  <a:schemeClr val="tx1"/>
                </a:solidFill>
              </a:rPr>
              <a:t>순서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cxnSp>
        <p:nvCxnSpPr>
          <p:cNvPr id="251" name="직선 화살표 연결선 250">
            <a:extLst>
              <a:ext uri="{FF2B5EF4-FFF2-40B4-BE49-F238E27FC236}">
                <a16:creationId xmlns:a16="http://schemas.microsoft.com/office/drawing/2014/main" id="{C6C0C027-C6B0-47A1-9838-576C3BFC583F}"/>
              </a:ext>
            </a:extLst>
          </p:cNvPr>
          <p:cNvCxnSpPr>
            <a:cxnSpLocks/>
            <a:stCxn id="233" idx="1"/>
            <a:endCxn id="148" idx="3"/>
          </p:cNvCxnSpPr>
          <p:nvPr/>
        </p:nvCxnSpPr>
        <p:spPr>
          <a:xfrm flipH="1">
            <a:off x="4181701" y="2035118"/>
            <a:ext cx="3780559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21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1808BE88-9B46-49A8-8049-18FE25490EAE}"/>
              </a:ext>
            </a:extLst>
          </p:cNvPr>
          <p:cNvSpPr/>
          <p:nvPr/>
        </p:nvSpPr>
        <p:spPr>
          <a:xfrm>
            <a:off x="0" y="0"/>
            <a:ext cx="12192000" cy="5708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</a:rPr>
              <a:t>[</a:t>
            </a:r>
            <a:r>
              <a:rPr lang="ko-KR" altLang="en-US" b="1" dirty="0">
                <a:solidFill>
                  <a:schemeClr val="tx1"/>
                </a:solidFill>
              </a:rPr>
              <a:t>참조용</a:t>
            </a:r>
            <a:r>
              <a:rPr lang="en-US" altLang="ko-KR" b="1" dirty="0">
                <a:solidFill>
                  <a:schemeClr val="tx1"/>
                </a:solidFill>
              </a:rPr>
              <a:t>] </a:t>
            </a:r>
            <a:r>
              <a:rPr lang="ko-KR" altLang="en-US" b="1" dirty="0">
                <a:solidFill>
                  <a:schemeClr val="tx1"/>
                </a:solidFill>
              </a:rPr>
              <a:t>주문자연계 작업 흐름</a:t>
            </a:r>
          </a:p>
        </p:txBody>
      </p:sp>
      <p:sp>
        <p:nvSpPr>
          <p:cNvPr id="4" name="순서도: 처리 3">
            <a:extLst>
              <a:ext uri="{FF2B5EF4-FFF2-40B4-BE49-F238E27FC236}">
                <a16:creationId xmlns:a16="http://schemas.microsoft.com/office/drawing/2014/main" id="{90A9B4E4-E830-4C2B-A17A-0487EB1F3A81}"/>
              </a:ext>
            </a:extLst>
          </p:cNvPr>
          <p:cNvSpPr/>
          <p:nvPr/>
        </p:nvSpPr>
        <p:spPr>
          <a:xfrm>
            <a:off x="360727" y="89342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</a:t>
            </a:r>
            <a:endParaRPr lang="en-US" altLang="ko-KR" sz="800" dirty="0"/>
          </a:p>
          <a:p>
            <a:pPr algn="ctr"/>
            <a:r>
              <a:rPr lang="ko-KR" altLang="en-US" sz="800" dirty="0"/>
              <a:t>개발의뢰</a:t>
            </a:r>
          </a:p>
        </p:txBody>
      </p:sp>
      <p:sp>
        <p:nvSpPr>
          <p:cNvPr id="5" name="순서도: 처리 4">
            <a:extLst>
              <a:ext uri="{FF2B5EF4-FFF2-40B4-BE49-F238E27FC236}">
                <a16:creationId xmlns:a16="http://schemas.microsoft.com/office/drawing/2014/main" id="{FD9A5E43-0F7A-43AE-AC8B-B5C7DE02C23C}"/>
              </a:ext>
            </a:extLst>
          </p:cNvPr>
          <p:cNvSpPr/>
          <p:nvPr/>
        </p:nvSpPr>
        <p:spPr>
          <a:xfrm>
            <a:off x="1530990" y="89342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개발의뢰</a:t>
            </a:r>
            <a:endParaRPr lang="en-US" altLang="ko-KR" sz="800" dirty="0"/>
          </a:p>
          <a:p>
            <a:pPr algn="ctr"/>
            <a:r>
              <a:rPr lang="ko-KR" altLang="en-US" sz="800" dirty="0"/>
              <a:t>접수 등록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7CE3581-F283-4D99-8F4D-DCD0E2EC7275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1241572" y="1098958"/>
            <a:ext cx="2894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순서도: 처리 9">
            <a:extLst>
              <a:ext uri="{FF2B5EF4-FFF2-40B4-BE49-F238E27FC236}">
                <a16:creationId xmlns:a16="http://schemas.microsoft.com/office/drawing/2014/main" id="{DC547A36-1BB1-44BD-A164-090DDE217D50}"/>
              </a:ext>
            </a:extLst>
          </p:cNvPr>
          <p:cNvSpPr/>
          <p:nvPr/>
        </p:nvSpPr>
        <p:spPr>
          <a:xfrm>
            <a:off x="2730615" y="89342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개발의뢰</a:t>
            </a:r>
            <a:endParaRPr lang="en-US" altLang="ko-KR" sz="800" dirty="0"/>
          </a:p>
          <a:p>
            <a:pPr algn="ctr"/>
            <a:r>
              <a:rPr lang="ko-KR" altLang="en-US" sz="800" dirty="0"/>
              <a:t>정보 변경 요청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C174587A-5845-4DF3-BDA6-DE0AE253362E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>
            <a:off x="2411835" y="1098958"/>
            <a:ext cx="3187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순서도: 처리 14">
            <a:extLst>
              <a:ext uri="{FF2B5EF4-FFF2-40B4-BE49-F238E27FC236}">
                <a16:creationId xmlns:a16="http://schemas.microsoft.com/office/drawing/2014/main" id="{B1B20E2C-2AAD-4F0B-9A35-60DF8BEC9291}"/>
              </a:ext>
            </a:extLst>
          </p:cNvPr>
          <p:cNvSpPr/>
          <p:nvPr/>
        </p:nvSpPr>
        <p:spPr>
          <a:xfrm>
            <a:off x="3930238" y="89342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개발의뢰</a:t>
            </a:r>
            <a:endParaRPr lang="en-US" altLang="ko-KR" sz="800" dirty="0"/>
          </a:p>
          <a:p>
            <a:pPr algn="ctr"/>
            <a:r>
              <a:rPr lang="ko-KR" altLang="en-US" sz="800" dirty="0"/>
              <a:t>정보 변경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12760CBF-F766-470B-920D-9AE1F9702F5A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3611460" y="1098958"/>
            <a:ext cx="3187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순서도: 처리 20">
            <a:extLst>
              <a:ext uri="{FF2B5EF4-FFF2-40B4-BE49-F238E27FC236}">
                <a16:creationId xmlns:a16="http://schemas.microsoft.com/office/drawing/2014/main" id="{1AF17860-13B2-419A-9AD9-56FD4E82E89E}"/>
              </a:ext>
            </a:extLst>
          </p:cNvPr>
          <p:cNvSpPr/>
          <p:nvPr/>
        </p:nvSpPr>
        <p:spPr>
          <a:xfrm>
            <a:off x="2730614" y="151001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 </a:t>
            </a:r>
            <a:endParaRPr lang="en-US" altLang="ko-KR" sz="800" dirty="0"/>
          </a:p>
          <a:p>
            <a:pPr algn="ctr"/>
            <a:r>
              <a:rPr lang="ko-KR" altLang="en-US" sz="800" dirty="0"/>
              <a:t>확인요청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218A0777-24F2-459A-A592-5A55CCDA5BD9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>
            <a:off x="2411835" y="1098958"/>
            <a:ext cx="318779" cy="616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순서도: 처리 25">
            <a:extLst>
              <a:ext uri="{FF2B5EF4-FFF2-40B4-BE49-F238E27FC236}">
                <a16:creationId xmlns:a16="http://schemas.microsoft.com/office/drawing/2014/main" id="{66874309-6640-4667-982C-701CBC2F67B1}"/>
              </a:ext>
            </a:extLst>
          </p:cNvPr>
          <p:cNvSpPr/>
          <p:nvPr/>
        </p:nvSpPr>
        <p:spPr>
          <a:xfrm>
            <a:off x="3930238" y="151001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개발의뢰 상태변경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20BAEAE-E354-40B0-BDF9-8346B319ED42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>
            <a:off x="3611459" y="1715548"/>
            <a:ext cx="3187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순서도: 처리 31">
            <a:extLst>
              <a:ext uri="{FF2B5EF4-FFF2-40B4-BE49-F238E27FC236}">
                <a16:creationId xmlns:a16="http://schemas.microsoft.com/office/drawing/2014/main" id="{D24012EB-23E2-4922-879D-C5CD0158F343}"/>
              </a:ext>
            </a:extLst>
          </p:cNvPr>
          <p:cNvSpPr/>
          <p:nvPr/>
        </p:nvSpPr>
        <p:spPr>
          <a:xfrm>
            <a:off x="5132663" y="151001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확인접수</a:t>
            </a: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931BA4C-947E-4CF2-ADE9-C8DDAB66CFD1}"/>
              </a:ext>
            </a:extLst>
          </p:cNvPr>
          <p:cNvCxnSpPr>
            <a:cxnSpLocks/>
            <a:stCxn id="26" idx="3"/>
            <a:endCxn id="32" idx="1"/>
          </p:cNvCxnSpPr>
          <p:nvPr/>
        </p:nvCxnSpPr>
        <p:spPr>
          <a:xfrm>
            <a:off x="4811083" y="1715548"/>
            <a:ext cx="3215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7" name="순서도: 처리 36">
            <a:extLst>
              <a:ext uri="{FF2B5EF4-FFF2-40B4-BE49-F238E27FC236}">
                <a16:creationId xmlns:a16="http://schemas.microsoft.com/office/drawing/2014/main" id="{FE8AF35C-9FFA-43FE-8713-FB20468CCEF5}"/>
              </a:ext>
            </a:extLst>
          </p:cNvPr>
          <p:cNvSpPr/>
          <p:nvPr/>
        </p:nvSpPr>
        <p:spPr>
          <a:xfrm>
            <a:off x="6340686" y="151001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변경 요청</a:t>
            </a: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C0A963B3-CBE4-4A33-B21B-F0FB8CDB93E0}"/>
              </a:ext>
            </a:extLst>
          </p:cNvPr>
          <p:cNvCxnSpPr>
            <a:cxnSpLocks/>
            <a:stCxn id="32" idx="3"/>
            <a:endCxn id="37" idx="1"/>
          </p:cNvCxnSpPr>
          <p:nvPr/>
        </p:nvCxnSpPr>
        <p:spPr>
          <a:xfrm>
            <a:off x="6013508" y="1715548"/>
            <a:ext cx="3271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2" name="순서도: 처리 41">
            <a:extLst>
              <a:ext uri="{FF2B5EF4-FFF2-40B4-BE49-F238E27FC236}">
                <a16:creationId xmlns:a16="http://schemas.microsoft.com/office/drawing/2014/main" id="{97291B37-DCE6-4467-ABBE-54B3EBB2A3B9}"/>
              </a:ext>
            </a:extLst>
          </p:cNvPr>
          <p:cNvSpPr/>
          <p:nvPr/>
        </p:nvSpPr>
        <p:spPr>
          <a:xfrm>
            <a:off x="7545910" y="151001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 변경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49C5EA6D-4A68-4DEB-A1B7-B8420F62E913}"/>
              </a:ext>
            </a:extLst>
          </p:cNvPr>
          <p:cNvCxnSpPr>
            <a:cxnSpLocks/>
            <a:stCxn id="37" idx="3"/>
            <a:endCxn id="42" idx="1"/>
          </p:cNvCxnSpPr>
          <p:nvPr/>
        </p:nvCxnSpPr>
        <p:spPr>
          <a:xfrm>
            <a:off x="7221531" y="171554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8" name="순서도: 처리 47">
            <a:extLst>
              <a:ext uri="{FF2B5EF4-FFF2-40B4-BE49-F238E27FC236}">
                <a16:creationId xmlns:a16="http://schemas.microsoft.com/office/drawing/2014/main" id="{45F3A1F7-925B-4DEA-83CF-C4382D772EDF}"/>
              </a:ext>
            </a:extLst>
          </p:cNvPr>
          <p:cNvSpPr/>
          <p:nvPr/>
        </p:nvSpPr>
        <p:spPr>
          <a:xfrm>
            <a:off x="6340687" y="21266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확인요청</a:t>
            </a: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F315B5E1-B728-4D48-9BA3-3051902CA0D0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6013508" y="1715548"/>
            <a:ext cx="327179" cy="616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5" name="순서도: 처리 54">
            <a:extLst>
              <a:ext uri="{FF2B5EF4-FFF2-40B4-BE49-F238E27FC236}">
                <a16:creationId xmlns:a16="http://schemas.microsoft.com/office/drawing/2014/main" id="{F41FCAAE-9C44-4F69-AADD-60E4C88798F5}"/>
              </a:ext>
            </a:extLst>
          </p:cNvPr>
          <p:cNvSpPr/>
          <p:nvPr/>
        </p:nvSpPr>
        <p:spPr>
          <a:xfrm>
            <a:off x="7545911" y="21266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개발의뢰 상태변경</a:t>
            </a: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B98AE78C-1523-428B-AA45-DDDD6DA5E555}"/>
              </a:ext>
            </a:extLst>
          </p:cNvPr>
          <p:cNvCxnSpPr>
            <a:cxnSpLocks/>
            <a:stCxn id="48" idx="3"/>
            <a:endCxn id="55" idx="1"/>
          </p:cNvCxnSpPr>
          <p:nvPr/>
        </p:nvCxnSpPr>
        <p:spPr>
          <a:xfrm>
            <a:off x="7221532" y="233213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1" name="순서도: 처리 60">
            <a:extLst>
              <a:ext uri="{FF2B5EF4-FFF2-40B4-BE49-F238E27FC236}">
                <a16:creationId xmlns:a16="http://schemas.microsoft.com/office/drawing/2014/main" id="{D757C3E0-9B40-44BC-821D-954F841FD588}"/>
              </a:ext>
            </a:extLst>
          </p:cNvPr>
          <p:cNvSpPr/>
          <p:nvPr/>
        </p:nvSpPr>
        <p:spPr>
          <a:xfrm>
            <a:off x="8751135" y="21266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확인접수</a:t>
            </a: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7CFF964E-17C3-42C6-A997-D5D1A7FC2FF7}"/>
              </a:ext>
            </a:extLst>
          </p:cNvPr>
          <p:cNvCxnSpPr>
            <a:cxnSpLocks/>
            <a:stCxn id="55" idx="3"/>
            <a:endCxn id="61" idx="1"/>
          </p:cNvCxnSpPr>
          <p:nvPr/>
        </p:nvCxnSpPr>
        <p:spPr>
          <a:xfrm>
            <a:off x="8426756" y="233213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8" name="순서도: 처리 67">
            <a:extLst>
              <a:ext uri="{FF2B5EF4-FFF2-40B4-BE49-F238E27FC236}">
                <a16:creationId xmlns:a16="http://schemas.microsoft.com/office/drawing/2014/main" id="{9FB9D2ED-8272-4BF5-A462-A3DF28B682FB}"/>
              </a:ext>
            </a:extLst>
          </p:cNvPr>
          <p:cNvSpPr/>
          <p:nvPr/>
        </p:nvSpPr>
        <p:spPr>
          <a:xfrm>
            <a:off x="9956359" y="21266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변경 요청</a:t>
            </a: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3DBCB88E-1C03-4385-9DDB-F6649B764807}"/>
              </a:ext>
            </a:extLst>
          </p:cNvPr>
          <p:cNvCxnSpPr>
            <a:cxnSpLocks/>
            <a:stCxn id="61" idx="3"/>
            <a:endCxn id="68" idx="1"/>
          </p:cNvCxnSpPr>
          <p:nvPr/>
        </p:nvCxnSpPr>
        <p:spPr>
          <a:xfrm>
            <a:off x="9631980" y="233213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3" name="순서도: 처리 72">
            <a:extLst>
              <a:ext uri="{FF2B5EF4-FFF2-40B4-BE49-F238E27FC236}">
                <a16:creationId xmlns:a16="http://schemas.microsoft.com/office/drawing/2014/main" id="{35426A03-9561-49F6-88C6-A646FA9F19D3}"/>
              </a:ext>
            </a:extLst>
          </p:cNvPr>
          <p:cNvSpPr/>
          <p:nvPr/>
        </p:nvSpPr>
        <p:spPr>
          <a:xfrm>
            <a:off x="11161583" y="21266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원단정보 변경</a:t>
            </a:r>
          </a:p>
        </p:txBody>
      </p: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C5863773-1846-4822-B817-4B1E33770A88}"/>
              </a:ext>
            </a:extLst>
          </p:cNvPr>
          <p:cNvCxnSpPr>
            <a:cxnSpLocks/>
            <a:stCxn id="68" idx="3"/>
            <a:endCxn id="73" idx="1"/>
          </p:cNvCxnSpPr>
          <p:nvPr/>
        </p:nvCxnSpPr>
        <p:spPr>
          <a:xfrm>
            <a:off x="10837204" y="233213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8" name="순서도: 처리 77">
            <a:extLst>
              <a:ext uri="{FF2B5EF4-FFF2-40B4-BE49-F238E27FC236}">
                <a16:creationId xmlns:a16="http://schemas.microsoft.com/office/drawing/2014/main" id="{83AB4E80-1DB5-42E0-A718-5545CCBF37CA}"/>
              </a:ext>
            </a:extLst>
          </p:cNvPr>
          <p:cNvSpPr/>
          <p:nvPr/>
        </p:nvSpPr>
        <p:spPr>
          <a:xfrm>
            <a:off x="9956359" y="274319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개발의뢰 확정 요청</a:t>
            </a: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B596A467-6EA0-48B7-BD5A-706E4D6929A6}"/>
              </a:ext>
            </a:extLst>
          </p:cNvPr>
          <p:cNvCxnSpPr>
            <a:cxnSpLocks/>
            <a:stCxn id="61" idx="3"/>
            <a:endCxn id="78" idx="1"/>
          </p:cNvCxnSpPr>
          <p:nvPr/>
        </p:nvCxnSpPr>
        <p:spPr>
          <a:xfrm>
            <a:off x="9631980" y="2332138"/>
            <a:ext cx="324379" cy="616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1" name="순서도: 처리 110">
            <a:extLst>
              <a:ext uri="{FF2B5EF4-FFF2-40B4-BE49-F238E27FC236}">
                <a16:creationId xmlns:a16="http://schemas.microsoft.com/office/drawing/2014/main" id="{D0FECE9C-A94F-45DF-A251-8DF95FB92121}"/>
              </a:ext>
            </a:extLst>
          </p:cNvPr>
          <p:cNvSpPr/>
          <p:nvPr/>
        </p:nvSpPr>
        <p:spPr>
          <a:xfrm>
            <a:off x="11161583" y="274319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개발의뢰 상태변경</a:t>
            </a:r>
          </a:p>
        </p:txBody>
      </p: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2AE98CE8-0CA4-4E54-9C51-5DBFE95E6197}"/>
              </a:ext>
            </a:extLst>
          </p:cNvPr>
          <p:cNvCxnSpPr>
            <a:cxnSpLocks/>
            <a:stCxn id="78" idx="3"/>
            <a:endCxn id="111" idx="1"/>
          </p:cNvCxnSpPr>
          <p:nvPr/>
        </p:nvCxnSpPr>
        <p:spPr>
          <a:xfrm>
            <a:off x="10837204" y="2948728"/>
            <a:ext cx="324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7" name="순서도: 처리 116">
            <a:extLst>
              <a:ext uri="{FF2B5EF4-FFF2-40B4-BE49-F238E27FC236}">
                <a16:creationId xmlns:a16="http://schemas.microsoft.com/office/drawing/2014/main" id="{4E2976A1-2F55-44AC-9763-7A3385059C95}"/>
              </a:ext>
            </a:extLst>
          </p:cNvPr>
          <p:cNvSpPr/>
          <p:nvPr/>
        </p:nvSpPr>
        <p:spPr>
          <a:xfrm>
            <a:off x="1530990" y="34290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개발의뢰 확정 확인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BA2FB97F-A14E-45A3-BB23-8548A73B58D2}"/>
              </a:ext>
            </a:extLst>
          </p:cNvPr>
          <p:cNvCxnSpPr>
            <a:stCxn id="111" idx="2"/>
            <a:endCxn id="117" idx="0"/>
          </p:cNvCxnSpPr>
          <p:nvPr/>
        </p:nvCxnSpPr>
        <p:spPr>
          <a:xfrm rot="5400000">
            <a:off x="6649339" y="-1523667"/>
            <a:ext cx="274743" cy="963059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1" name="순서도: 처리 120">
            <a:extLst>
              <a:ext uri="{FF2B5EF4-FFF2-40B4-BE49-F238E27FC236}">
                <a16:creationId xmlns:a16="http://schemas.microsoft.com/office/drawing/2014/main" id="{FA233345-0034-4017-9DE7-843E1252CBB5}"/>
              </a:ext>
            </a:extLst>
          </p:cNvPr>
          <p:cNvSpPr/>
          <p:nvPr/>
        </p:nvSpPr>
        <p:spPr>
          <a:xfrm>
            <a:off x="2730614" y="34290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등록</a:t>
            </a:r>
          </a:p>
        </p:txBody>
      </p: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D57E477E-23E0-488F-A643-0AD5B451B102}"/>
              </a:ext>
            </a:extLst>
          </p:cNvPr>
          <p:cNvCxnSpPr>
            <a:cxnSpLocks/>
            <a:stCxn id="117" idx="3"/>
            <a:endCxn id="121" idx="1"/>
          </p:cNvCxnSpPr>
          <p:nvPr/>
        </p:nvCxnSpPr>
        <p:spPr>
          <a:xfrm>
            <a:off x="2411835" y="3634531"/>
            <a:ext cx="3187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8" name="순서도: 처리 127">
            <a:extLst>
              <a:ext uri="{FF2B5EF4-FFF2-40B4-BE49-F238E27FC236}">
                <a16:creationId xmlns:a16="http://schemas.microsoft.com/office/drawing/2014/main" id="{80975B65-3738-4D27-BA8B-6765D8E50D25}"/>
              </a:ext>
            </a:extLst>
          </p:cNvPr>
          <p:cNvSpPr/>
          <p:nvPr/>
        </p:nvSpPr>
        <p:spPr>
          <a:xfrm>
            <a:off x="360727" y="416266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PO</a:t>
            </a:r>
            <a:r>
              <a:rPr lang="ko-KR" altLang="en-US" sz="800" dirty="0"/>
              <a:t> 등록</a:t>
            </a:r>
          </a:p>
        </p:txBody>
      </p:sp>
      <p:sp>
        <p:nvSpPr>
          <p:cNvPr id="129" name="순서도: 처리 128">
            <a:extLst>
              <a:ext uri="{FF2B5EF4-FFF2-40B4-BE49-F238E27FC236}">
                <a16:creationId xmlns:a16="http://schemas.microsoft.com/office/drawing/2014/main" id="{F3A13EAD-770D-4831-B51A-8E376419F88E}"/>
              </a:ext>
            </a:extLst>
          </p:cNvPr>
          <p:cNvSpPr/>
          <p:nvPr/>
        </p:nvSpPr>
        <p:spPr>
          <a:xfrm>
            <a:off x="1530990" y="41537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PO</a:t>
            </a:r>
            <a:r>
              <a:rPr lang="ko-KR" altLang="en-US" sz="800" dirty="0"/>
              <a:t> 접수</a:t>
            </a:r>
          </a:p>
        </p:txBody>
      </p:sp>
      <p:sp>
        <p:nvSpPr>
          <p:cNvPr id="130" name="순서도: 처리 129">
            <a:extLst>
              <a:ext uri="{FF2B5EF4-FFF2-40B4-BE49-F238E27FC236}">
                <a16:creationId xmlns:a16="http://schemas.microsoft.com/office/drawing/2014/main" id="{2DEBB6CA-2F22-4AEA-89C4-ABBE4583F975}"/>
              </a:ext>
            </a:extLst>
          </p:cNvPr>
          <p:cNvSpPr/>
          <p:nvPr/>
        </p:nvSpPr>
        <p:spPr>
          <a:xfrm>
            <a:off x="2701252" y="416266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MRP</a:t>
            </a:r>
            <a:r>
              <a:rPr lang="ko-KR" altLang="en-US" sz="800" dirty="0"/>
              <a:t> 생성</a:t>
            </a:r>
          </a:p>
        </p:txBody>
      </p:sp>
      <p:sp>
        <p:nvSpPr>
          <p:cNvPr id="132" name="순서도: 처리 131">
            <a:extLst>
              <a:ext uri="{FF2B5EF4-FFF2-40B4-BE49-F238E27FC236}">
                <a16:creationId xmlns:a16="http://schemas.microsoft.com/office/drawing/2014/main" id="{1D9A8B46-EBC1-430E-9973-98829EC976D3}"/>
              </a:ext>
            </a:extLst>
          </p:cNvPr>
          <p:cNvSpPr/>
          <p:nvPr/>
        </p:nvSpPr>
        <p:spPr>
          <a:xfrm>
            <a:off x="3930238" y="34290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BOM</a:t>
            </a:r>
            <a:r>
              <a:rPr lang="ko-KR" altLang="en-US" sz="800" dirty="0"/>
              <a:t> 등록</a:t>
            </a:r>
          </a:p>
        </p:txBody>
      </p:sp>
      <p:cxnSp>
        <p:nvCxnSpPr>
          <p:cNvPr id="133" name="직선 화살표 연결선 132">
            <a:extLst>
              <a:ext uri="{FF2B5EF4-FFF2-40B4-BE49-F238E27FC236}">
                <a16:creationId xmlns:a16="http://schemas.microsoft.com/office/drawing/2014/main" id="{D49D67B2-05F3-4E85-862D-FBEDBED80E6F}"/>
              </a:ext>
            </a:extLst>
          </p:cNvPr>
          <p:cNvCxnSpPr>
            <a:cxnSpLocks/>
            <a:stCxn id="121" idx="3"/>
            <a:endCxn id="132" idx="1"/>
          </p:cNvCxnSpPr>
          <p:nvPr/>
        </p:nvCxnSpPr>
        <p:spPr>
          <a:xfrm>
            <a:off x="3611459" y="3634531"/>
            <a:ext cx="3187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D1B7070B-DC7F-41A0-820A-DAA115203628}"/>
              </a:ext>
            </a:extLst>
          </p:cNvPr>
          <p:cNvCxnSpPr>
            <a:cxnSpLocks/>
            <a:stCxn id="128" idx="3"/>
            <a:endCxn id="129" idx="1"/>
          </p:cNvCxnSpPr>
          <p:nvPr/>
        </p:nvCxnSpPr>
        <p:spPr>
          <a:xfrm flipV="1">
            <a:off x="1241572" y="4359231"/>
            <a:ext cx="289418" cy="8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3" name="직선 화살표 연결선 142">
            <a:extLst>
              <a:ext uri="{FF2B5EF4-FFF2-40B4-BE49-F238E27FC236}">
                <a16:creationId xmlns:a16="http://schemas.microsoft.com/office/drawing/2014/main" id="{F93146D4-6AB0-4743-9322-3EE7AEEBA753}"/>
              </a:ext>
            </a:extLst>
          </p:cNvPr>
          <p:cNvCxnSpPr>
            <a:cxnSpLocks/>
            <a:stCxn id="129" idx="3"/>
            <a:endCxn id="130" idx="1"/>
          </p:cNvCxnSpPr>
          <p:nvPr/>
        </p:nvCxnSpPr>
        <p:spPr>
          <a:xfrm>
            <a:off x="2411835" y="4359231"/>
            <a:ext cx="289417" cy="8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7" name="순서도: 처리 146">
            <a:extLst>
              <a:ext uri="{FF2B5EF4-FFF2-40B4-BE49-F238E27FC236}">
                <a16:creationId xmlns:a16="http://schemas.microsoft.com/office/drawing/2014/main" id="{EF34D06D-071B-4B2C-B419-91143427D29C}"/>
              </a:ext>
            </a:extLst>
          </p:cNvPr>
          <p:cNvSpPr/>
          <p:nvPr/>
        </p:nvSpPr>
        <p:spPr>
          <a:xfrm>
            <a:off x="3930237" y="416266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MRP</a:t>
            </a:r>
            <a:r>
              <a:rPr lang="ko-KR" altLang="en-US" sz="800" dirty="0"/>
              <a:t> 전송</a:t>
            </a:r>
          </a:p>
        </p:txBody>
      </p: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0EFFA178-F78C-43F0-AB96-D4E32B8B1A75}"/>
              </a:ext>
            </a:extLst>
          </p:cNvPr>
          <p:cNvCxnSpPr>
            <a:cxnSpLocks/>
            <a:stCxn id="130" idx="3"/>
            <a:endCxn id="147" idx="1"/>
          </p:cNvCxnSpPr>
          <p:nvPr/>
        </p:nvCxnSpPr>
        <p:spPr>
          <a:xfrm>
            <a:off x="3582097" y="4368196"/>
            <a:ext cx="3481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2" name="순서도: 처리 151">
            <a:extLst>
              <a:ext uri="{FF2B5EF4-FFF2-40B4-BE49-F238E27FC236}">
                <a16:creationId xmlns:a16="http://schemas.microsoft.com/office/drawing/2014/main" id="{B330DBFA-7186-4E08-88A1-6A691229EA0E}"/>
              </a:ext>
            </a:extLst>
          </p:cNvPr>
          <p:cNvSpPr/>
          <p:nvPr/>
        </p:nvSpPr>
        <p:spPr>
          <a:xfrm>
            <a:off x="5159222" y="41537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MRP</a:t>
            </a:r>
            <a:r>
              <a:rPr lang="ko-KR" altLang="en-US" sz="800" dirty="0"/>
              <a:t> 등록</a:t>
            </a:r>
          </a:p>
        </p:txBody>
      </p: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D57DE606-53EB-4CA2-B765-F274F518A598}"/>
              </a:ext>
            </a:extLst>
          </p:cNvPr>
          <p:cNvCxnSpPr>
            <a:cxnSpLocks/>
            <a:stCxn id="147" idx="3"/>
            <a:endCxn id="152" idx="1"/>
          </p:cNvCxnSpPr>
          <p:nvPr/>
        </p:nvCxnSpPr>
        <p:spPr>
          <a:xfrm flipV="1">
            <a:off x="4811082" y="4359231"/>
            <a:ext cx="348140" cy="8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87B0F2E5-D5F8-4B5E-9964-C7EDBBE97E3A}"/>
              </a:ext>
            </a:extLst>
          </p:cNvPr>
          <p:cNvCxnSpPr>
            <a:stCxn id="4" idx="2"/>
            <a:endCxn id="128" idx="0"/>
          </p:cNvCxnSpPr>
          <p:nvPr/>
        </p:nvCxnSpPr>
        <p:spPr>
          <a:xfrm>
            <a:off x="801150" y="1304488"/>
            <a:ext cx="0" cy="2858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0" name="순서도: 처리 159">
            <a:extLst>
              <a:ext uri="{FF2B5EF4-FFF2-40B4-BE49-F238E27FC236}">
                <a16:creationId xmlns:a16="http://schemas.microsoft.com/office/drawing/2014/main" id="{9E880F66-5DF2-4DC7-ACFE-871D613EEFCD}"/>
              </a:ext>
            </a:extLst>
          </p:cNvPr>
          <p:cNvSpPr/>
          <p:nvPr/>
        </p:nvSpPr>
        <p:spPr>
          <a:xfrm>
            <a:off x="3930236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염색생산의뢰</a:t>
            </a:r>
          </a:p>
        </p:txBody>
      </p:sp>
      <p:cxnSp>
        <p:nvCxnSpPr>
          <p:cNvPr id="161" name="직선 화살표 연결선 160">
            <a:extLst>
              <a:ext uri="{FF2B5EF4-FFF2-40B4-BE49-F238E27FC236}">
                <a16:creationId xmlns:a16="http://schemas.microsoft.com/office/drawing/2014/main" id="{2CFF9FB7-7F1A-47BC-A48C-A533E3248A4D}"/>
              </a:ext>
            </a:extLst>
          </p:cNvPr>
          <p:cNvCxnSpPr>
            <a:cxnSpLocks/>
            <a:stCxn id="130" idx="3"/>
            <a:endCxn id="160" idx="1"/>
          </p:cNvCxnSpPr>
          <p:nvPr/>
        </p:nvCxnSpPr>
        <p:spPr>
          <a:xfrm>
            <a:off x="3582097" y="4368196"/>
            <a:ext cx="348139" cy="616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6" name="순서도: 처리 165">
            <a:extLst>
              <a:ext uri="{FF2B5EF4-FFF2-40B4-BE49-F238E27FC236}">
                <a16:creationId xmlns:a16="http://schemas.microsoft.com/office/drawing/2014/main" id="{45CA26FC-527C-43FE-BB23-20FE8C1AB540}"/>
              </a:ext>
            </a:extLst>
          </p:cNvPr>
          <p:cNvSpPr/>
          <p:nvPr/>
        </p:nvSpPr>
        <p:spPr>
          <a:xfrm>
            <a:off x="5132663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염색생산등록</a:t>
            </a:r>
          </a:p>
        </p:txBody>
      </p:sp>
      <p:cxnSp>
        <p:nvCxnSpPr>
          <p:cNvPr id="167" name="직선 화살표 연결선 166">
            <a:extLst>
              <a:ext uri="{FF2B5EF4-FFF2-40B4-BE49-F238E27FC236}">
                <a16:creationId xmlns:a16="http://schemas.microsoft.com/office/drawing/2014/main" id="{82E674D8-AA32-4F1E-BA5E-9CEB0CE88F61}"/>
              </a:ext>
            </a:extLst>
          </p:cNvPr>
          <p:cNvCxnSpPr>
            <a:cxnSpLocks/>
            <a:stCxn id="160" idx="3"/>
            <a:endCxn id="166" idx="1"/>
          </p:cNvCxnSpPr>
          <p:nvPr/>
        </p:nvCxnSpPr>
        <p:spPr>
          <a:xfrm>
            <a:off x="4811081" y="4984786"/>
            <a:ext cx="321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2" name="순서도: 처리 171">
            <a:extLst>
              <a:ext uri="{FF2B5EF4-FFF2-40B4-BE49-F238E27FC236}">
                <a16:creationId xmlns:a16="http://schemas.microsoft.com/office/drawing/2014/main" id="{4DC54B43-D6E9-41C6-A81A-7BBD86F0030E}"/>
              </a:ext>
            </a:extLst>
          </p:cNvPr>
          <p:cNvSpPr/>
          <p:nvPr/>
        </p:nvSpPr>
        <p:spPr>
          <a:xfrm>
            <a:off x="6335090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염색생산접수</a:t>
            </a:r>
          </a:p>
        </p:txBody>
      </p:sp>
      <p:cxnSp>
        <p:nvCxnSpPr>
          <p:cNvPr id="173" name="직선 화살표 연결선 172">
            <a:extLst>
              <a:ext uri="{FF2B5EF4-FFF2-40B4-BE49-F238E27FC236}">
                <a16:creationId xmlns:a16="http://schemas.microsoft.com/office/drawing/2014/main" id="{CEA6DFC1-6829-4811-B3DE-F8B70C9E6E67}"/>
              </a:ext>
            </a:extLst>
          </p:cNvPr>
          <p:cNvCxnSpPr>
            <a:cxnSpLocks/>
            <a:stCxn id="166" idx="3"/>
            <a:endCxn id="172" idx="1"/>
          </p:cNvCxnSpPr>
          <p:nvPr/>
        </p:nvCxnSpPr>
        <p:spPr>
          <a:xfrm>
            <a:off x="6013508" y="4984786"/>
            <a:ext cx="321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7" name="순서도: 처리 176">
            <a:extLst>
              <a:ext uri="{FF2B5EF4-FFF2-40B4-BE49-F238E27FC236}">
                <a16:creationId xmlns:a16="http://schemas.microsoft.com/office/drawing/2014/main" id="{14BF6BA0-452C-4DE7-890C-5778435565E3}"/>
              </a:ext>
            </a:extLst>
          </p:cNvPr>
          <p:cNvSpPr/>
          <p:nvPr/>
        </p:nvSpPr>
        <p:spPr>
          <a:xfrm>
            <a:off x="7537517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염색생산</a:t>
            </a:r>
          </a:p>
        </p:txBody>
      </p:sp>
      <p:sp>
        <p:nvSpPr>
          <p:cNvPr id="180" name="순서도: 처리 179">
            <a:extLst>
              <a:ext uri="{FF2B5EF4-FFF2-40B4-BE49-F238E27FC236}">
                <a16:creationId xmlns:a16="http://schemas.microsoft.com/office/drawing/2014/main" id="{5A69D102-0970-436C-A07E-55C4AE74699B}"/>
              </a:ext>
            </a:extLst>
          </p:cNvPr>
          <p:cNvSpPr/>
          <p:nvPr/>
        </p:nvSpPr>
        <p:spPr>
          <a:xfrm>
            <a:off x="7714733" y="713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주문자연계</a:t>
            </a:r>
          </a:p>
        </p:txBody>
      </p:sp>
      <p:sp>
        <p:nvSpPr>
          <p:cNvPr id="184" name="순서도: 처리 183">
            <a:extLst>
              <a:ext uri="{FF2B5EF4-FFF2-40B4-BE49-F238E27FC236}">
                <a16:creationId xmlns:a16="http://schemas.microsoft.com/office/drawing/2014/main" id="{656064A7-5C12-43D6-87B2-D77E36B64B52}"/>
              </a:ext>
            </a:extLst>
          </p:cNvPr>
          <p:cNvSpPr/>
          <p:nvPr/>
        </p:nvSpPr>
        <p:spPr>
          <a:xfrm>
            <a:off x="8863911" y="713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의류 </a:t>
            </a:r>
            <a:r>
              <a:rPr lang="en-US" altLang="ko-KR" sz="800" dirty="0"/>
              <a:t>PDM/POP</a:t>
            </a:r>
            <a:endParaRPr lang="ko-KR" altLang="en-US" sz="800" dirty="0"/>
          </a:p>
        </p:txBody>
      </p:sp>
      <p:sp>
        <p:nvSpPr>
          <p:cNvPr id="187" name="순서도: 처리 186">
            <a:extLst>
              <a:ext uri="{FF2B5EF4-FFF2-40B4-BE49-F238E27FC236}">
                <a16:creationId xmlns:a16="http://schemas.microsoft.com/office/drawing/2014/main" id="{602999D4-0979-4143-A1AC-4D5DCE3F0F96}"/>
              </a:ext>
            </a:extLst>
          </p:cNvPr>
          <p:cNvSpPr/>
          <p:nvPr/>
        </p:nvSpPr>
        <p:spPr>
          <a:xfrm>
            <a:off x="10012747" y="713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 </a:t>
            </a:r>
            <a:r>
              <a:rPr lang="en-US" altLang="ko-KR" sz="800" dirty="0"/>
              <a:t>PDM/POP</a:t>
            </a:r>
            <a:endParaRPr lang="ko-KR" altLang="en-US" sz="800" dirty="0"/>
          </a:p>
        </p:txBody>
      </p:sp>
      <p:sp>
        <p:nvSpPr>
          <p:cNvPr id="191" name="순서도: 처리 190">
            <a:extLst>
              <a:ext uri="{FF2B5EF4-FFF2-40B4-BE49-F238E27FC236}">
                <a16:creationId xmlns:a16="http://schemas.microsoft.com/office/drawing/2014/main" id="{1C1C1B4D-5A15-44BA-947A-FDFB9020C35C}"/>
              </a:ext>
            </a:extLst>
          </p:cNvPr>
          <p:cNvSpPr/>
          <p:nvPr/>
        </p:nvSpPr>
        <p:spPr>
          <a:xfrm>
            <a:off x="11161583" y="7130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편직 </a:t>
            </a:r>
            <a:r>
              <a:rPr lang="en-US" altLang="ko-KR" sz="800" dirty="0"/>
              <a:t>PDM/POP</a:t>
            </a:r>
            <a:endParaRPr lang="ko-KR" altLang="en-US" sz="800" dirty="0"/>
          </a:p>
        </p:txBody>
      </p:sp>
      <p:cxnSp>
        <p:nvCxnSpPr>
          <p:cNvPr id="192" name="직선 화살표 연결선 191">
            <a:extLst>
              <a:ext uri="{FF2B5EF4-FFF2-40B4-BE49-F238E27FC236}">
                <a16:creationId xmlns:a16="http://schemas.microsoft.com/office/drawing/2014/main" id="{A82DDBF8-153B-48EF-AF1A-90B7BE79CD5D}"/>
              </a:ext>
            </a:extLst>
          </p:cNvPr>
          <p:cNvCxnSpPr>
            <a:cxnSpLocks/>
            <a:stCxn id="172" idx="3"/>
            <a:endCxn id="177" idx="1"/>
          </p:cNvCxnSpPr>
          <p:nvPr/>
        </p:nvCxnSpPr>
        <p:spPr>
          <a:xfrm>
            <a:off x="7215935" y="4984786"/>
            <a:ext cx="321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0" name="순서도: 처리 199">
            <a:extLst>
              <a:ext uri="{FF2B5EF4-FFF2-40B4-BE49-F238E27FC236}">
                <a16:creationId xmlns:a16="http://schemas.microsoft.com/office/drawing/2014/main" id="{56FCED57-BD04-42E7-A1BF-ABCCC0CF0109}"/>
              </a:ext>
            </a:extLst>
          </p:cNvPr>
          <p:cNvSpPr/>
          <p:nvPr/>
        </p:nvSpPr>
        <p:spPr>
          <a:xfrm>
            <a:off x="8739944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염색원단</a:t>
            </a:r>
            <a:endParaRPr lang="en-US" altLang="ko-KR" sz="800" dirty="0"/>
          </a:p>
          <a:p>
            <a:pPr algn="ctr"/>
            <a:r>
              <a:rPr lang="ko-KR" altLang="en-US" sz="800" dirty="0"/>
              <a:t>납품등록</a:t>
            </a:r>
          </a:p>
        </p:txBody>
      </p:sp>
      <p:cxnSp>
        <p:nvCxnSpPr>
          <p:cNvPr id="201" name="직선 화살표 연결선 200">
            <a:extLst>
              <a:ext uri="{FF2B5EF4-FFF2-40B4-BE49-F238E27FC236}">
                <a16:creationId xmlns:a16="http://schemas.microsoft.com/office/drawing/2014/main" id="{11FBA2EC-60F8-44A8-9061-8FF1E2CBC35B}"/>
              </a:ext>
            </a:extLst>
          </p:cNvPr>
          <p:cNvCxnSpPr>
            <a:cxnSpLocks/>
            <a:stCxn id="177" idx="3"/>
            <a:endCxn id="200" idx="1"/>
          </p:cNvCxnSpPr>
          <p:nvPr/>
        </p:nvCxnSpPr>
        <p:spPr>
          <a:xfrm>
            <a:off x="8418362" y="4984786"/>
            <a:ext cx="321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9" name="순서도: 처리 208">
            <a:extLst>
              <a:ext uri="{FF2B5EF4-FFF2-40B4-BE49-F238E27FC236}">
                <a16:creationId xmlns:a16="http://schemas.microsoft.com/office/drawing/2014/main" id="{737F6442-E212-4B2B-9928-33F0D2B06F22}"/>
              </a:ext>
            </a:extLst>
          </p:cNvPr>
          <p:cNvSpPr/>
          <p:nvPr/>
        </p:nvSpPr>
        <p:spPr>
          <a:xfrm>
            <a:off x="9938388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염샌원단</a:t>
            </a:r>
            <a:endParaRPr lang="en-US" altLang="ko-KR" sz="800" dirty="0"/>
          </a:p>
          <a:p>
            <a:pPr algn="ctr"/>
            <a:r>
              <a:rPr lang="ko-KR" altLang="en-US" sz="800" dirty="0"/>
              <a:t>납품 등록</a:t>
            </a:r>
          </a:p>
        </p:txBody>
      </p: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E427FAEC-FE4C-4756-AEC4-4E2950D9F15C}"/>
              </a:ext>
            </a:extLst>
          </p:cNvPr>
          <p:cNvCxnSpPr>
            <a:cxnSpLocks/>
            <a:stCxn id="200" idx="3"/>
            <a:endCxn id="209" idx="1"/>
          </p:cNvCxnSpPr>
          <p:nvPr/>
        </p:nvCxnSpPr>
        <p:spPr>
          <a:xfrm>
            <a:off x="9620789" y="4984786"/>
            <a:ext cx="3175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6" name="순서도: 처리 215">
            <a:extLst>
              <a:ext uri="{FF2B5EF4-FFF2-40B4-BE49-F238E27FC236}">
                <a16:creationId xmlns:a16="http://schemas.microsoft.com/office/drawing/2014/main" id="{1BD178B9-6AE3-4C3D-8697-B47E928244C3}"/>
              </a:ext>
            </a:extLst>
          </p:cNvPr>
          <p:cNvSpPr/>
          <p:nvPr/>
        </p:nvSpPr>
        <p:spPr>
          <a:xfrm>
            <a:off x="11136832" y="477925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원단입고</a:t>
            </a:r>
          </a:p>
        </p:txBody>
      </p:sp>
      <p:cxnSp>
        <p:nvCxnSpPr>
          <p:cNvPr id="217" name="직선 화살표 연결선 216">
            <a:extLst>
              <a:ext uri="{FF2B5EF4-FFF2-40B4-BE49-F238E27FC236}">
                <a16:creationId xmlns:a16="http://schemas.microsoft.com/office/drawing/2014/main" id="{3BA8B618-A6C9-4E39-B42E-C7A21321D8D2}"/>
              </a:ext>
            </a:extLst>
          </p:cNvPr>
          <p:cNvCxnSpPr>
            <a:cxnSpLocks/>
            <a:stCxn id="209" idx="3"/>
            <a:endCxn id="216" idx="1"/>
          </p:cNvCxnSpPr>
          <p:nvPr/>
        </p:nvCxnSpPr>
        <p:spPr>
          <a:xfrm>
            <a:off x="10819233" y="4984786"/>
            <a:ext cx="3175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2" name="순서도: 처리 221">
            <a:extLst>
              <a:ext uri="{FF2B5EF4-FFF2-40B4-BE49-F238E27FC236}">
                <a16:creationId xmlns:a16="http://schemas.microsoft.com/office/drawing/2014/main" id="{059D53CA-51B6-4371-BBC6-570B69F6525C}"/>
              </a:ext>
            </a:extLst>
          </p:cNvPr>
          <p:cNvSpPr/>
          <p:nvPr/>
        </p:nvSpPr>
        <p:spPr>
          <a:xfrm>
            <a:off x="6335090" y="539584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편직생산의뢰</a:t>
            </a:r>
            <a:endParaRPr lang="ko-KR" altLang="en-US" sz="800" dirty="0"/>
          </a:p>
        </p:txBody>
      </p:sp>
      <p:sp>
        <p:nvSpPr>
          <p:cNvPr id="225" name="순서도: 처리 224">
            <a:extLst>
              <a:ext uri="{FF2B5EF4-FFF2-40B4-BE49-F238E27FC236}">
                <a16:creationId xmlns:a16="http://schemas.microsoft.com/office/drawing/2014/main" id="{C1320F39-DABE-4433-AD70-437459F8176D}"/>
              </a:ext>
            </a:extLst>
          </p:cNvPr>
          <p:cNvSpPr/>
          <p:nvPr/>
        </p:nvSpPr>
        <p:spPr>
          <a:xfrm>
            <a:off x="7548775" y="539584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편직생산등록</a:t>
            </a:r>
            <a:endParaRPr lang="ko-KR" altLang="en-US" sz="800" dirty="0"/>
          </a:p>
        </p:txBody>
      </p:sp>
      <p:cxnSp>
        <p:nvCxnSpPr>
          <p:cNvPr id="226" name="직선 화살표 연결선 225">
            <a:extLst>
              <a:ext uri="{FF2B5EF4-FFF2-40B4-BE49-F238E27FC236}">
                <a16:creationId xmlns:a16="http://schemas.microsoft.com/office/drawing/2014/main" id="{D3261EFF-7F39-49CB-AB66-7C0553A25C2F}"/>
              </a:ext>
            </a:extLst>
          </p:cNvPr>
          <p:cNvCxnSpPr>
            <a:cxnSpLocks/>
            <a:stCxn id="222" idx="3"/>
            <a:endCxn id="225" idx="1"/>
          </p:cNvCxnSpPr>
          <p:nvPr/>
        </p:nvCxnSpPr>
        <p:spPr>
          <a:xfrm>
            <a:off x="7215935" y="5601376"/>
            <a:ext cx="332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2" name="순서도: 처리 231">
            <a:extLst>
              <a:ext uri="{FF2B5EF4-FFF2-40B4-BE49-F238E27FC236}">
                <a16:creationId xmlns:a16="http://schemas.microsoft.com/office/drawing/2014/main" id="{A5978BD0-2447-4EC6-9764-B31F38DC00F8}"/>
              </a:ext>
            </a:extLst>
          </p:cNvPr>
          <p:cNvSpPr/>
          <p:nvPr/>
        </p:nvSpPr>
        <p:spPr>
          <a:xfrm>
            <a:off x="8751133" y="539584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편직생산접수</a:t>
            </a:r>
            <a:endParaRPr lang="ko-KR" altLang="en-US" sz="800" dirty="0"/>
          </a:p>
        </p:txBody>
      </p:sp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2D05032D-5C08-49ED-B841-66CA06DC0BB7}"/>
              </a:ext>
            </a:extLst>
          </p:cNvPr>
          <p:cNvCxnSpPr>
            <a:cxnSpLocks/>
            <a:stCxn id="225" idx="3"/>
            <a:endCxn id="232" idx="1"/>
          </p:cNvCxnSpPr>
          <p:nvPr/>
        </p:nvCxnSpPr>
        <p:spPr>
          <a:xfrm>
            <a:off x="8429620" y="5601376"/>
            <a:ext cx="3215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9" name="순서도: 처리 238">
            <a:extLst>
              <a:ext uri="{FF2B5EF4-FFF2-40B4-BE49-F238E27FC236}">
                <a16:creationId xmlns:a16="http://schemas.microsoft.com/office/drawing/2014/main" id="{95EEDAE3-94C1-4FD5-835A-2B7CC013BD76}"/>
              </a:ext>
            </a:extLst>
          </p:cNvPr>
          <p:cNvSpPr/>
          <p:nvPr/>
        </p:nvSpPr>
        <p:spPr>
          <a:xfrm>
            <a:off x="9956358" y="539584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편직생산</a:t>
            </a:r>
            <a:endParaRPr lang="ko-KR" altLang="en-US" sz="800" dirty="0"/>
          </a:p>
        </p:txBody>
      </p:sp>
      <p:cxnSp>
        <p:nvCxnSpPr>
          <p:cNvPr id="240" name="직선 화살표 연결선 239">
            <a:extLst>
              <a:ext uri="{FF2B5EF4-FFF2-40B4-BE49-F238E27FC236}">
                <a16:creationId xmlns:a16="http://schemas.microsoft.com/office/drawing/2014/main" id="{09B8CD2A-AD87-4AB9-BDA3-B8421BCDD244}"/>
              </a:ext>
            </a:extLst>
          </p:cNvPr>
          <p:cNvCxnSpPr>
            <a:cxnSpLocks/>
            <a:stCxn id="232" idx="3"/>
            <a:endCxn id="239" idx="1"/>
          </p:cNvCxnSpPr>
          <p:nvPr/>
        </p:nvCxnSpPr>
        <p:spPr>
          <a:xfrm>
            <a:off x="9631978" y="5601376"/>
            <a:ext cx="324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4" name="순서도: 처리 243">
            <a:extLst>
              <a:ext uri="{FF2B5EF4-FFF2-40B4-BE49-F238E27FC236}">
                <a16:creationId xmlns:a16="http://schemas.microsoft.com/office/drawing/2014/main" id="{81C8C612-2124-4EF8-840A-146C05FBA59D}"/>
              </a:ext>
            </a:extLst>
          </p:cNvPr>
          <p:cNvSpPr/>
          <p:nvPr/>
        </p:nvSpPr>
        <p:spPr>
          <a:xfrm>
            <a:off x="11161583" y="539584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편직생지</a:t>
            </a:r>
            <a:endParaRPr lang="en-US" altLang="ko-KR" sz="800" dirty="0"/>
          </a:p>
          <a:p>
            <a:pPr algn="ctr"/>
            <a:r>
              <a:rPr lang="ko-KR" altLang="en-US" sz="800" dirty="0"/>
              <a:t>납품등록</a:t>
            </a:r>
          </a:p>
        </p:txBody>
      </p:sp>
      <p:cxnSp>
        <p:nvCxnSpPr>
          <p:cNvPr id="245" name="직선 화살표 연결선 244">
            <a:extLst>
              <a:ext uri="{FF2B5EF4-FFF2-40B4-BE49-F238E27FC236}">
                <a16:creationId xmlns:a16="http://schemas.microsoft.com/office/drawing/2014/main" id="{6D34A2BB-6BFC-4416-B9D2-79041EE474A8}"/>
              </a:ext>
            </a:extLst>
          </p:cNvPr>
          <p:cNvCxnSpPr>
            <a:cxnSpLocks/>
            <a:stCxn id="239" idx="3"/>
            <a:endCxn id="244" idx="1"/>
          </p:cNvCxnSpPr>
          <p:nvPr/>
        </p:nvCxnSpPr>
        <p:spPr>
          <a:xfrm>
            <a:off x="10837203" y="5601376"/>
            <a:ext cx="324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0" name="순서도: 처리 249">
            <a:extLst>
              <a:ext uri="{FF2B5EF4-FFF2-40B4-BE49-F238E27FC236}">
                <a16:creationId xmlns:a16="http://schemas.microsoft.com/office/drawing/2014/main" id="{C339C1B4-3633-4783-B9D9-6C7E3A718A03}"/>
              </a:ext>
            </a:extLst>
          </p:cNvPr>
          <p:cNvSpPr/>
          <p:nvPr/>
        </p:nvSpPr>
        <p:spPr>
          <a:xfrm>
            <a:off x="8751133" y="621796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편직생지</a:t>
            </a:r>
            <a:endParaRPr lang="en-US" altLang="ko-KR" sz="800" dirty="0"/>
          </a:p>
          <a:p>
            <a:pPr algn="ctr"/>
            <a:r>
              <a:rPr lang="ko-KR" altLang="en-US" sz="800" dirty="0"/>
              <a:t>납품 등록</a:t>
            </a:r>
          </a:p>
        </p:txBody>
      </p:sp>
      <p:sp>
        <p:nvSpPr>
          <p:cNvPr id="255" name="순서도: 처리 254">
            <a:extLst>
              <a:ext uri="{FF2B5EF4-FFF2-40B4-BE49-F238E27FC236}">
                <a16:creationId xmlns:a16="http://schemas.microsoft.com/office/drawing/2014/main" id="{92A68E43-B024-499E-AC2A-6744A6DF8B2C}"/>
              </a:ext>
            </a:extLst>
          </p:cNvPr>
          <p:cNvSpPr/>
          <p:nvPr/>
        </p:nvSpPr>
        <p:spPr>
          <a:xfrm>
            <a:off x="9956358" y="62179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생지입고</a:t>
            </a:r>
          </a:p>
        </p:txBody>
      </p:sp>
      <p:cxnSp>
        <p:nvCxnSpPr>
          <p:cNvPr id="256" name="직선 화살표 연결선 255">
            <a:extLst>
              <a:ext uri="{FF2B5EF4-FFF2-40B4-BE49-F238E27FC236}">
                <a16:creationId xmlns:a16="http://schemas.microsoft.com/office/drawing/2014/main" id="{0DD8DCD9-E308-43CF-B751-DFEFE3026E34}"/>
              </a:ext>
            </a:extLst>
          </p:cNvPr>
          <p:cNvCxnSpPr>
            <a:cxnSpLocks/>
            <a:stCxn id="250" idx="3"/>
            <a:endCxn id="255" idx="1"/>
          </p:cNvCxnSpPr>
          <p:nvPr/>
        </p:nvCxnSpPr>
        <p:spPr>
          <a:xfrm flipV="1">
            <a:off x="9631978" y="6423495"/>
            <a:ext cx="3243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1" name="순서도: 처리 260">
            <a:extLst>
              <a:ext uri="{FF2B5EF4-FFF2-40B4-BE49-F238E27FC236}">
                <a16:creationId xmlns:a16="http://schemas.microsoft.com/office/drawing/2014/main" id="{D8D1FE1B-BDA5-46DF-B9F7-DD48A6C801F0}"/>
              </a:ext>
            </a:extLst>
          </p:cNvPr>
          <p:cNvSpPr/>
          <p:nvPr/>
        </p:nvSpPr>
        <p:spPr>
          <a:xfrm>
            <a:off x="1530990" y="62179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완제품 </a:t>
            </a:r>
            <a:br>
              <a:rPr lang="en-US" altLang="ko-KR" sz="800" dirty="0"/>
            </a:br>
            <a:r>
              <a:rPr lang="ko-KR" altLang="en-US" sz="800" dirty="0"/>
              <a:t>생산 의뢰</a:t>
            </a:r>
          </a:p>
        </p:txBody>
      </p:sp>
      <p:sp>
        <p:nvSpPr>
          <p:cNvPr id="262" name="순서도: 처리 261">
            <a:extLst>
              <a:ext uri="{FF2B5EF4-FFF2-40B4-BE49-F238E27FC236}">
                <a16:creationId xmlns:a16="http://schemas.microsoft.com/office/drawing/2014/main" id="{C92D6EB2-629D-4745-8083-67F750F81402}"/>
              </a:ext>
            </a:extLst>
          </p:cNvPr>
          <p:cNvSpPr/>
          <p:nvPr/>
        </p:nvSpPr>
        <p:spPr>
          <a:xfrm>
            <a:off x="2701255" y="62179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완제품 </a:t>
            </a:r>
            <a:br>
              <a:rPr lang="en-US" altLang="ko-KR" sz="800" dirty="0"/>
            </a:br>
            <a:r>
              <a:rPr lang="ko-KR" altLang="en-US" sz="800" dirty="0"/>
              <a:t>생산</a:t>
            </a:r>
          </a:p>
        </p:txBody>
      </p:sp>
      <p:cxnSp>
        <p:nvCxnSpPr>
          <p:cNvPr id="263" name="직선 화살표 연결선 262">
            <a:extLst>
              <a:ext uri="{FF2B5EF4-FFF2-40B4-BE49-F238E27FC236}">
                <a16:creationId xmlns:a16="http://schemas.microsoft.com/office/drawing/2014/main" id="{F1BE141D-42C2-416B-8D18-8ADAD3A88484}"/>
              </a:ext>
            </a:extLst>
          </p:cNvPr>
          <p:cNvCxnSpPr>
            <a:cxnSpLocks/>
            <a:stCxn id="261" idx="3"/>
            <a:endCxn id="262" idx="1"/>
          </p:cNvCxnSpPr>
          <p:nvPr/>
        </p:nvCxnSpPr>
        <p:spPr>
          <a:xfrm>
            <a:off x="2411835" y="6423495"/>
            <a:ext cx="2894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7" name="순서도: 처리 266">
            <a:extLst>
              <a:ext uri="{FF2B5EF4-FFF2-40B4-BE49-F238E27FC236}">
                <a16:creationId xmlns:a16="http://schemas.microsoft.com/office/drawing/2014/main" id="{4D42F364-77AB-4D30-A6B9-9107DB80422B}"/>
              </a:ext>
            </a:extLst>
          </p:cNvPr>
          <p:cNvSpPr/>
          <p:nvPr/>
        </p:nvSpPr>
        <p:spPr>
          <a:xfrm>
            <a:off x="3871520" y="6215657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완제품 </a:t>
            </a:r>
            <a:br>
              <a:rPr lang="en-US" altLang="ko-KR" sz="800" dirty="0"/>
            </a:br>
            <a:r>
              <a:rPr lang="ko-KR" altLang="en-US" sz="800" dirty="0"/>
              <a:t>출고</a:t>
            </a:r>
          </a:p>
        </p:txBody>
      </p: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04D3062D-D981-4816-92AF-C156C86C441E}"/>
              </a:ext>
            </a:extLst>
          </p:cNvPr>
          <p:cNvCxnSpPr>
            <a:cxnSpLocks/>
            <a:stCxn id="262" idx="3"/>
            <a:endCxn id="267" idx="1"/>
          </p:cNvCxnSpPr>
          <p:nvPr/>
        </p:nvCxnSpPr>
        <p:spPr>
          <a:xfrm flipV="1">
            <a:off x="3582100" y="6421187"/>
            <a:ext cx="289420" cy="2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3" name="순서도: 처리 272">
            <a:extLst>
              <a:ext uri="{FF2B5EF4-FFF2-40B4-BE49-F238E27FC236}">
                <a16:creationId xmlns:a16="http://schemas.microsoft.com/office/drawing/2014/main" id="{B3D7F16D-F18A-4491-9987-6BA5D7F028AE}"/>
              </a:ext>
            </a:extLst>
          </p:cNvPr>
          <p:cNvSpPr/>
          <p:nvPr/>
        </p:nvSpPr>
        <p:spPr>
          <a:xfrm>
            <a:off x="5127783" y="6215657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완제품</a:t>
            </a:r>
            <a:endParaRPr lang="en-US" altLang="ko-KR" sz="800" dirty="0"/>
          </a:p>
          <a:p>
            <a:pPr algn="ctr"/>
            <a:r>
              <a:rPr lang="ko-KR" altLang="en-US" sz="800" dirty="0"/>
              <a:t>납품등록</a:t>
            </a:r>
          </a:p>
        </p:txBody>
      </p:sp>
      <p:cxnSp>
        <p:nvCxnSpPr>
          <p:cNvPr id="274" name="직선 화살표 연결선 273">
            <a:extLst>
              <a:ext uri="{FF2B5EF4-FFF2-40B4-BE49-F238E27FC236}">
                <a16:creationId xmlns:a16="http://schemas.microsoft.com/office/drawing/2014/main" id="{43B63291-1BC6-4129-9517-5BD2BEB0A2F2}"/>
              </a:ext>
            </a:extLst>
          </p:cNvPr>
          <p:cNvCxnSpPr>
            <a:cxnSpLocks/>
            <a:stCxn id="267" idx="3"/>
            <a:endCxn id="273" idx="1"/>
          </p:cNvCxnSpPr>
          <p:nvPr/>
        </p:nvCxnSpPr>
        <p:spPr>
          <a:xfrm>
            <a:off x="4752365" y="6421187"/>
            <a:ext cx="3754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8" name="연결선: 꺾임 277">
            <a:extLst>
              <a:ext uri="{FF2B5EF4-FFF2-40B4-BE49-F238E27FC236}">
                <a16:creationId xmlns:a16="http://schemas.microsoft.com/office/drawing/2014/main" id="{9F81A90B-651E-4976-BF17-B8F275E49028}"/>
              </a:ext>
            </a:extLst>
          </p:cNvPr>
          <p:cNvCxnSpPr>
            <a:cxnSpLocks/>
            <a:stCxn id="244" idx="2"/>
            <a:endCxn id="250" idx="0"/>
          </p:cNvCxnSpPr>
          <p:nvPr/>
        </p:nvCxnSpPr>
        <p:spPr>
          <a:xfrm rot="5400000">
            <a:off x="10191251" y="4807211"/>
            <a:ext cx="411060" cy="241045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1" name="직선 화살표 연결선 280">
            <a:extLst>
              <a:ext uri="{FF2B5EF4-FFF2-40B4-BE49-F238E27FC236}">
                <a16:creationId xmlns:a16="http://schemas.microsoft.com/office/drawing/2014/main" id="{6B8BE1B4-F40E-409E-A6E0-5D65A72406D8}"/>
              </a:ext>
            </a:extLst>
          </p:cNvPr>
          <p:cNvCxnSpPr>
            <a:cxnSpLocks/>
            <a:endCxn id="130" idx="0"/>
          </p:cNvCxnSpPr>
          <p:nvPr/>
        </p:nvCxnSpPr>
        <p:spPr>
          <a:xfrm flipH="1">
            <a:off x="3141675" y="3840061"/>
            <a:ext cx="1106324" cy="32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F7DF2E-1E86-473B-A5C8-18FB82317280}"/>
              </a:ext>
            </a:extLst>
          </p:cNvPr>
          <p:cNvSpPr txBox="1"/>
          <p:nvPr/>
        </p:nvSpPr>
        <p:spPr>
          <a:xfrm>
            <a:off x="798351" y="1284661"/>
            <a:ext cx="11592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품번</a:t>
            </a:r>
            <a:r>
              <a:rPr lang="en-US" altLang="ko-KR" sz="1000" dirty="0"/>
              <a:t>(</a:t>
            </a:r>
            <a:r>
              <a:rPr lang="ko-KR" altLang="en-US" sz="1000" dirty="0"/>
              <a:t>샘플</a:t>
            </a:r>
            <a:r>
              <a:rPr lang="en-US" altLang="ko-KR" sz="1000" dirty="0"/>
              <a:t>/</a:t>
            </a:r>
            <a:r>
              <a:rPr lang="ko-KR" altLang="en-US" sz="1000" dirty="0"/>
              <a:t>생산</a:t>
            </a:r>
            <a:r>
              <a:rPr lang="en-US" altLang="ko-KR" sz="1000" dirty="0"/>
              <a:t>)</a:t>
            </a:r>
            <a:br>
              <a:rPr lang="en-US" altLang="ko-KR" sz="1000" dirty="0"/>
            </a:br>
            <a:r>
              <a:rPr lang="ko-KR" altLang="en-US" sz="1000" dirty="0"/>
              <a:t>스타일</a:t>
            </a:r>
            <a:endParaRPr lang="en-US" altLang="ko-KR" sz="1000" dirty="0"/>
          </a:p>
          <a:p>
            <a:r>
              <a:rPr lang="ko-KR" altLang="en-US" sz="1000" dirty="0" err="1"/>
              <a:t>스와치</a:t>
            </a:r>
            <a:r>
              <a:rPr lang="en-US" altLang="ko-KR" sz="1000" dirty="0"/>
              <a:t>(</a:t>
            </a:r>
            <a:r>
              <a:rPr lang="ko-KR" altLang="en-US" sz="1000" dirty="0"/>
              <a:t>사전등록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패턴</a:t>
            </a:r>
            <a:r>
              <a:rPr lang="en-US" altLang="ko-KR" sz="1000" dirty="0"/>
              <a:t>(CAD)</a:t>
            </a:r>
          </a:p>
          <a:p>
            <a:r>
              <a:rPr lang="ko-KR" altLang="en-US" sz="1000" dirty="0"/>
              <a:t>납기일</a:t>
            </a:r>
            <a:r>
              <a:rPr lang="en-US" altLang="ko-KR" sz="1000" dirty="0"/>
              <a:t>(</a:t>
            </a:r>
            <a:r>
              <a:rPr lang="ko-KR" altLang="en-US" sz="1000" dirty="0"/>
              <a:t>생산일정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CA84CFD-3D99-4D30-8DDA-CA673CC2EFA3}"/>
              </a:ext>
            </a:extLst>
          </p:cNvPr>
          <p:cNvCxnSpPr/>
          <p:nvPr/>
        </p:nvCxnSpPr>
        <p:spPr>
          <a:xfrm>
            <a:off x="174661" y="4001363"/>
            <a:ext cx="1159952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D27F7B4-4A26-42DB-8570-28C1374347AB}"/>
              </a:ext>
            </a:extLst>
          </p:cNvPr>
          <p:cNvSpPr txBox="1"/>
          <p:nvPr/>
        </p:nvSpPr>
        <p:spPr>
          <a:xfrm>
            <a:off x="11499586" y="3725915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[</a:t>
            </a:r>
            <a:r>
              <a:rPr lang="ko-KR" altLang="en-US" sz="1000" dirty="0"/>
              <a:t>개발</a:t>
            </a:r>
            <a:r>
              <a:rPr lang="en-US" altLang="ko-KR" sz="1000" dirty="0"/>
              <a:t>]</a:t>
            </a:r>
            <a:endParaRPr lang="ko-KR" altLang="en-US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5A143CF-41B4-458D-A251-1442D4D3D9EB}"/>
              </a:ext>
            </a:extLst>
          </p:cNvPr>
          <p:cNvSpPr txBox="1"/>
          <p:nvPr/>
        </p:nvSpPr>
        <p:spPr>
          <a:xfrm>
            <a:off x="11499585" y="4020978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[</a:t>
            </a:r>
            <a:r>
              <a:rPr lang="ko-KR" altLang="en-US" sz="1000" dirty="0"/>
              <a:t>생산</a:t>
            </a:r>
            <a:r>
              <a:rPr lang="en-US" altLang="ko-KR" sz="1000" dirty="0"/>
              <a:t>]</a:t>
            </a:r>
            <a:endParaRPr lang="ko-KR" altLang="en-US" sz="1000" dirty="0"/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CEDA78C2-4068-4311-BFED-C521C1B0B675}"/>
              </a:ext>
            </a:extLst>
          </p:cNvPr>
          <p:cNvCxnSpPr>
            <a:cxnSpLocks/>
            <a:stCxn id="94" idx="0"/>
            <a:endCxn id="4" idx="2"/>
          </p:cNvCxnSpPr>
          <p:nvPr/>
        </p:nvCxnSpPr>
        <p:spPr>
          <a:xfrm flipH="1" flipV="1">
            <a:off x="801150" y="1304488"/>
            <a:ext cx="1156493" cy="84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8" name="연결선: 꺾임 97">
            <a:extLst>
              <a:ext uri="{FF2B5EF4-FFF2-40B4-BE49-F238E27FC236}">
                <a16:creationId xmlns:a16="http://schemas.microsoft.com/office/drawing/2014/main" id="{FB54C10E-C9EE-450D-9942-1094CEC2AE7A}"/>
              </a:ext>
            </a:extLst>
          </p:cNvPr>
          <p:cNvCxnSpPr>
            <a:cxnSpLocks/>
            <a:stCxn id="94" idx="3"/>
            <a:endCxn id="132" idx="0"/>
          </p:cNvCxnSpPr>
          <p:nvPr/>
        </p:nvCxnSpPr>
        <p:spPr>
          <a:xfrm>
            <a:off x="2398065" y="2351963"/>
            <a:ext cx="1972596" cy="10770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0561FC3A-90CD-4D6F-90A6-EF63C9A16D1E}"/>
              </a:ext>
            </a:extLst>
          </p:cNvPr>
          <p:cNvCxnSpPr>
            <a:cxnSpLocks/>
            <a:stCxn id="15" idx="2"/>
            <a:endCxn id="21" idx="0"/>
          </p:cNvCxnSpPr>
          <p:nvPr/>
        </p:nvCxnSpPr>
        <p:spPr>
          <a:xfrm flipH="1">
            <a:off x="3171037" y="1304488"/>
            <a:ext cx="1199624" cy="20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5EFD6196-E09D-457D-9226-EC7C9354DB44}"/>
              </a:ext>
            </a:extLst>
          </p:cNvPr>
          <p:cNvCxnSpPr>
            <a:cxnSpLocks/>
            <a:stCxn id="15" idx="3"/>
            <a:endCxn id="32" idx="1"/>
          </p:cNvCxnSpPr>
          <p:nvPr/>
        </p:nvCxnSpPr>
        <p:spPr>
          <a:xfrm>
            <a:off x="4811083" y="1098958"/>
            <a:ext cx="321580" cy="61659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3" name="직선 화살표 연결선 112">
            <a:extLst>
              <a:ext uri="{FF2B5EF4-FFF2-40B4-BE49-F238E27FC236}">
                <a16:creationId xmlns:a16="http://schemas.microsoft.com/office/drawing/2014/main" id="{2F208FD1-6D22-4DE7-9EB5-CFE6A6CA09D0}"/>
              </a:ext>
            </a:extLst>
          </p:cNvPr>
          <p:cNvCxnSpPr>
            <a:cxnSpLocks/>
            <a:stCxn id="42" idx="2"/>
            <a:endCxn id="48" idx="0"/>
          </p:cNvCxnSpPr>
          <p:nvPr/>
        </p:nvCxnSpPr>
        <p:spPr>
          <a:xfrm flipH="1">
            <a:off x="6781110" y="1921078"/>
            <a:ext cx="1205223" cy="20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3" name="직선 화살표 연결선 122">
            <a:extLst>
              <a:ext uri="{FF2B5EF4-FFF2-40B4-BE49-F238E27FC236}">
                <a16:creationId xmlns:a16="http://schemas.microsoft.com/office/drawing/2014/main" id="{AFB91A3C-B508-4FC3-8E6D-B29B6CC5513F}"/>
              </a:ext>
            </a:extLst>
          </p:cNvPr>
          <p:cNvCxnSpPr>
            <a:cxnSpLocks/>
            <a:stCxn id="73" idx="2"/>
            <a:endCxn id="78" idx="0"/>
          </p:cNvCxnSpPr>
          <p:nvPr/>
        </p:nvCxnSpPr>
        <p:spPr>
          <a:xfrm flipH="1">
            <a:off x="10396782" y="2537668"/>
            <a:ext cx="1205224" cy="20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5" name="순서도: 처리 124">
            <a:extLst>
              <a:ext uri="{FF2B5EF4-FFF2-40B4-BE49-F238E27FC236}">
                <a16:creationId xmlns:a16="http://schemas.microsoft.com/office/drawing/2014/main" id="{5A3913FB-62CD-4A90-AB84-E18B74160EFF}"/>
              </a:ext>
            </a:extLst>
          </p:cNvPr>
          <p:cNvSpPr/>
          <p:nvPr/>
        </p:nvSpPr>
        <p:spPr>
          <a:xfrm>
            <a:off x="1633263" y="238661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BOM</a:t>
            </a:r>
            <a:endParaRPr lang="ko-KR" altLang="en-US" sz="800" dirty="0"/>
          </a:p>
        </p:txBody>
      </p:sp>
      <p:sp>
        <p:nvSpPr>
          <p:cNvPr id="94" name="순서도: 처리 93">
            <a:extLst>
              <a:ext uri="{FF2B5EF4-FFF2-40B4-BE49-F238E27FC236}">
                <a16:creationId xmlns:a16="http://schemas.microsoft.com/office/drawing/2014/main" id="{D5F03F78-E1E7-447C-80B5-75A45AE86FDA}"/>
              </a:ext>
            </a:extLst>
          </p:cNvPr>
          <p:cNvSpPr/>
          <p:nvPr/>
        </p:nvSpPr>
        <p:spPr>
          <a:xfrm>
            <a:off x="1517220" y="2146433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BOM</a:t>
            </a:r>
            <a:endParaRPr lang="ko-KR" altLang="en-US" sz="8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E2269A7-F5C2-4F37-8908-3FE5CE80F656}"/>
              </a:ext>
            </a:extLst>
          </p:cNvPr>
          <p:cNvSpPr txBox="1"/>
          <p:nvPr/>
        </p:nvSpPr>
        <p:spPr>
          <a:xfrm>
            <a:off x="296398" y="4551079"/>
            <a:ext cx="11592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품번</a:t>
            </a:r>
            <a:r>
              <a:rPr lang="en-US" altLang="ko-KR" sz="1000" dirty="0"/>
              <a:t>(</a:t>
            </a:r>
            <a:r>
              <a:rPr lang="ko-KR" altLang="en-US" sz="1000" dirty="0"/>
              <a:t>샘플</a:t>
            </a:r>
            <a:r>
              <a:rPr lang="en-US" altLang="ko-KR" sz="1000" dirty="0"/>
              <a:t>/</a:t>
            </a:r>
            <a:r>
              <a:rPr lang="ko-KR" altLang="en-US" sz="1000" dirty="0"/>
              <a:t>생산</a:t>
            </a:r>
            <a:r>
              <a:rPr lang="en-US" altLang="ko-KR" sz="1000" dirty="0"/>
              <a:t>)</a:t>
            </a:r>
            <a:br>
              <a:rPr lang="en-US" altLang="ko-KR" sz="1000" dirty="0"/>
            </a:br>
            <a:r>
              <a:rPr lang="ko-KR" altLang="en-US" sz="1000" dirty="0"/>
              <a:t>스타일</a:t>
            </a:r>
            <a:endParaRPr lang="en-US" altLang="ko-KR" sz="1000" dirty="0"/>
          </a:p>
          <a:p>
            <a:r>
              <a:rPr lang="ko-KR" altLang="en-US" sz="1000" dirty="0" err="1"/>
              <a:t>스와치</a:t>
            </a:r>
            <a:endParaRPr lang="en-US" altLang="ko-KR" sz="1000" dirty="0"/>
          </a:p>
          <a:p>
            <a:r>
              <a:rPr lang="ko-KR" altLang="en-US" sz="1000" dirty="0"/>
              <a:t>원단수량</a:t>
            </a:r>
            <a:r>
              <a:rPr lang="en-US" altLang="ko-KR" sz="1000" dirty="0"/>
              <a:t>(</a:t>
            </a:r>
            <a:r>
              <a:rPr lang="ko-KR" altLang="en-US" sz="1000" dirty="0"/>
              <a:t>소요량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패턴</a:t>
            </a:r>
            <a:r>
              <a:rPr lang="en-US" altLang="ko-KR" sz="1000" dirty="0"/>
              <a:t>(CAD)</a:t>
            </a:r>
          </a:p>
          <a:p>
            <a:r>
              <a:rPr lang="ko-KR" altLang="en-US" sz="1000" dirty="0"/>
              <a:t>생산수량</a:t>
            </a:r>
            <a:endParaRPr lang="en-US" altLang="ko-KR" sz="1000" dirty="0"/>
          </a:p>
          <a:p>
            <a:r>
              <a:rPr lang="ko-KR" altLang="en-US" sz="1000" dirty="0"/>
              <a:t>납기일</a:t>
            </a:r>
            <a:r>
              <a:rPr lang="en-US" altLang="ko-KR" sz="1000" dirty="0"/>
              <a:t>(</a:t>
            </a:r>
            <a:r>
              <a:rPr lang="ko-KR" altLang="en-US" sz="1000" dirty="0"/>
              <a:t>생산일정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855BE0E-5AE4-4428-AEF4-271C0311A5B4}"/>
              </a:ext>
            </a:extLst>
          </p:cNvPr>
          <p:cNvSpPr txBox="1"/>
          <p:nvPr/>
        </p:nvSpPr>
        <p:spPr>
          <a:xfrm>
            <a:off x="5808561" y="3548386"/>
            <a:ext cx="1159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품번</a:t>
            </a:r>
            <a:br>
              <a:rPr lang="en-US" altLang="ko-KR" sz="1000" dirty="0"/>
            </a:br>
            <a:r>
              <a:rPr lang="ko-KR" altLang="en-US" sz="1000" dirty="0" err="1"/>
              <a:t>스와치</a:t>
            </a:r>
            <a:endParaRPr lang="en-US" altLang="ko-KR" sz="1000" dirty="0"/>
          </a:p>
          <a:p>
            <a:r>
              <a:rPr lang="ko-KR" altLang="en-US" sz="1000" dirty="0"/>
              <a:t>원단수량</a:t>
            </a:r>
            <a:r>
              <a:rPr lang="en-US" altLang="ko-KR" sz="1000" dirty="0"/>
              <a:t>(</a:t>
            </a:r>
            <a:r>
              <a:rPr lang="ko-KR" altLang="en-US" sz="1000" dirty="0"/>
              <a:t>재고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입고일</a:t>
            </a:r>
            <a:r>
              <a:rPr lang="en-US" altLang="ko-KR" sz="1000" dirty="0"/>
              <a:t>(</a:t>
            </a:r>
            <a:r>
              <a:rPr lang="ko-KR" altLang="en-US" sz="1000" dirty="0"/>
              <a:t>생산일정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940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74F079B3-5FC1-4BCA-98F6-7D809FC3C71B}"/>
              </a:ext>
            </a:extLst>
          </p:cNvPr>
          <p:cNvSpPr/>
          <p:nvPr/>
        </p:nvSpPr>
        <p:spPr>
          <a:xfrm>
            <a:off x="0" y="0"/>
            <a:ext cx="12192000" cy="57082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</a:rPr>
              <a:t>[</a:t>
            </a:r>
            <a:r>
              <a:rPr lang="ko-KR" altLang="en-US" b="1" dirty="0">
                <a:solidFill>
                  <a:schemeClr val="tx1"/>
                </a:solidFill>
              </a:rPr>
              <a:t>참조용</a:t>
            </a:r>
            <a:r>
              <a:rPr lang="en-US" altLang="ko-KR" b="1" dirty="0">
                <a:solidFill>
                  <a:schemeClr val="tx1"/>
                </a:solidFill>
              </a:rPr>
              <a:t>] Stream</a:t>
            </a:r>
            <a:r>
              <a:rPr lang="ko-KR" altLang="en-US" b="1" dirty="0">
                <a:solidFill>
                  <a:schemeClr val="tx1"/>
                </a:solidFill>
              </a:rPr>
              <a:t>별 시스템간 연계 작업 흐름</a:t>
            </a:r>
          </a:p>
        </p:txBody>
      </p:sp>
      <p:sp>
        <p:nvSpPr>
          <p:cNvPr id="7" name="순서도: 처리 6">
            <a:extLst>
              <a:ext uri="{FF2B5EF4-FFF2-40B4-BE49-F238E27FC236}">
                <a16:creationId xmlns:a16="http://schemas.microsoft.com/office/drawing/2014/main" id="{36065455-1305-4FDA-AD18-4731B0D27CFE}"/>
              </a:ext>
            </a:extLst>
          </p:cNvPr>
          <p:cNvSpPr/>
          <p:nvPr/>
        </p:nvSpPr>
        <p:spPr>
          <a:xfrm>
            <a:off x="827372" y="116187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패턴</a:t>
            </a:r>
            <a:endParaRPr lang="en-US" altLang="ko-KR" sz="800" dirty="0"/>
          </a:p>
          <a:p>
            <a:pPr algn="ctr"/>
            <a:r>
              <a:rPr lang="ko-KR" altLang="en-US" sz="800" dirty="0"/>
              <a:t>생성</a:t>
            </a:r>
            <a:endParaRPr lang="en-US" altLang="ko-KR" sz="800" dirty="0"/>
          </a:p>
        </p:txBody>
      </p:sp>
      <p:sp>
        <p:nvSpPr>
          <p:cNvPr id="8" name="순서도: 처리 7">
            <a:extLst>
              <a:ext uri="{FF2B5EF4-FFF2-40B4-BE49-F238E27FC236}">
                <a16:creationId xmlns:a16="http://schemas.microsoft.com/office/drawing/2014/main" id="{32D944CF-A56D-4C3E-94F9-533AF82E0210}"/>
              </a:ext>
            </a:extLst>
          </p:cNvPr>
          <p:cNvSpPr/>
          <p:nvPr/>
        </p:nvSpPr>
        <p:spPr>
          <a:xfrm>
            <a:off x="2068943" y="116187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패턴</a:t>
            </a:r>
            <a:endParaRPr lang="en-US" altLang="ko-KR" sz="800" dirty="0"/>
          </a:p>
          <a:p>
            <a:pPr algn="ctr"/>
            <a:r>
              <a:rPr lang="ko-KR" altLang="en-US" sz="800" dirty="0"/>
              <a:t>파일 저장</a:t>
            </a:r>
            <a:endParaRPr lang="en-US" altLang="ko-KR" sz="800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0886F8B9-839D-471A-A0B9-C7A0086A5AA1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4270939" y="1572936"/>
            <a:ext cx="0" cy="20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순서도: 처리 11">
            <a:extLst>
              <a:ext uri="{FF2B5EF4-FFF2-40B4-BE49-F238E27FC236}">
                <a16:creationId xmlns:a16="http://schemas.microsoft.com/office/drawing/2014/main" id="{8E97B5D1-7BD5-49D6-80A5-6F87D62F82E0}"/>
              </a:ext>
            </a:extLst>
          </p:cNvPr>
          <p:cNvSpPr/>
          <p:nvPr/>
        </p:nvSpPr>
        <p:spPr>
          <a:xfrm>
            <a:off x="3830516" y="1161876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등록</a:t>
            </a:r>
          </a:p>
        </p:txBody>
      </p:sp>
      <p:sp>
        <p:nvSpPr>
          <p:cNvPr id="13" name="순서도: 처리 12">
            <a:extLst>
              <a:ext uri="{FF2B5EF4-FFF2-40B4-BE49-F238E27FC236}">
                <a16:creationId xmlns:a16="http://schemas.microsoft.com/office/drawing/2014/main" id="{CE2669D5-9C40-4F0E-AD58-98FFA7CD7861}"/>
              </a:ext>
            </a:extLst>
          </p:cNvPr>
          <p:cNvSpPr/>
          <p:nvPr/>
        </p:nvSpPr>
        <p:spPr>
          <a:xfrm>
            <a:off x="3830516" y="1773902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패턴 파일</a:t>
            </a:r>
            <a:endParaRPr lang="en-US" altLang="ko-KR" sz="800" dirty="0"/>
          </a:p>
          <a:p>
            <a:pPr algn="ctr"/>
            <a:r>
              <a:rPr lang="en-US" altLang="ko-KR" sz="800" dirty="0"/>
              <a:t>Upload</a:t>
            </a:r>
            <a:endParaRPr lang="ko-KR" altLang="en-US" sz="800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30EA9CA1-080D-453E-BC7A-4DD8F0338A2B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>
            <a:off x="2949788" y="1367406"/>
            <a:ext cx="880728" cy="612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순서도: 처리 20">
            <a:extLst>
              <a:ext uri="{FF2B5EF4-FFF2-40B4-BE49-F238E27FC236}">
                <a16:creationId xmlns:a16="http://schemas.microsoft.com/office/drawing/2014/main" id="{65E75BC9-B3C3-41C0-8D72-AE6164AD34C1}"/>
              </a:ext>
            </a:extLst>
          </p:cNvPr>
          <p:cNvSpPr/>
          <p:nvPr/>
        </p:nvSpPr>
        <p:spPr>
          <a:xfrm>
            <a:off x="5215155" y="1773902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생산지시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40CF0CE-B082-4666-BB36-7705BE03101A}"/>
              </a:ext>
            </a:extLst>
          </p:cNvPr>
          <p:cNvCxnSpPr>
            <a:cxnSpLocks/>
            <a:stCxn id="13" idx="3"/>
            <a:endCxn id="21" idx="1"/>
          </p:cNvCxnSpPr>
          <p:nvPr/>
        </p:nvCxnSpPr>
        <p:spPr>
          <a:xfrm>
            <a:off x="4711361" y="1979432"/>
            <a:ext cx="503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순서도: 처리 25">
            <a:extLst>
              <a:ext uri="{FF2B5EF4-FFF2-40B4-BE49-F238E27FC236}">
                <a16:creationId xmlns:a16="http://schemas.microsoft.com/office/drawing/2014/main" id="{09E9A8A2-4F94-46E4-9F09-DC58FFD7B97F}"/>
              </a:ext>
            </a:extLst>
          </p:cNvPr>
          <p:cNvSpPr/>
          <p:nvPr/>
        </p:nvSpPr>
        <p:spPr>
          <a:xfrm>
            <a:off x="6599794" y="1773902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생산지시</a:t>
            </a:r>
            <a:endParaRPr lang="en-US" altLang="ko-KR" sz="800" dirty="0"/>
          </a:p>
          <a:p>
            <a:pPr algn="ctr"/>
            <a:r>
              <a:rPr lang="ko-KR" altLang="en-US" sz="800" dirty="0"/>
              <a:t>패턴 파일 조회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92A6B3AC-8BD3-445F-99DC-B4A1BF4A4D98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>
            <a:off x="6096000" y="1979432"/>
            <a:ext cx="503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26FD7B10-A481-4658-80FF-B5EF959789ED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1708217" y="1367406"/>
            <a:ext cx="3607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순서도: 처리 33">
            <a:extLst>
              <a:ext uri="{FF2B5EF4-FFF2-40B4-BE49-F238E27FC236}">
                <a16:creationId xmlns:a16="http://schemas.microsoft.com/office/drawing/2014/main" id="{39CE35FF-5D66-4954-B849-A612A3206A1B}"/>
              </a:ext>
            </a:extLst>
          </p:cNvPr>
          <p:cNvSpPr/>
          <p:nvPr/>
        </p:nvSpPr>
        <p:spPr>
          <a:xfrm>
            <a:off x="7714733" y="6072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스트림용 </a:t>
            </a:r>
            <a:r>
              <a:rPr lang="en-US" altLang="ko-KR" sz="800" dirty="0"/>
              <a:t>Product Simulator</a:t>
            </a:r>
          </a:p>
        </p:txBody>
      </p:sp>
      <p:sp>
        <p:nvSpPr>
          <p:cNvPr id="35" name="순서도: 처리 34">
            <a:extLst>
              <a:ext uri="{FF2B5EF4-FFF2-40B4-BE49-F238E27FC236}">
                <a16:creationId xmlns:a16="http://schemas.microsoft.com/office/drawing/2014/main" id="{92A5CBCD-E776-4C1E-9D5A-49BBB9E482C6}"/>
              </a:ext>
            </a:extLst>
          </p:cNvPr>
          <p:cNvSpPr/>
          <p:nvPr/>
        </p:nvSpPr>
        <p:spPr>
          <a:xfrm>
            <a:off x="10012633" y="6072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의류 </a:t>
            </a:r>
            <a:r>
              <a:rPr lang="en-US" altLang="ko-KR" sz="800" dirty="0"/>
              <a:t>PDM/POP</a:t>
            </a:r>
            <a:endParaRPr lang="ko-KR" altLang="en-US" sz="800" dirty="0"/>
          </a:p>
        </p:txBody>
      </p:sp>
      <p:sp>
        <p:nvSpPr>
          <p:cNvPr id="36" name="순서도: 처리 35">
            <a:extLst>
              <a:ext uri="{FF2B5EF4-FFF2-40B4-BE49-F238E27FC236}">
                <a16:creationId xmlns:a16="http://schemas.microsoft.com/office/drawing/2014/main" id="{6791E2D6-6F16-49DB-9072-3115B1C7E549}"/>
              </a:ext>
            </a:extLst>
          </p:cNvPr>
          <p:cNvSpPr/>
          <p:nvPr/>
        </p:nvSpPr>
        <p:spPr>
          <a:xfrm>
            <a:off x="8863683" y="6072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스트림용 </a:t>
            </a:r>
            <a:r>
              <a:rPr lang="en-US" altLang="ko-KR" sz="800" dirty="0"/>
              <a:t>Process Simulator</a:t>
            </a:r>
            <a:endParaRPr lang="ko-KR" altLang="en-US" sz="800" dirty="0"/>
          </a:p>
        </p:txBody>
      </p:sp>
      <p:sp>
        <p:nvSpPr>
          <p:cNvPr id="38" name="순서도: 처리 37">
            <a:extLst>
              <a:ext uri="{FF2B5EF4-FFF2-40B4-BE49-F238E27FC236}">
                <a16:creationId xmlns:a16="http://schemas.microsoft.com/office/drawing/2014/main" id="{457B6D93-9E13-4239-B7D4-552FFEB9E681}"/>
              </a:ext>
            </a:extLst>
          </p:cNvPr>
          <p:cNvSpPr/>
          <p:nvPr/>
        </p:nvSpPr>
        <p:spPr>
          <a:xfrm>
            <a:off x="827372" y="358410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공정 설계</a:t>
            </a:r>
          </a:p>
        </p:txBody>
      </p:sp>
      <p:sp>
        <p:nvSpPr>
          <p:cNvPr id="39" name="순서도: 처리 38">
            <a:extLst>
              <a:ext uri="{FF2B5EF4-FFF2-40B4-BE49-F238E27FC236}">
                <a16:creationId xmlns:a16="http://schemas.microsoft.com/office/drawing/2014/main" id="{5389444F-207D-4B76-9891-3A51292C7C04}"/>
              </a:ext>
            </a:extLst>
          </p:cNvPr>
          <p:cNvSpPr/>
          <p:nvPr/>
        </p:nvSpPr>
        <p:spPr>
          <a:xfrm>
            <a:off x="2068943" y="358410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장비 </a:t>
            </a:r>
            <a:r>
              <a:rPr lang="en-US" altLang="ko-KR" sz="800" dirty="0"/>
              <a:t>Excel</a:t>
            </a:r>
          </a:p>
          <a:p>
            <a:pPr algn="ctr"/>
            <a:r>
              <a:rPr lang="ko-KR" altLang="en-US" sz="800" dirty="0"/>
              <a:t>저장</a:t>
            </a: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16FF5FFB-7D14-4226-87E9-697B5FFC8A43}"/>
              </a:ext>
            </a:extLst>
          </p:cNvPr>
          <p:cNvCxnSpPr>
            <a:cxnSpLocks/>
            <a:stCxn id="38" idx="3"/>
            <a:endCxn id="39" idx="1"/>
          </p:cNvCxnSpPr>
          <p:nvPr/>
        </p:nvCxnSpPr>
        <p:spPr>
          <a:xfrm>
            <a:off x="1708217" y="3789635"/>
            <a:ext cx="3607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4" name="순서도: 처리 43">
            <a:extLst>
              <a:ext uri="{FF2B5EF4-FFF2-40B4-BE49-F238E27FC236}">
                <a16:creationId xmlns:a16="http://schemas.microsoft.com/office/drawing/2014/main" id="{D3E104CF-D9FA-4F39-9BE2-3849F9AA42B9}"/>
              </a:ext>
            </a:extLst>
          </p:cNvPr>
          <p:cNvSpPr/>
          <p:nvPr/>
        </p:nvSpPr>
        <p:spPr>
          <a:xfrm>
            <a:off x="2068942" y="421873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작업자 </a:t>
            </a:r>
            <a:r>
              <a:rPr lang="en-US" altLang="ko-KR" sz="800" dirty="0"/>
              <a:t>Excel</a:t>
            </a:r>
          </a:p>
          <a:p>
            <a:pPr algn="ctr"/>
            <a:r>
              <a:rPr lang="ko-KR" altLang="en-US" sz="800" dirty="0"/>
              <a:t>저장</a:t>
            </a: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7FC333B3-27FD-45D8-B2E5-DAECD6F176D2}"/>
              </a:ext>
            </a:extLst>
          </p:cNvPr>
          <p:cNvCxnSpPr>
            <a:cxnSpLocks/>
            <a:stCxn id="38" idx="3"/>
            <a:endCxn id="44" idx="1"/>
          </p:cNvCxnSpPr>
          <p:nvPr/>
        </p:nvCxnSpPr>
        <p:spPr>
          <a:xfrm>
            <a:off x="1708217" y="3789635"/>
            <a:ext cx="360725" cy="63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9" name="순서도: 처리 48">
            <a:extLst>
              <a:ext uri="{FF2B5EF4-FFF2-40B4-BE49-F238E27FC236}">
                <a16:creationId xmlns:a16="http://schemas.microsoft.com/office/drawing/2014/main" id="{FAEE3F57-7874-47EB-93CA-986952519963}"/>
              </a:ext>
            </a:extLst>
          </p:cNvPr>
          <p:cNvSpPr/>
          <p:nvPr/>
        </p:nvSpPr>
        <p:spPr>
          <a:xfrm>
            <a:off x="3830515" y="291779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스타일 등록</a:t>
            </a:r>
          </a:p>
        </p:txBody>
      </p:sp>
      <p:sp>
        <p:nvSpPr>
          <p:cNvPr id="50" name="순서도: 처리 49">
            <a:extLst>
              <a:ext uri="{FF2B5EF4-FFF2-40B4-BE49-F238E27FC236}">
                <a16:creationId xmlns:a16="http://schemas.microsoft.com/office/drawing/2014/main" id="{AFBD643B-FC8B-464F-A821-BEC0BE5196ED}"/>
              </a:ext>
            </a:extLst>
          </p:cNvPr>
          <p:cNvSpPr/>
          <p:nvPr/>
        </p:nvSpPr>
        <p:spPr>
          <a:xfrm>
            <a:off x="5215154" y="291779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PO</a:t>
            </a:r>
            <a:r>
              <a:rPr lang="ko-KR" altLang="en-US" sz="800" dirty="0"/>
              <a:t> 등록</a:t>
            </a: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45B159A5-D8DA-43B7-8000-FF3A4CC838C7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>
            <a:off x="4711360" y="3123328"/>
            <a:ext cx="503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5" name="순서도: 처리 54">
            <a:extLst>
              <a:ext uri="{FF2B5EF4-FFF2-40B4-BE49-F238E27FC236}">
                <a16:creationId xmlns:a16="http://schemas.microsoft.com/office/drawing/2014/main" id="{6525F6E7-20EF-4D7D-A2F1-E01A7D0B5E29}"/>
              </a:ext>
            </a:extLst>
          </p:cNvPr>
          <p:cNvSpPr/>
          <p:nvPr/>
        </p:nvSpPr>
        <p:spPr>
          <a:xfrm>
            <a:off x="6599793" y="291779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LINE</a:t>
            </a:r>
            <a:r>
              <a:rPr lang="ko-KR" altLang="en-US" sz="800" dirty="0"/>
              <a:t> 등록</a:t>
            </a:r>
          </a:p>
        </p:txBody>
      </p:sp>
      <p:sp>
        <p:nvSpPr>
          <p:cNvPr id="57" name="순서도: 처리 56">
            <a:extLst>
              <a:ext uri="{FF2B5EF4-FFF2-40B4-BE49-F238E27FC236}">
                <a16:creationId xmlns:a16="http://schemas.microsoft.com/office/drawing/2014/main" id="{F3A9CDF7-3716-4326-88AB-4AA509A5B5E4}"/>
              </a:ext>
            </a:extLst>
          </p:cNvPr>
          <p:cNvSpPr/>
          <p:nvPr/>
        </p:nvSpPr>
        <p:spPr>
          <a:xfrm>
            <a:off x="5215154" y="3856163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봉제작업지시</a:t>
            </a:r>
            <a:endParaRPr lang="en-US" altLang="ko-KR" sz="800" dirty="0"/>
          </a:p>
          <a:p>
            <a:pPr algn="ctr"/>
            <a:r>
              <a:rPr lang="en-US" altLang="ko-KR" sz="800" dirty="0"/>
              <a:t>(Simulator)</a:t>
            </a:r>
          </a:p>
          <a:p>
            <a:pPr algn="ctr"/>
            <a:r>
              <a:rPr lang="ko-KR" altLang="en-US" sz="800" dirty="0"/>
              <a:t>파일 </a:t>
            </a:r>
            <a:r>
              <a:rPr lang="en-US" altLang="ko-KR" sz="800" dirty="0"/>
              <a:t>Upload</a:t>
            </a:r>
            <a:endParaRPr lang="ko-KR" altLang="en-US" sz="800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66FF6AA2-F32D-4553-8E75-687B478E03F2}"/>
              </a:ext>
            </a:extLst>
          </p:cNvPr>
          <p:cNvCxnSpPr>
            <a:cxnSpLocks/>
            <a:stCxn id="50" idx="2"/>
            <a:endCxn id="57" idx="0"/>
          </p:cNvCxnSpPr>
          <p:nvPr/>
        </p:nvCxnSpPr>
        <p:spPr>
          <a:xfrm>
            <a:off x="5655577" y="3328858"/>
            <a:ext cx="0" cy="527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103299B5-24D0-4279-B3B1-DCAA244F5614}"/>
              </a:ext>
            </a:extLst>
          </p:cNvPr>
          <p:cNvCxnSpPr>
            <a:cxnSpLocks/>
            <a:stCxn id="55" idx="2"/>
            <a:endCxn id="57" idx="0"/>
          </p:cNvCxnSpPr>
          <p:nvPr/>
        </p:nvCxnSpPr>
        <p:spPr>
          <a:xfrm flipH="1">
            <a:off x="5655577" y="3328858"/>
            <a:ext cx="1384639" cy="527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6EAB7CD-2314-467C-8427-15C11BC4BFD2}"/>
              </a:ext>
            </a:extLst>
          </p:cNvPr>
          <p:cNvCxnSpPr>
            <a:cxnSpLocks/>
            <a:stCxn id="39" idx="3"/>
            <a:endCxn id="57" idx="1"/>
          </p:cNvCxnSpPr>
          <p:nvPr/>
        </p:nvCxnSpPr>
        <p:spPr>
          <a:xfrm>
            <a:off x="2949788" y="3789635"/>
            <a:ext cx="2265366" cy="272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F8246110-0DC5-42EC-8160-35A3A03CA983}"/>
              </a:ext>
            </a:extLst>
          </p:cNvPr>
          <p:cNvCxnSpPr>
            <a:cxnSpLocks/>
            <a:stCxn id="44" idx="3"/>
            <a:endCxn id="57" idx="1"/>
          </p:cNvCxnSpPr>
          <p:nvPr/>
        </p:nvCxnSpPr>
        <p:spPr>
          <a:xfrm flipV="1">
            <a:off x="2949787" y="4061693"/>
            <a:ext cx="2265367" cy="362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2" name="순서도: 처리 81">
            <a:extLst>
              <a:ext uri="{FF2B5EF4-FFF2-40B4-BE49-F238E27FC236}">
                <a16:creationId xmlns:a16="http://schemas.microsoft.com/office/drawing/2014/main" id="{B4BCF72C-15C0-40E7-8DB1-5E8F496800D3}"/>
              </a:ext>
            </a:extLst>
          </p:cNvPr>
          <p:cNvSpPr/>
          <p:nvPr/>
        </p:nvSpPr>
        <p:spPr>
          <a:xfrm>
            <a:off x="6599793" y="3856163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POP </a:t>
            </a:r>
            <a:r>
              <a:rPr lang="ko-KR" altLang="en-US" sz="800" dirty="0"/>
              <a:t>봉제공정</a:t>
            </a:r>
            <a:endParaRPr lang="en-US" altLang="ko-KR" sz="800" dirty="0"/>
          </a:p>
          <a:p>
            <a:pPr algn="ctr"/>
            <a:r>
              <a:rPr lang="ko-KR" altLang="en-US" sz="800" dirty="0"/>
              <a:t>생성</a:t>
            </a: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6C846DAB-9126-4F2D-AA20-F46BD250627C}"/>
              </a:ext>
            </a:extLst>
          </p:cNvPr>
          <p:cNvCxnSpPr>
            <a:cxnSpLocks/>
            <a:stCxn id="57" idx="3"/>
            <a:endCxn id="82" idx="1"/>
          </p:cNvCxnSpPr>
          <p:nvPr/>
        </p:nvCxnSpPr>
        <p:spPr>
          <a:xfrm>
            <a:off x="6095999" y="4061693"/>
            <a:ext cx="503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7" name="순서도: 처리 86">
            <a:extLst>
              <a:ext uri="{FF2B5EF4-FFF2-40B4-BE49-F238E27FC236}">
                <a16:creationId xmlns:a16="http://schemas.microsoft.com/office/drawing/2014/main" id="{570B9817-BC62-48B9-B06F-7F05EB9643ED}"/>
              </a:ext>
            </a:extLst>
          </p:cNvPr>
          <p:cNvSpPr/>
          <p:nvPr/>
        </p:nvSpPr>
        <p:spPr>
          <a:xfrm>
            <a:off x="6599792" y="4383468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POP </a:t>
            </a:r>
            <a:r>
              <a:rPr lang="ko-KR" altLang="en-US" sz="800" dirty="0"/>
              <a:t>봉제작업</a:t>
            </a:r>
            <a:endParaRPr lang="en-US" altLang="ko-KR" sz="800" dirty="0"/>
          </a:p>
          <a:p>
            <a:pPr algn="ctr"/>
            <a:r>
              <a:rPr lang="ko-KR" altLang="en-US" sz="800" dirty="0"/>
              <a:t>생성</a:t>
            </a:r>
          </a:p>
        </p:txBody>
      </p: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3B5EA090-C27A-40C0-B2A0-36BA310940EE}"/>
              </a:ext>
            </a:extLst>
          </p:cNvPr>
          <p:cNvCxnSpPr>
            <a:cxnSpLocks/>
            <a:stCxn id="57" idx="3"/>
            <a:endCxn id="87" idx="1"/>
          </p:cNvCxnSpPr>
          <p:nvPr/>
        </p:nvCxnSpPr>
        <p:spPr>
          <a:xfrm>
            <a:off x="6095999" y="4061693"/>
            <a:ext cx="503793" cy="527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2" name="순서도: 처리 91">
            <a:extLst>
              <a:ext uri="{FF2B5EF4-FFF2-40B4-BE49-F238E27FC236}">
                <a16:creationId xmlns:a16="http://schemas.microsoft.com/office/drawing/2014/main" id="{5C1A5EC4-D8A2-41B7-8A1F-4BAAC270DAEB}"/>
              </a:ext>
            </a:extLst>
          </p:cNvPr>
          <p:cNvSpPr/>
          <p:nvPr/>
        </p:nvSpPr>
        <p:spPr>
          <a:xfrm>
            <a:off x="6599792" y="4910772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장비 등록</a:t>
            </a:r>
          </a:p>
        </p:txBody>
      </p: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1E783FDF-ED10-4FE7-A234-E3C26DC951B6}"/>
              </a:ext>
            </a:extLst>
          </p:cNvPr>
          <p:cNvCxnSpPr>
            <a:cxnSpLocks/>
            <a:stCxn id="57" idx="3"/>
            <a:endCxn id="92" idx="1"/>
          </p:cNvCxnSpPr>
          <p:nvPr/>
        </p:nvCxnSpPr>
        <p:spPr>
          <a:xfrm>
            <a:off x="6095999" y="4061693"/>
            <a:ext cx="503793" cy="10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7" name="순서도: 처리 96">
            <a:extLst>
              <a:ext uri="{FF2B5EF4-FFF2-40B4-BE49-F238E27FC236}">
                <a16:creationId xmlns:a16="http://schemas.microsoft.com/office/drawing/2014/main" id="{F72B467E-F059-4DA4-8B2F-27F3A461BA2A}"/>
              </a:ext>
            </a:extLst>
          </p:cNvPr>
          <p:cNvSpPr/>
          <p:nvPr/>
        </p:nvSpPr>
        <p:spPr>
          <a:xfrm>
            <a:off x="7824584" y="462979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봉제 공정 별 장치</a:t>
            </a:r>
            <a:r>
              <a:rPr lang="en-US" altLang="ko-KR" sz="800" dirty="0"/>
              <a:t> </a:t>
            </a:r>
            <a:r>
              <a:rPr lang="ko-KR" altLang="en-US" sz="800" dirty="0"/>
              <a:t>및 작업자 등록</a:t>
            </a:r>
          </a:p>
        </p:txBody>
      </p: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DA8E917E-BB09-4068-A34C-D79D2C27EE62}"/>
              </a:ext>
            </a:extLst>
          </p:cNvPr>
          <p:cNvCxnSpPr>
            <a:cxnSpLocks/>
            <a:stCxn id="87" idx="3"/>
            <a:endCxn id="97" idx="1"/>
          </p:cNvCxnSpPr>
          <p:nvPr/>
        </p:nvCxnSpPr>
        <p:spPr>
          <a:xfrm>
            <a:off x="7480637" y="4588998"/>
            <a:ext cx="343947" cy="246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B9C26F34-62AC-4CAF-B0B3-25811DF89937}"/>
              </a:ext>
            </a:extLst>
          </p:cNvPr>
          <p:cNvCxnSpPr>
            <a:cxnSpLocks/>
            <a:stCxn id="92" idx="3"/>
            <a:endCxn id="97" idx="1"/>
          </p:cNvCxnSpPr>
          <p:nvPr/>
        </p:nvCxnSpPr>
        <p:spPr>
          <a:xfrm flipV="1">
            <a:off x="7480637" y="4835329"/>
            <a:ext cx="343947" cy="280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4" name="순서도: 처리 103">
            <a:extLst>
              <a:ext uri="{FF2B5EF4-FFF2-40B4-BE49-F238E27FC236}">
                <a16:creationId xmlns:a16="http://schemas.microsoft.com/office/drawing/2014/main" id="{830B3D5D-FCC4-4E95-975C-D6E1C44A8112}"/>
              </a:ext>
            </a:extLst>
          </p:cNvPr>
          <p:cNvSpPr/>
          <p:nvPr/>
        </p:nvSpPr>
        <p:spPr>
          <a:xfrm>
            <a:off x="11161583" y="7988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Sewing IoT Machine</a:t>
            </a:r>
          </a:p>
        </p:txBody>
      </p:sp>
      <p:sp>
        <p:nvSpPr>
          <p:cNvPr id="105" name="순서도: 처리 104">
            <a:extLst>
              <a:ext uri="{FF2B5EF4-FFF2-40B4-BE49-F238E27FC236}">
                <a16:creationId xmlns:a16="http://schemas.microsoft.com/office/drawing/2014/main" id="{28661A4B-B5A6-48ED-82CA-D0B3AF3BFAD5}"/>
              </a:ext>
            </a:extLst>
          </p:cNvPr>
          <p:cNvSpPr/>
          <p:nvPr/>
        </p:nvSpPr>
        <p:spPr>
          <a:xfrm>
            <a:off x="827255" y="55914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봉제 기기 현황 정보 생성</a:t>
            </a:r>
            <a:endParaRPr lang="en-US" altLang="ko-KR" sz="800" dirty="0"/>
          </a:p>
        </p:txBody>
      </p:sp>
      <p:sp>
        <p:nvSpPr>
          <p:cNvPr id="106" name="순서도: 처리 105">
            <a:extLst>
              <a:ext uri="{FF2B5EF4-FFF2-40B4-BE49-F238E27FC236}">
                <a16:creationId xmlns:a16="http://schemas.microsoft.com/office/drawing/2014/main" id="{714CC384-B3B1-4F05-B2B5-AB2DAC9D668D}"/>
              </a:ext>
            </a:extLst>
          </p:cNvPr>
          <p:cNvSpPr/>
          <p:nvPr/>
        </p:nvSpPr>
        <p:spPr>
          <a:xfrm>
            <a:off x="2068825" y="55914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Middleware</a:t>
            </a:r>
          </a:p>
          <a:p>
            <a:pPr algn="ctr"/>
            <a:r>
              <a:rPr lang="ko-KR" altLang="en-US" sz="800" dirty="0"/>
              <a:t>정보 수집</a:t>
            </a:r>
            <a:endParaRPr lang="en-US" altLang="ko-KR" sz="800" dirty="0"/>
          </a:p>
        </p:txBody>
      </p: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106566EC-C933-42BF-94E4-71B9E7BE7B83}"/>
              </a:ext>
            </a:extLst>
          </p:cNvPr>
          <p:cNvCxnSpPr>
            <a:cxnSpLocks/>
            <a:stCxn id="105" idx="3"/>
            <a:endCxn id="106" idx="1"/>
          </p:cNvCxnSpPr>
          <p:nvPr/>
        </p:nvCxnSpPr>
        <p:spPr>
          <a:xfrm>
            <a:off x="1708100" y="5796995"/>
            <a:ext cx="3607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1" name="순서도: 처리 110">
            <a:extLst>
              <a:ext uri="{FF2B5EF4-FFF2-40B4-BE49-F238E27FC236}">
                <a16:creationId xmlns:a16="http://schemas.microsoft.com/office/drawing/2014/main" id="{CACA0534-3021-4A47-9782-6C4520254AD3}"/>
              </a:ext>
            </a:extLst>
          </p:cNvPr>
          <p:cNvSpPr/>
          <p:nvPr/>
        </p:nvSpPr>
        <p:spPr>
          <a:xfrm>
            <a:off x="3830398" y="55914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장비 현황</a:t>
            </a:r>
            <a:endParaRPr lang="en-US" altLang="ko-KR" sz="800" dirty="0"/>
          </a:p>
          <a:p>
            <a:pPr algn="ctr"/>
            <a:r>
              <a:rPr lang="en-US" altLang="ko-KR" sz="800" dirty="0"/>
              <a:t>(</a:t>
            </a:r>
            <a:r>
              <a:rPr lang="ko-KR" altLang="en-US" sz="800" dirty="0"/>
              <a:t>세팅</a:t>
            </a:r>
            <a:r>
              <a:rPr lang="en-US" altLang="ko-KR" sz="800" dirty="0"/>
              <a:t>/</a:t>
            </a:r>
            <a:r>
              <a:rPr lang="ko-KR" altLang="en-US" sz="800" dirty="0"/>
              <a:t>생산량</a:t>
            </a:r>
            <a:r>
              <a:rPr lang="en-US" altLang="ko-KR" sz="800" dirty="0"/>
              <a:t>)</a:t>
            </a:r>
            <a:r>
              <a:rPr lang="ko-KR" altLang="en-US" sz="800" dirty="0"/>
              <a:t> 정보 등록</a:t>
            </a:r>
          </a:p>
        </p:txBody>
      </p:sp>
      <p:sp>
        <p:nvSpPr>
          <p:cNvPr id="112" name="순서도: 처리 111">
            <a:extLst>
              <a:ext uri="{FF2B5EF4-FFF2-40B4-BE49-F238E27FC236}">
                <a16:creationId xmlns:a16="http://schemas.microsoft.com/office/drawing/2014/main" id="{9C76AC0D-1A21-46E2-8E55-B8FB3CC1C3FD}"/>
              </a:ext>
            </a:extLst>
          </p:cNvPr>
          <p:cNvSpPr/>
          <p:nvPr/>
        </p:nvSpPr>
        <p:spPr>
          <a:xfrm>
            <a:off x="3830398" y="5023359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장비 등록</a:t>
            </a:r>
          </a:p>
        </p:txBody>
      </p: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43DBAFC5-038C-4040-A793-43A40D9E95A4}"/>
              </a:ext>
            </a:extLst>
          </p:cNvPr>
          <p:cNvCxnSpPr>
            <a:cxnSpLocks/>
            <a:stCxn id="112" idx="2"/>
            <a:endCxn id="111" idx="0"/>
          </p:cNvCxnSpPr>
          <p:nvPr/>
        </p:nvCxnSpPr>
        <p:spPr>
          <a:xfrm>
            <a:off x="4270821" y="5434419"/>
            <a:ext cx="0" cy="157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2597D97D-A02B-41A3-A106-36E121CE5A78}"/>
              </a:ext>
            </a:extLst>
          </p:cNvPr>
          <p:cNvCxnSpPr>
            <a:cxnSpLocks/>
            <a:stCxn id="106" idx="3"/>
            <a:endCxn id="111" idx="1"/>
          </p:cNvCxnSpPr>
          <p:nvPr/>
        </p:nvCxnSpPr>
        <p:spPr>
          <a:xfrm>
            <a:off x="2949670" y="5796995"/>
            <a:ext cx="8807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2" name="순서도: 처리 121">
            <a:extLst>
              <a:ext uri="{FF2B5EF4-FFF2-40B4-BE49-F238E27FC236}">
                <a16:creationId xmlns:a16="http://schemas.microsoft.com/office/drawing/2014/main" id="{E6C1D795-AC2B-40FC-B8BD-5F0744D8A294}"/>
              </a:ext>
            </a:extLst>
          </p:cNvPr>
          <p:cNvSpPr/>
          <p:nvPr/>
        </p:nvSpPr>
        <p:spPr>
          <a:xfrm>
            <a:off x="5151549" y="5591465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/>
              <a:t>장비별</a:t>
            </a:r>
            <a:endParaRPr lang="en-US" altLang="ko-KR" sz="800" dirty="0"/>
          </a:p>
          <a:p>
            <a:pPr algn="ctr"/>
            <a:r>
              <a:rPr lang="en-US" altLang="ko-KR" sz="800" dirty="0"/>
              <a:t>(</a:t>
            </a:r>
            <a:r>
              <a:rPr lang="ko-KR" altLang="en-US" sz="800" dirty="0"/>
              <a:t>세팅</a:t>
            </a:r>
            <a:r>
              <a:rPr lang="en-US" altLang="ko-KR" sz="800" dirty="0"/>
              <a:t>/</a:t>
            </a:r>
            <a:r>
              <a:rPr lang="ko-KR" altLang="en-US" sz="800" dirty="0"/>
              <a:t>생산량</a:t>
            </a:r>
            <a:r>
              <a:rPr lang="en-US" altLang="ko-KR" sz="800" dirty="0"/>
              <a:t>)</a:t>
            </a:r>
            <a:r>
              <a:rPr lang="ko-KR" altLang="en-US" sz="800" dirty="0"/>
              <a:t> 정보 조회</a:t>
            </a:r>
          </a:p>
        </p:txBody>
      </p: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759800E1-7123-4ADD-8089-F85D350D3A30}"/>
              </a:ext>
            </a:extLst>
          </p:cNvPr>
          <p:cNvCxnSpPr>
            <a:cxnSpLocks/>
            <a:stCxn id="111" idx="3"/>
            <a:endCxn id="122" idx="1"/>
          </p:cNvCxnSpPr>
          <p:nvPr/>
        </p:nvCxnSpPr>
        <p:spPr>
          <a:xfrm>
            <a:off x="4711243" y="5796995"/>
            <a:ext cx="4403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2" name="순서도: 처리 51">
            <a:extLst>
              <a:ext uri="{FF2B5EF4-FFF2-40B4-BE49-F238E27FC236}">
                <a16:creationId xmlns:a16="http://schemas.microsoft.com/office/drawing/2014/main" id="{B5D14EE2-FE7E-45AC-A4E9-54B2F8969DAB}"/>
              </a:ext>
            </a:extLst>
          </p:cNvPr>
          <p:cNvSpPr/>
          <p:nvPr/>
        </p:nvSpPr>
        <p:spPr>
          <a:xfrm>
            <a:off x="827255" y="2249795"/>
            <a:ext cx="880845" cy="411060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Textile</a:t>
            </a:r>
          </a:p>
          <a:p>
            <a:pPr algn="ctr"/>
            <a:r>
              <a:rPr lang="ko-KR" altLang="en-US" sz="800" dirty="0"/>
              <a:t>생성</a:t>
            </a:r>
            <a:endParaRPr lang="en-US" altLang="ko-KR" sz="800" dirty="0"/>
          </a:p>
        </p:txBody>
      </p:sp>
      <p:sp>
        <p:nvSpPr>
          <p:cNvPr id="53" name="순서도: 처리 52">
            <a:extLst>
              <a:ext uri="{FF2B5EF4-FFF2-40B4-BE49-F238E27FC236}">
                <a16:creationId xmlns:a16="http://schemas.microsoft.com/office/drawing/2014/main" id="{7B00290E-8468-4163-A351-AB117AEC5FAE}"/>
              </a:ext>
            </a:extLst>
          </p:cNvPr>
          <p:cNvSpPr/>
          <p:nvPr/>
        </p:nvSpPr>
        <p:spPr>
          <a:xfrm>
            <a:off x="2068826" y="2249795"/>
            <a:ext cx="880845" cy="411060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Textile</a:t>
            </a:r>
          </a:p>
          <a:p>
            <a:pPr algn="ctr"/>
            <a:r>
              <a:rPr lang="ko-KR" altLang="en-US" sz="800" dirty="0"/>
              <a:t>파일 저장</a:t>
            </a:r>
            <a:endParaRPr lang="en-US" altLang="ko-KR" sz="800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A8689D31-EDA9-4B12-BB73-E17D7B8A8ECA}"/>
              </a:ext>
            </a:extLst>
          </p:cNvPr>
          <p:cNvCxnSpPr>
            <a:cxnSpLocks/>
            <a:stCxn id="52" idx="3"/>
            <a:endCxn id="53" idx="1"/>
          </p:cNvCxnSpPr>
          <p:nvPr/>
        </p:nvCxnSpPr>
        <p:spPr>
          <a:xfrm>
            <a:off x="1708100" y="2455325"/>
            <a:ext cx="3607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6" name="순서도: 처리 55">
            <a:extLst>
              <a:ext uri="{FF2B5EF4-FFF2-40B4-BE49-F238E27FC236}">
                <a16:creationId xmlns:a16="http://schemas.microsoft.com/office/drawing/2014/main" id="{AC4BBBFF-3F98-4309-95FE-3FB35B53073A}"/>
              </a:ext>
            </a:extLst>
          </p:cNvPr>
          <p:cNvSpPr/>
          <p:nvPr/>
        </p:nvSpPr>
        <p:spPr>
          <a:xfrm>
            <a:off x="3830514" y="2254774"/>
            <a:ext cx="880845" cy="411060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/>
              <a:t>Textile</a:t>
            </a:r>
            <a:r>
              <a:rPr lang="ko-KR" altLang="en-US" sz="800"/>
              <a:t> 파일</a:t>
            </a:r>
            <a:endParaRPr lang="en-US" altLang="ko-KR" sz="800" dirty="0"/>
          </a:p>
          <a:p>
            <a:pPr algn="ctr"/>
            <a:r>
              <a:rPr lang="en-US" altLang="ko-KR" sz="800" dirty="0"/>
              <a:t>Upload</a:t>
            </a:r>
            <a:endParaRPr lang="ko-KR" altLang="en-US" sz="800" dirty="0"/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C650773D-E15E-425A-BFEA-B21E401960C6}"/>
              </a:ext>
            </a:extLst>
          </p:cNvPr>
          <p:cNvCxnSpPr>
            <a:cxnSpLocks/>
            <a:stCxn id="53" idx="3"/>
            <a:endCxn id="56" idx="1"/>
          </p:cNvCxnSpPr>
          <p:nvPr/>
        </p:nvCxnSpPr>
        <p:spPr>
          <a:xfrm>
            <a:off x="2949671" y="2455325"/>
            <a:ext cx="880843" cy="4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D248B29F-3964-4628-8DFD-5A358173082F}"/>
              </a:ext>
            </a:extLst>
          </p:cNvPr>
          <p:cNvCxnSpPr>
            <a:cxnSpLocks/>
            <a:stCxn id="56" idx="3"/>
            <a:endCxn id="21" idx="1"/>
          </p:cNvCxnSpPr>
          <p:nvPr/>
        </p:nvCxnSpPr>
        <p:spPr>
          <a:xfrm flipV="1">
            <a:off x="4711359" y="1979432"/>
            <a:ext cx="503796" cy="480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E4A2BB42-0B8C-4844-97BB-11B5F9D4E9B5}"/>
              </a:ext>
            </a:extLst>
          </p:cNvPr>
          <p:cNvCxnSpPr/>
          <p:nvPr/>
        </p:nvCxnSpPr>
        <p:spPr>
          <a:xfrm>
            <a:off x="199412" y="2761440"/>
            <a:ext cx="1159952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88FD98F-F3EC-4ED7-B6B6-C916807DADF7}"/>
              </a:ext>
            </a:extLst>
          </p:cNvPr>
          <p:cNvSpPr txBox="1"/>
          <p:nvPr/>
        </p:nvSpPr>
        <p:spPr>
          <a:xfrm>
            <a:off x="11524337" y="2485992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[</a:t>
            </a:r>
            <a:r>
              <a:rPr lang="ko-KR" altLang="en-US" sz="1000" dirty="0"/>
              <a:t>개발</a:t>
            </a:r>
            <a:r>
              <a:rPr lang="en-US" altLang="ko-KR" sz="1000" dirty="0"/>
              <a:t>]</a:t>
            </a:r>
            <a:endParaRPr lang="ko-KR" altLang="en-US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84C4BA5-430C-47C1-AF58-02634BBC9238}"/>
              </a:ext>
            </a:extLst>
          </p:cNvPr>
          <p:cNvSpPr txBox="1"/>
          <p:nvPr/>
        </p:nvSpPr>
        <p:spPr>
          <a:xfrm>
            <a:off x="11524337" y="2803441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[</a:t>
            </a:r>
            <a:r>
              <a:rPr lang="ko-KR" altLang="en-US" sz="1000" dirty="0"/>
              <a:t>생산</a:t>
            </a:r>
            <a:r>
              <a:rPr lang="en-US" altLang="ko-KR" sz="1000" dirty="0"/>
              <a:t>]</a:t>
            </a:r>
            <a:endParaRPr lang="ko-KR" altLang="en-US" sz="1000" dirty="0"/>
          </a:p>
        </p:txBody>
      </p:sp>
      <p:sp>
        <p:nvSpPr>
          <p:cNvPr id="66" name="순서도: 처리 65">
            <a:extLst>
              <a:ext uri="{FF2B5EF4-FFF2-40B4-BE49-F238E27FC236}">
                <a16:creationId xmlns:a16="http://schemas.microsoft.com/office/drawing/2014/main" id="{D7020B3D-1F4A-4B23-862A-BEC1169D62AB}"/>
              </a:ext>
            </a:extLst>
          </p:cNvPr>
          <p:cNvSpPr/>
          <p:nvPr/>
        </p:nvSpPr>
        <p:spPr>
          <a:xfrm>
            <a:off x="5151549" y="6365101"/>
            <a:ext cx="880845" cy="41106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봉제 기기 현황 정보 조회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FB6D92-0D02-4EEA-B9D6-434A87CE8C00}"/>
              </a:ext>
            </a:extLst>
          </p:cNvPr>
          <p:cNvSpPr txBox="1"/>
          <p:nvPr/>
        </p:nvSpPr>
        <p:spPr>
          <a:xfrm>
            <a:off x="6599793" y="6365101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/>
              <a:t>수동세팅</a:t>
            </a:r>
            <a:br>
              <a:rPr lang="en-US" altLang="ko-KR" sz="1000" dirty="0"/>
            </a:br>
            <a:r>
              <a:rPr lang="en-US" altLang="ko-KR" sz="1000" dirty="0"/>
              <a:t>(</a:t>
            </a:r>
            <a:r>
              <a:rPr lang="ko-KR" altLang="en-US" sz="1000" dirty="0" err="1"/>
              <a:t>자동세팅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F1787-F4F1-4D4A-9EB3-3B466A1CE55F}"/>
              </a:ext>
            </a:extLst>
          </p:cNvPr>
          <p:cNvSpPr txBox="1"/>
          <p:nvPr/>
        </p:nvSpPr>
        <p:spPr>
          <a:xfrm>
            <a:off x="68652" y="569004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/>
              <a:t>공정</a:t>
            </a:r>
            <a:r>
              <a:rPr lang="en-US" altLang="ko-KR" sz="1000" dirty="0"/>
              <a:t>/</a:t>
            </a:r>
            <a:r>
              <a:rPr lang="ko-KR" altLang="en-US" sz="1000" dirty="0"/>
              <a:t>작업</a:t>
            </a:r>
            <a:br>
              <a:rPr lang="en-US" altLang="ko-KR" sz="1000" dirty="0"/>
            </a:br>
            <a:r>
              <a:rPr lang="ko-KR" altLang="en-US" sz="1000" dirty="0"/>
              <a:t>용어 혼용</a:t>
            </a:r>
          </a:p>
        </p:txBody>
      </p:sp>
    </p:spTree>
    <p:extLst>
      <p:ext uri="{BB962C8B-B14F-4D97-AF65-F5344CB8AC3E}">
        <p14:creationId xmlns:p14="http://schemas.microsoft.com/office/powerpoint/2010/main" val="24415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725</Words>
  <Application>Microsoft Office PowerPoint</Application>
  <PresentationFormat>와이드스크린</PresentationFormat>
  <Paragraphs>270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안 기호</dc:creator>
  <cp:lastModifiedBy>Park Junny</cp:lastModifiedBy>
  <cp:revision>80</cp:revision>
  <cp:lastPrinted>2021-07-18T06:24:03Z</cp:lastPrinted>
  <dcterms:created xsi:type="dcterms:W3CDTF">2021-06-23T05:55:49Z</dcterms:created>
  <dcterms:modified xsi:type="dcterms:W3CDTF">2021-07-19T03:17:48Z</dcterms:modified>
</cp:coreProperties>
</file>