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5" r:id="rId3"/>
    <p:sldId id="266" r:id="rId4"/>
    <p:sldId id="267" r:id="rId5"/>
    <p:sldId id="268" r:id="rId6"/>
    <p:sldId id="257" r:id="rId7"/>
    <p:sldId id="258" r:id="rId8"/>
    <p:sldId id="260" r:id="rId9"/>
    <p:sldId id="261" r:id="rId10"/>
    <p:sldId id="262" r:id="rId11"/>
    <p:sldId id="263" r:id="rId12"/>
    <p:sldId id="264" r:id="rId13"/>
  </p:sldIdLst>
  <p:sldSz cx="9144000" cy="6858000" type="screen4x3"/>
  <p:notesSz cx="7104063" cy="10234613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9" d="100"/>
          <a:sy n="109" d="100"/>
        </p:scale>
        <p:origin x="1554" y="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/>
              <a:t>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2021-11-17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2021-11-17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2021-11-17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2021-11-17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2021-11-17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2021-11-17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2021-11-17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2021-11-17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2021-11-17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2021-11-17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2021-11-17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30EDBD-1C2D-4C1E-B459-B60219FAB484}" type="datetimeFigureOut">
              <a:rPr lang="ko-KR" altLang="en-US" smtClean="0"/>
              <a:t>2021-11-17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ko-KR" dirty="0" err="1"/>
              <a:t>TexDDM</a:t>
            </a:r>
            <a:r>
              <a:rPr lang="en-US" altLang="ko-KR" dirty="0"/>
              <a:t> </a:t>
            </a:r>
            <a:r>
              <a:rPr lang="ko-KR" altLang="en-US" dirty="0"/>
              <a:t>각 </a:t>
            </a:r>
            <a:r>
              <a:rPr lang="ko-KR" altLang="en-US" dirty="0" err="1"/>
              <a:t>프로세스별</a:t>
            </a:r>
            <a:r>
              <a:rPr lang="ko-KR" altLang="en-US" dirty="0"/>
              <a:t> 구조설계 및 </a:t>
            </a:r>
            <a:r>
              <a:rPr lang="en-US" altLang="ko-KR" dirty="0"/>
              <a:t>Data</a:t>
            </a:r>
            <a:endParaRPr lang="ko-KR" altLang="en-US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altLang="ko-KR" sz="3000" dirty="0"/>
              <a:t>2017.8.18</a:t>
            </a:r>
            <a:r>
              <a:rPr lang="en-US" altLang="ko-KR" sz="1800" dirty="0"/>
              <a:t>.</a:t>
            </a:r>
          </a:p>
          <a:p>
            <a:endParaRPr lang="en-US" altLang="ko-KR" sz="1800" dirty="0"/>
          </a:p>
          <a:p>
            <a:pPr algn="r"/>
            <a:r>
              <a:rPr lang="ko-KR" altLang="en-US" sz="1800" dirty="0"/>
              <a:t>기획부</a:t>
            </a:r>
            <a:r>
              <a:rPr lang="en-US" altLang="ko-KR" sz="1800" dirty="0"/>
              <a:t> </a:t>
            </a:r>
            <a:r>
              <a:rPr lang="ko-KR" altLang="en-US" sz="1800" dirty="0"/>
              <a:t>이사 류성훈</a:t>
            </a:r>
            <a:endParaRPr lang="en-US" altLang="ko-KR" sz="1800" dirty="0"/>
          </a:p>
          <a:p>
            <a:endParaRPr lang="en-US" altLang="ko-KR" sz="1800" dirty="0"/>
          </a:p>
          <a:p>
            <a:r>
              <a:rPr lang="en-US" altLang="ko-KR" dirty="0"/>
              <a:t>(</a:t>
            </a:r>
            <a:r>
              <a:rPr lang="ko-KR" altLang="en-US" dirty="0"/>
              <a:t>주</a:t>
            </a:r>
            <a:r>
              <a:rPr lang="en-US" altLang="ko-KR" dirty="0"/>
              <a:t>)</a:t>
            </a:r>
            <a:r>
              <a:rPr lang="ko-KR" altLang="en-US" dirty="0" err="1"/>
              <a:t>영우씨엔아이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5408332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한쪽 모서리가 잘린 사각형 7"/>
          <p:cNvSpPr/>
          <p:nvPr/>
        </p:nvSpPr>
        <p:spPr>
          <a:xfrm>
            <a:off x="1331640" y="3140968"/>
            <a:ext cx="1080120" cy="360040"/>
          </a:xfrm>
          <a:prstGeom prst="snip1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1000" dirty="0"/>
              <a:t>원사</a:t>
            </a:r>
          </a:p>
        </p:txBody>
      </p:sp>
      <p:sp>
        <p:nvSpPr>
          <p:cNvPr id="9" name="한쪽 모서리가 잘린 사각형 8"/>
          <p:cNvSpPr/>
          <p:nvPr/>
        </p:nvSpPr>
        <p:spPr>
          <a:xfrm>
            <a:off x="2411760" y="3140968"/>
            <a:ext cx="1080120" cy="360040"/>
          </a:xfrm>
          <a:prstGeom prst="snip1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1000" dirty="0" err="1"/>
              <a:t>크릴</a:t>
            </a:r>
            <a:r>
              <a:rPr lang="en-US" altLang="ko-KR" sz="1000" dirty="0"/>
              <a:t>/</a:t>
            </a:r>
            <a:r>
              <a:rPr lang="ko-KR" altLang="en-US" sz="1000" dirty="0"/>
              <a:t>정경</a:t>
            </a:r>
          </a:p>
        </p:txBody>
      </p:sp>
      <p:sp>
        <p:nvSpPr>
          <p:cNvPr id="10" name="한쪽 모서리가 잘린 사각형 9"/>
          <p:cNvSpPr/>
          <p:nvPr/>
        </p:nvSpPr>
        <p:spPr>
          <a:xfrm>
            <a:off x="3491880" y="3140968"/>
            <a:ext cx="1080120" cy="360040"/>
          </a:xfrm>
          <a:prstGeom prst="snip1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1000" dirty="0"/>
              <a:t>상대</a:t>
            </a:r>
            <a:r>
              <a:rPr lang="en-US" altLang="ko-KR" sz="1000" dirty="0"/>
              <a:t>/</a:t>
            </a:r>
            <a:r>
              <a:rPr lang="ko-KR" altLang="en-US" sz="1000" dirty="0" err="1"/>
              <a:t>통경</a:t>
            </a:r>
            <a:endParaRPr lang="ko-KR" altLang="en-US" sz="1000" dirty="0"/>
          </a:p>
        </p:txBody>
      </p:sp>
      <p:sp>
        <p:nvSpPr>
          <p:cNvPr id="11" name="한쪽 모서리가 잘린 사각형 10"/>
          <p:cNvSpPr/>
          <p:nvPr/>
        </p:nvSpPr>
        <p:spPr>
          <a:xfrm>
            <a:off x="4572000" y="3140968"/>
            <a:ext cx="1080120" cy="360040"/>
          </a:xfrm>
          <a:prstGeom prst="snip1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1000" dirty="0" err="1"/>
              <a:t>편직</a:t>
            </a:r>
            <a:endParaRPr lang="ko-KR" altLang="en-US" sz="1000" dirty="0"/>
          </a:p>
        </p:txBody>
      </p:sp>
      <p:sp>
        <p:nvSpPr>
          <p:cNvPr id="12" name="한쪽 모서리가 잘린 사각형 11"/>
          <p:cNvSpPr/>
          <p:nvPr/>
        </p:nvSpPr>
        <p:spPr>
          <a:xfrm>
            <a:off x="5652120" y="3140968"/>
            <a:ext cx="1080120" cy="360040"/>
          </a:xfrm>
          <a:prstGeom prst="snip1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1000" dirty="0" err="1"/>
              <a:t>절포</a:t>
            </a:r>
            <a:endParaRPr lang="ko-KR" altLang="en-US" sz="1000" dirty="0"/>
          </a:p>
        </p:txBody>
      </p:sp>
      <p:sp>
        <p:nvSpPr>
          <p:cNvPr id="13" name="한쪽 모서리가 잘린 사각형 12"/>
          <p:cNvSpPr/>
          <p:nvPr/>
        </p:nvSpPr>
        <p:spPr>
          <a:xfrm>
            <a:off x="6732240" y="3140968"/>
            <a:ext cx="1080120" cy="360040"/>
          </a:xfrm>
          <a:prstGeom prst="snip1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1000" dirty="0"/>
              <a:t>검사</a:t>
            </a:r>
          </a:p>
        </p:txBody>
      </p:sp>
      <p:sp>
        <p:nvSpPr>
          <p:cNvPr id="14" name="한쪽 모서리가 잘린 사각형 13"/>
          <p:cNvSpPr/>
          <p:nvPr/>
        </p:nvSpPr>
        <p:spPr>
          <a:xfrm>
            <a:off x="7812360" y="3140968"/>
            <a:ext cx="1080120" cy="360040"/>
          </a:xfrm>
          <a:prstGeom prst="snip1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1000" dirty="0"/>
              <a:t>출고</a:t>
            </a:r>
          </a:p>
        </p:txBody>
      </p:sp>
      <p:sp>
        <p:nvSpPr>
          <p:cNvPr id="4" name="직사각형 3"/>
          <p:cNvSpPr/>
          <p:nvPr/>
        </p:nvSpPr>
        <p:spPr>
          <a:xfrm>
            <a:off x="251520" y="3501008"/>
            <a:ext cx="8640960" cy="216024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altLang="ko-KR" dirty="0"/>
          </a:p>
          <a:p>
            <a:pPr algn="ctr"/>
            <a:endParaRPr lang="en-US" altLang="ko-KR" dirty="0"/>
          </a:p>
          <a:p>
            <a:pPr algn="ctr"/>
            <a:endParaRPr lang="en-US" altLang="ko-KR" dirty="0"/>
          </a:p>
          <a:p>
            <a:pPr algn="ctr"/>
            <a:r>
              <a:rPr lang="ko-KR" altLang="en-US" dirty="0"/>
              <a:t>디자인 </a:t>
            </a:r>
            <a:r>
              <a:rPr lang="en-US" altLang="ko-KR" dirty="0"/>
              <a:t>Data </a:t>
            </a:r>
            <a:r>
              <a:rPr lang="ko-KR" altLang="en-US" dirty="0"/>
              <a:t>별 </a:t>
            </a:r>
            <a:r>
              <a:rPr lang="ko-KR" altLang="en-US" dirty="0" err="1"/>
              <a:t>진행사항등을</a:t>
            </a:r>
            <a:r>
              <a:rPr lang="ko-KR" altLang="en-US" dirty="0"/>
              <a:t> 표시할 수 있도록 구성</a:t>
            </a:r>
            <a:r>
              <a:rPr lang="en-US" altLang="ko-KR" dirty="0"/>
              <a:t>(</a:t>
            </a:r>
            <a:r>
              <a:rPr lang="ko-KR" altLang="en-US" dirty="0"/>
              <a:t>각 디자인</a:t>
            </a:r>
            <a:r>
              <a:rPr lang="en-US" altLang="ko-KR" dirty="0"/>
              <a:t>(</a:t>
            </a:r>
            <a:r>
              <a:rPr lang="ko-KR" altLang="en-US" dirty="0"/>
              <a:t>오더</a:t>
            </a:r>
            <a:r>
              <a:rPr lang="en-US" altLang="ko-KR" dirty="0"/>
              <a:t>)</a:t>
            </a:r>
            <a:r>
              <a:rPr lang="ko-KR" altLang="en-US" dirty="0"/>
              <a:t>물이 어느 단계에 와 있는지 나타날 수 있도록 구성</a:t>
            </a:r>
            <a:r>
              <a:rPr lang="en-US" altLang="ko-KR" dirty="0"/>
              <a:t>)</a:t>
            </a:r>
            <a:r>
              <a:rPr lang="ko-KR" altLang="en-US" dirty="0"/>
              <a:t> </a:t>
            </a:r>
          </a:p>
        </p:txBody>
      </p:sp>
      <p:sp>
        <p:nvSpPr>
          <p:cNvPr id="7" name="한쪽 모서리가 잘린 사각형 6"/>
          <p:cNvSpPr/>
          <p:nvPr/>
        </p:nvSpPr>
        <p:spPr>
          <a:xfrm>
            <a:off x="262067" y="3140968"/>
            <a:ext cx="1080120" cy="360040"/>
          </a:xfrm>
          <a:prstGeom prst="snip1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/>
              <a:t>디자인 </a:t>
            </a:r>
            <a:r>
              <a:rPr lang="en-US" altLang="ko-KR" sz="1000" dirty="0"/>
              <a:t>Data</a:t>
            </a:r>
            <a:endParaRPr lang="ko-KR" altLang="en-US" sz="1000" dirty="0"/>
          </a:p>
        </p:txBody>
      </p:sp>
      <p:sp>
        <p:nvSpPr>
          <p:cNvPr id="15" name="직사각형 14"/>
          <p:cNvSpPr/>
          <p:nvPr/>
        </p:nvSpPr>
        <p:spPr>
          <a:xfrm>
            <a:off x="323528" y="1556792"/>
            <a:ext cx="8424936" cy="1368152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342900" indent="-342900">
              <a:buAutoNum type="arabicPeriod"/>
            </a:pPr>
            <a:r>
              <a:rPr lang="ko-KR" altLang="en-US" sz="1600" dirty="0"/>
              <a:t>각 </a:t>
            </a:r>
            <a:r>
              <a:rPr lang="ko-KR" altLang="en-US" sz="1600" dirty="0" err="1"/>
              <a:t>프로세스별</a:t>
            </a:r>
            <a:r>
              <a:rPr lang="ko-KR" altLang="en-US" sz="1600" dirty="0"/>
              <a:t> </a:t>
            </a:r>
            <a:r>
              <a:rPr lang="en-US" altLang="ko-KR" sz="1600" dirty="0"/>
              <a:t>Tab </a:t>
            </a:r>
            <a:r>
              <a:rPr lang="ko-KR" altLang="en-US" sz="1600" dirty="0"/>
              <a:t>기능</a:t>
            </a:r>
            <a:endParaRPr lang="en-US" altLang="ko-KR" sz="1600" dirty="0"/>
          </a:p>
          <a:p>
            <a:pPr marL="342900" indent="-342900">
              <a:buAutoNum type="arabicPeriod"/>
            </a:pPr>
            <a:r>
              <a:rPr lang="ko-KR" altLang="en-US" sz="1600" dirty="0"/>
              <a:t>각 </a:t>
            </a:r>
            <a:r>
              <a:rPr lang="ko-KR" altLang="en-US" sz="1600" dirty="0" err="1"/>
              <a:t>프로세스별</a:t>
            </a:r>
            <a:r>
              <a:rPr lang="ko-KR" altLang="en-US" sz="1600" dirty="0"/>
              <a:t> </a:t>
            </a:r>
            <a:r>
              <a:rPr lang="en-US" altLang="ko-KR" sz="1600" dirty="0"/>
              <a:t>Tab </a:t>
            </a:r>
            <a:r>
              <a:rPr lang="ko-KR" altLang="en-US" sz="1600" dirty="0" err="1"/>
              <a:t>선택시</a:t>
            </a:r>
            <a:r>
              <a:rPr lang="ko-KR" altLang="en-US" sz="1600" dirty="0"/>
              <a:t> 오더</a:t>
            </a:r>
            <a:r>
              <a:rPr lang="en-US" altLang="ko-KR" sz="1600" dirty="0"/>
              <a:t>(Design Data) </a:t>
            </a:r>
            <a:r>
              <a:rPr lang="ko-KR" altLang="en-US" sz="1600" dirty="0"/>
              <a:t>별 진행사항 표시 및 예상 종료시간 표기</a:t>
            </a:r>
            <a:endParaRPr lang="en-US" altLang="ko-KR" sz="1600" dirty="0"/>
          </a:p>
          <a:p>
            <a:r>
              <a:rPr lang="ko-KR" altLang="ko-KR" sz="1600" dirty="0"/>
              <a:t>※</a:t>
            </a:r>
            <a:r>
              <a:rPr lang="en-US" altLang="ko-KR" sz="1600" dirty="0"/>
              <a:t> </a:t>
            </a:r>
            <a:r>
              <a:rPr lang="ko-KR" altLang="en-US" sz="1600" dirty="0"/>
              <a:t>초기에는 예상 종료 시간이 나타나지 않겠지만</a:t>
            </a:r>
            <a:r>
              <a:rPr lang="en-US" altLang="ko-KR" sz="1600" dirty="0"/>
              <a:t>, </a:t>
            </a:r>
            <a:r>
              <a:rPr lang="ko-KR" altLang="en-US" sz="1600" dirty="0"/>
              <a:t>각 </a:t>
            </a:r>
            <a:r>
              <a:rPr lang="ko-KR" altLang="en-US" sz="1600" dirty="0" err="1"/>
              <a:t>프로세스별</a:t>
            </a:r>
            <a:r>
              <a:rPr lang="ko-KR" altLang="en-US" sz="1600" dirty="0"/>
              <a:t> 시작</a:t>
            </a:r>
            <a:r>
              <a:rPr lang="en-US" altLang="ko-KR" sz="1600" dirty="0"/>
              <a:t>, </a:t>
            </a:r>
            <a:r>
              <a:rPr lang="ko-KR" altLang="en-US" sz="1600" dirty="0"/>
              <a:t>종료</a:t>
            </a:r>
            <a:r>
              <a:rPr lang="en-US" altLang="ko-KR" sz="1600" dirty="0"/>
              <a:t>, </a:t>
            </a:r>
            <a:r>
              <a:rPr lang="ko-KR" altLang="en-US" sz="1600" dirty="0"/>
              <a:t>이동 </a:t>
            </a:r>
            <a:r>
              <a:rPr lang="ko-KR" altLang="en-US" sz="1600" dirty="0" err="1"/>
              <a:t>시간등의</a:t>
            </a:r>
            <a:r>
              <a:rPr lang="ko-KR" altLang="en-US" sz="1600" dirty="0"/>
              <a:t> 초기 </a:t>
            </a:r>
            <a:r>
              <a:rPr lang="en-US" altLang="ko-KR" sz="1600" dirty="0"/>
              <a:t>Data</a:t>
            </a:r>
            <a:r>
              <a:rPr lang="ko-KR" altLang="en-US" sz="1600" dirty="0"/>
              <a:t>가 구축되면 대략적인 예상 시간을 유추해날 수 </a:t>
            </a:r>
            <a:r>
              <a:rPr lang="ko-KR" altLang="en-US" sz="1600" dirty="0" err="1"/>
              <a:t>있을것으로</a:t>
            </a:r>
            <a:r>
              <a:rPr lang="ko-KR" altLang="en-US" sz="1600" dirty="0"/>
              <a:t> 판단</a:t>
            </a:r>
          </a:p>
        </p:txBody>
      </p:sp>
      <p:sp>
        <p:nvSpPr>
          <p:cNvPr id="16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rmAutofit/>
          </a:bodyPr>
          <a:lstStyle/>
          <a:p>
            <a:r>
              <a:rPr lang="en-US" altLang="ko-KR" sz="2800" dirty="0" err="1"/>
              <a:t>TexDDM</a:t>
            </a:r>
            <a:r>
              <a:rPr lang="en-US" altLang="ko-KR" sz="2800" dirty="0"/>
              <a:t> </a:t>
            </a:r>
            <a:r>
              <a:rPr lang="ko-KR" altLang="en-US" sz="2800" dirty="0"/>
              <a:t>전체 </a:t>
            </a:r>
            <a:r>
              <a:rPr lang="en-US" altLang="ko-KR" sz="2800" dirty="0"/>
              <a:t>View page</a:t>
            </a:r>
            <a:endParaRPr lang="ko-KR" altLang="en-US" sz="2800" dirty="0"/>
          </a:p>
        </p:txBody>
      </p:sp>
      <p:sp>
        <p:nvSpPr>
          <p:cNvPr id="2" name="직사각형 1"/>
          <p:cNvSpPr/>
          <p:nvPr/>
        </p:nvSpPr>
        <p:spPr>
          <a:xfrm>
            <a:off x="1403648" y="3780521"/>
            <a:ext cx="7416824" cy="216024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" name="직사각형 16"/>
          <p:cNvSpPr/>
          <p:nvPr/>
        </p:nvSpPr>
        <p:spPr>
          <a:xfrm>
            <a:off x="1403648" y="4149080"/>
            <a:ext cx="7416824" cy="216024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" name="직사각형 2"/>
          <p:cNvSpPr/>
          <p:nvPr/>
        </p:nvSpPr>
        <p:spPr>
          <a:xfrm>
            <a:off x="1331640" y="3780656"/>
            <a:ext cx="936104" cy="21602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8" name="직사각형 17"/>
          <p:cNvSpPr/>
          <p:nvPr/>
        </p:nvSpPr>
        <p:spPr>
          <a:xfrm>
            <a:off x="2411760" y="3789040"/>
            <a:ext cx="936104" cy="21602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9" name="직사각형 18"/>
          <p:cNvSpPr/>
          <p:nvPr/>
        </p:nvSpPr>
        <p:spPr>
          <a:xfrm>
            <a:off x="3491880" y="3789040"/>
            <a:ext cx="936104" cy="21602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0" name="직사각형 19"/>
          <p:cNvSpPr/>
          <p:nvPr/>
        </p:nvSpPr>
        <p:spPr>
          <a:xfrm>
            <a:off x="4572000" y="3780521"/>
            <a:ext cx="936104" cy="21602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1" name="직사각형 20"/>
          <p:cNvSpPr/>
          <p:nvPr/>
        </p:nvSpPr>
        <p:spPr>
          <a:xfrm>
            <a:off x="5652120" y="3789040"/>
            <a:ext cx="936104" cy="21602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2" name="직사각형 21"/>
          <p:cNvSpPr/>
          <p:nvPr/>
        </p:nvSpPr>
        <p:spPr>
          <a:xfrm>
            <a:off x="6732240" y="3789040"/>
            <a:ext cx="936104" cy="21602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8" name="직사각형 27"/>
          <p:cNvSpPr/>
          <p:nvPr/>
        </p:nvSpPr>
        <p:spPr>
          <a:xfrm>
            <a:off x="395536" y="3780521"/>
            <a:ext cx="648072" cy="58458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100" dirty="0"/>
              <a:t>디자인데이터</a:t>
            </a:r>
            <a:r>
              <a:rPr lang="en-US" altLang="ko-KR" sz="1100" dirty="0"/>
              <a:t>1</a:t>
            </a:r>
            <a:endParaRPr lang="ko-KR" altLang="en-US" sz="1100" dirty="0"/>
          </a:p>
        </p:txBody>
      </p:sp>
      <p:sp>
        <p:nvSpPr>
          <p:cNvPr id="29" name="직사각형 28"/>
          <p:cNvSpPr/>
          <p:nvPr/>
        </p:nvSpPr>
        <p:spPr>
          <a:xfrm>
            <a:off x="7812360" y="3789040"/>
            <a:ext cx="936104" cy="21602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0" name="직사각형 29"/>
          <p:cNvSpPr/>
          <p:nvPr/>
        </p:nvSpPr>
        <p:spPr>
          <a:xfrm>
            <a:off x="1362877" y="3780656"/>
            <a:ext cx="936104" cy="21602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/>
              <a:t>디자인데이터</a:t>
            </a:r>
          </a:p>
        </p:txBody>
      </p:sp>
      <p:sp>
        <p:nvSpPr>
          <p:cNvPr id="31" name="직사각형 30"/>
          <p:cNvSpPr/>
          <p:nvPr/>
        </p:nvSpPr>
        <p:spPr>
          <a:xfrm>
            <a:off x="2442997" y="3789040"/>
            <a:ext cx="936104" cy="21602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2" name="직사각형 31"/>
          <p:cNvSpPr/>
          <p:nvPr/>
        </p:nvSpPr>
        <p:spPr>
          <a:xfrm>
            <a:off x="3460643" y="4149080"/>
            <a:ext cx="936104" cy="216024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/>
              <a:t>80%</a:t>
            </a:r>
            <a:endParaRPr lang="ko-KR" altLang="en-US" sz="900" dirty="0"/>
          </a:p>
        </p:txBody>
      </p:sp>
      <p:sp>
        <p:nvSpPr>
          <p:cNvPr id="33" name="직사각형 32"/>
          <p:cNvSpPr/>
          <p:nvPr/>
        </p:nvSpPr>
        <p:spPr>
          <a:xfrm>
            <a:off x="4540763" y="4140561"/>
            <a:ext cx="936104" cy="21602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4" name="직사각형 33"/>
          <p:cNvSpPr/>
          <p:nvPr/>
        </p:nvSpPr>
        <p:spPr>
          <a:xfrm>
            <a:off x="5620883" y="4149080"/>
            <a:ext cx="936104" cy="21602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5" name="직사각형 34"/>
          <p:cNvSpPr/>
          <p:nvPr/>
        </p:nvSpPr>
        <p:spPr>
          <a:xfrm>
            <a:off x="6701003" y="4149080"/>
            <a:ext cx="936104" cy="21602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6" name="직사각형 35"/>
          <p:cNvSpPr/>
          <p:nvPr/>
        </p:nvSpPr>
        <p:spPr>
          <a:xfrm>
            <a:off x="7781123" y="4149080"/>
            <a:ext cx="936104" cy="21602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7" name="직사각형 36"/>
          <p:cNvSpPr/>
          <p:nvPr/>
        </p:nvSpPr>
        <p:spPr>
          <a:xfrm>
            <a:off x="1331640" y="4140696"/>
            <a:ext cx="936104" cy="216024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 err="1"/>
              <a:t>푸로세스데이터</a:t>
            </a:r>
            <a:endParaRPr lang="ko-KR" altLang="en-US" sz="900" dirty="0"/>
          </a:p>
        </p:txBody>
      </p:sp>
      <p:sp>
        <p:nvSpPr>
          <p:cNvPr id="38" name="직사각형 37"/>
          <p:cNvSpPr/>
          <p:nvPr/>
        </p:nvSpPr>
        <p:spPr>
          <a:xfrm>
            <a:off x="2411760" y="4149080"/>
            <a:ext cx="936104" cy="216024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27161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한쪽 모서리가 잘린 사각형 4"/>
          <p:cNvSpPr/>
          <p:nvPr/>
        </p:nvSpPr>
        <p:spPr>
          <a:xfrm>
            <a:off x="2411760" y="404664"/>
            <a:ext cx="1080120" cy="360040"/>
          </a:xfrm>
          <a:prstGeom prst="snip1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1000" dirty="0" err="1"/>
              <a:t>크릴</a:t>
            </a:r>
            <a:r>
              <a:rPr lang="en-US" altLang="ko-KR" sz="1000" dirty="0"/>
              <a:t>/</a:t>
            </a:r>
            <a:r>
              <a:rPr lang="ko-KR" altLang="en-US" sz="1000" dirty="0"/>
              <a:t>정경</a:t>
            </a:r>
          </a:p>
        </p:txBody>
      </p:sp>
      <p:sp>
        <p:nvSpPr>
          <p:cNvPr id="6" name="한쪽 모서리가 잘린 사각형 5"/>
          <p:cNvSpPr/>
          <p:nvPr/>
        </p:nvSpPr>
        <p:spPr>
          <a:xfrm>
            <a:off x="3491880" y="404664"/>
            <a:ext cx="1080120" cy="360040"/>
          </a:xfrm>
          <a:prstGeom prst="snip1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1000" dirty="0"/>
              <a:t>상대</a:t>
            </a:r>
            <a:r>
              <a:rPr lang="en-US" altLang="ko-KR" sz="1000" dirty="0"/>
              <a:t>/</a:t>
            </a:r>
            <a:r>
              <a:rPr lang="ko-KR" altLang="en-US" sz="1000" dirty="0" err="1"/>
              <a:t>통경</a:t>
            </a:r>
            <a:endParaRPr lang="ko-KR" altLang="en-US" sz="1000" dirty="0"/>
          </a:p>
        </p:txBody>
      </p:sp>
      <p:sp>
        <p:nvSpPr>
          <p:cNvPr id="7" name="한쪽 모서리가 잘린 사각형 6"/>
          <p:cNvSpPr/>
          <p:nvPr/>
        </p:nvSpPr>
        <p:spPr>
          <a:xfrm>
            <a:off x="4572000" y="404664"/>
            <a:ext cx="1080120" cy="360040"/>
          </a:xfrm>
          <a:prstGeom prst="snip1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1000" dirty="0" err="1"/>
              <a:t>편직</a:t>
            </a:r>
            <a:endParaRPr lang="ko-KR" altLang="en-US" sz="1000" dirty="0"/>
          </a:p>
        </p:txBody>
      </p:sp>
      <p:sp>
        <p:nvSpPr>
          <p:cNvPr id="8" name="한쪽 모서리가 잘린 사각형 7"/>
          <p:cNvSpPr/>
          <p:nvPr/>
        </p:nvSpPr>
        <p:spPr>
          <a:xfrm>
            <a:off x="5652120" y="404664"/>
            <a:ext cx="1080120" cy="360040"/>
          </a:xfrm>
          <a:prstGeom prst="snip1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1000" dirty="0" err="1"/>
              <a:t>절포</a:t>
            </a:r>
            <a:endParaRPr lang="ko-KR" altLang="en-US" sz="1000" dirty="0"/>
          </a:p>
        </p:txBody>
      </p:sp>
      <p:sp>
        <p:nvSpPr>
          <p:cNvPr id="9" name="한쪽 모서리가 잘린 사각형 8"/>
          <p:cNvSpPr/>
          <p:nvPr/>
        </p:nvSpPr>
        <p:spPr>
          <a:xfrm>
            <a:off x="6732240" y="404664"/>
            <a:ext cx="1080120" cy="360040"/>
          </a:xfrm>
          <a:prstGeom prst="snip1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1000" dirty="0"/>
              <a:t>검사</a:t>
            </a:r>
          </a:p>
        </p:txBody>
      </p:sp>
      <p:sp>
        <p:nvSpPr>
          <p:cNvPr id="10" name="한쪽 모서리가 잘린 사각형 9"/>
          <p:cNvSpPr/>
          <p:nvPr/>
        </p:nvSpPr>
        <p:spPr>
          <a:xfrm>
            <a:off x="7812360" y="404664"/>
            <a:ext cx="1080120" cy="360040"/>
          </a:xfrm>
          <a:prstGeom prst="snip1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1000" dirty="0"/>
              <a:t>출고</a:t>
            </a:r>
          </a:p>
        </p:txBody>
      </p:sp>
      <p:sp>
        <p:nvSpPr>
          <p:cNvPr id="11" name="직사각형 10"/>
          <p:cNvSpPr/>
          <p:nvPr/>
        </p:nvSpPr>
        <p:spPr>
          <a:xfrm>
            <a:off x="251520" y="764704"/>
            <a:ext cx="8640960" cy="1296144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altLang="ko-KR" dirty="0"/>
          </a:p>
          <a:p>
            <a:pPr algn="ctr"/>
            <a:endParaRPr lang="en-US" altLang="ko-KR" dirty="0"/>
          </a:p>
          <a:p>
            <a:pPr algn="ctr"/>
            <a:r>
              <a:rPr lang="ko-KR" altLang="en-US" sz="1400" dirty="0"/>
              <a:t>디자인 </a:t>
            </a:r>
            <a:r>
              <a:rPr lang="en-US" altLang="ko-KR" sz="1400" dirty="0"/>
              <a:t>Data </a:t>
            </a:r>
            <a:r>
              <a:rPr lang="ko-KR" altLang="en-US" sz="1400" dirty="0"/>
              <a:t>별 원사</a:t>
            </a:r>
            <a:r>
              <a:rPr lang="en-US" altLang="ko-KR" sz="1400" dirty="0"/>
              <a:t> </a:t>
            </a:r>
            <a:r>
              <a:rPr lang="ko-KR" altLang="en-US" sz="1400" dirty="0"/>
              <a:t>재고현황</a:t>
            </a:r>
            <a:r>
              <a:rPr lang="en-US" altLang="ko-KR" sz="1400" dirty="0"/>
              <a:t>?</a:t>
            </a:r>
            <a:r>
              <a:rPr lang="ko-KR" altLang="en-US" sz="1400" dirty="0"/>
              <a:t> 또는 </a:t>
            </a:r>
            <a:r>
              <a:rPr lang="ko-KR" altLang="en-US" sz="1400" dirty="0" err="1"/>
              <a:t>원사별</a:t>
            </a:r>
            <a:r>
              <a:rPr lang="ko-KR" altLang="en-US" sz="1400" dirty="0"/>
              <a:t> 재고현황</a:t>
            </a:r>
            <a:r>
              <a:rPr lang="en-US" altLang="ko-KR" sz="1400" dirty="0"/>
              <a:t>?  </a:t>
            </a:r>
            <a:r>
              <a:rPr lang="ko-KR" altLang="en-US" sz="1400" dirty="0"/>
              <a:t>어떤 기준으로 만들어야 하는지</a:t>
            </a:r>
            <a:r>
              <a:rPr lang="en-US" altLang="ko-KR" sz="1400" dirty="0"/>
              <a:t>?</a:t>
            </a:r>
            <a:endParaRPr lang="ko-KR" altLang="en-US" sz="1400" dirty="0"/>
          </a:p>
        </p:txBody>
      </p:sp>
      <p:sp>
        <p:nvSpPr>
          <p:cNvPr id="12" name="한쪽 모서리가 잘린 사각형 11"/>
          <p:cNvSpPr/>
          <p:nvPr/>
        </p:nvSpPr>
        <p:spPr>
          <a:xfrm>
            <a:off x="251520" y="404664"/>
            <a:ext cx="1080120" cy="360040"/>
          </a:xfrm>
          <a:prstGeom prst="snip1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1000" dirty="0"/>
              <a:t>디자인 </a:t>
            </a:r>
            <a:r>
              <a:rPr lang="en-US" altLang="ko-KR" sz="1000" dirty="0"/>
              <a:t>Data</a:t>
            </a:r>
            <a:endParaRPr lang="ko-KR" altLang="en-US" sz="1000" dirty="0"/>
          </a:p>
        </p:txBody>
      </p:sp>
      <p:sp>
        <p:nvSpPr>
          <p:cNvPr id="4" name="한쪽 모서리가 잘린 사각형 3"/>
          <p:cNvSpPr/>
          <p:nvPr/>
        </p:nvSpPr>
        <p:spPr>
          <a:xfrm>
            <a:off x="1331640" y="404664"/>
            <a:ext cx="1080120" cy="360040"/>
          </a:xfrm>
          <a:prstGeom prst="snip1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/>
              <a:t>원사</a:t>
            </a:r>
          </a:p>
        </p:txBody>
      </p:sp>
      <p:sp>
        <p:nvSpPr>
          <p:cNvPr id="13" name="타원 12"/>
          <p:cNvSpPr/>
          <p:nvPr/>
        </p:nvSpPr>
        <p:spPr>
          <a:xfrm>
            <a:off x="7452320" y="908720"/>
            <a:ext cx="1080120" cy="504056"/>
          </a:xfrm>
          <a:prstGeom prst="ellipse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ko-KR" altLang="en-US" sz="1200"/>
              <a:t>환경설정</a:t>
            </a:r>
          </a:p>
        </p:txBody>
      </p:sp>
      <p:sp>
        <p:nvSpPr>
          <p:cNvPr id="14" name="설명선 1 13"/>
          <p:cNvSpPr/>
          <p:nvPr/>
        </p:nvSpPr>
        <p:spPr>
          <a:xfrm>
            <a:off x="5652120" y="908720"/>
            <a:ext cx="1296144" cy="432048"/>
          </a:xfrm>
          <a:prstGeom prst="borderCallout1">
            <a:avLst>
              <a:gd name="adj1" fmla="val 42506"/>
              <a:gd name="adj2" fmla="val 108287"/>
              <a:gd name="adj3" fmla="val 62828"/>
              <a:gd name="adj4" fmla="val 138216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1000" dirty="0" err="1"/>
              <a:t>창고이름등</a:t>
            </a:r>
            <a:r>
              <a:rPr lang="ko-KR" altLang="en-US" sz="1000" dirty="0"/>
              <a:t> 환경 입력</a:t>
            </a:r>
          </a:p>
        </p:txBody>
      </p:sp>
      <p:sp>
        <p:nvSpPr>
          <p:cNvPr id="15" name="한쪽 모서리가 잘린 사각형 14"/>
          <p:cNvSpPr/>
          <p:nvPr/>
        </p:nvSpPr>
        <p:spPr>
          <a:xfrm>
            <a:off x="2411760" y="2636912"/>
            <a:ext cx="1080120" cy="360040"/>
          </a:xfrm>
          <a:prstGeom prst="snip1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 err="1"/>
              <a:t>크릴</a:t>
            </a:r>
            <a:r>
              <a:rPr lang="en-US" altLang="ko-KR" sz="1000" dirty="0"/>
              <a:t>/</a:t>
            </a:r>
            <a:r>
              <a:rPr lang="ko-KR" altLang="en-US" sz="1000" dirty="0"/>
              <a:t>정경</a:t>
            </a:r>
          </a:p>
        </p:txBody>
      </p:sp>
      <p:sp>
        <p:nvSpPr>
          <p:cNvPr id="16" name="한쪽 모서리가 잘린 사각형 15"/>
          <p:cNvSpPr/>
          <p:nvPr/>
        </p:nvSpPr>
        <p:spPr>
          <a:xfrm>
            <a:off x="3491880" y="2636912"/>
            <a:ext cx="1080120" cy="360040"/>
          </a:xfrm>
          <a:prstGeom prst="snip1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1000" dirty="0"/>
              <a:t>상대</a:t>
            </a:r>
            <a:r>
              <a:rPr lang="en-US" altLang="ko-KR" sz="1000" dirty="0"/>
              <a:t>/</a:t>
            </a:r>
            <a:r>
              <a:rPr lang="ko-KR" altLang="en-US" sz="1000" dirty="0" err="1"/>
              <a:t>통경</a:t>
            </a:r>
            <a:endParaRPr lang="ko-KR" altLang="en-US" sz="1000" dirty="0"/>
          </a:p>
        </p:txBody>
      </p:sp>
      <p:sp>
        <p:nvSpPr>
          <p:cNvPr id="17" name="한쪽 모서리가 잘린 사각형 16"/>
          <p:cNvSpPr/>
          <p:nvPr/>
        </p:nvSpPr>
        <p:spPr>
          <a:xfrm>
            <a:off x="4572000" y="2636912"/>
            <a:ext cx="1080120" cy="360040"/>
          </a:xfrm>
          <a:prstGeom prst="snip1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1000" dirty="0" err="1"/>
              <a:t>편직</a:t>
            </a:r>
            <a:endParaRPr lang="ko-KR" altLang="en-US" sz="1000" dirty="0"/>
          </a:p>
        </p:txBody>
      </p:sp>
      <p:sp>
        <p:nvSpPr>
          <p:cNvPr id="18" name="한쪽 모서리가 잘린 사각형 17"/>
          <p:cNvSpPr/>
          <p:nvPr/>
        </p:nvSpPr>
        <p:spPr>
          <a:xfrm>
            <a:off x="5652120" y="2636912"/>
            <a:ext cx="1080120" cy="360040"/>
          </a:xfrm>
          <a:prstGeom prst="snip1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1000" dirty="0" err="1"/>
              <a:t>절포</a:t>
            </a:r>
            <a:endParaRPr lang="ko-KR" altLang="en-US" sz="1000" dirty="0"/>
          </a:p>
        </p:txBody>
      </p:sp>
      <p:sp>
        <p:nvSpPr>
          <p:cNvPr id="19" name="한쪽 모서리가 잘린 사각형 18"/>
          <p:cNvSpPr/>
          <p:nvPr/>
        </p:nvSpPr>
        <p:spPr>
          <a:xfrm>
            <a:off x="6732240" y="2636912"/>
            <a:ext cx="1080120" cy="360040"/>
          </a:xfrm>
          <a:prstGeom prst="snip1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1000" dirty="0"/>
              <a:t>검사</a:t>
            </a:r>
          </a:p>
        </p:txBody>
      </p:sp>
      <p:sp>
        <p:nvSpPr>
          <p:cNvPr id="20" name="한쪽 모서리가 잘린 사각형 19"/>
          <p:cNvSpPr/>
          <p:nvPr/>
        </p:nvSpPr>
        <p:spPr>
          <a:xfrm>
            <a:off x="7812360" y="2636912"/>
            <a:ext cx="1080120" cy="360040"/>
          </a:xfrm>
          <a:prstGeom prst="snip1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1000" dirty="0"/>
              <a:t>출고</a:t>
            </a:r>
          </a:p>
        </p:txBody>
      </p:sp>
      <p:sp>
        <p:nvSpPr>
          <p:cNvPr id="21" name="직사각형 20"/>
          <p:cNvSpPr/>
          <p:nvPr/>
        </p:nvSpPr>
        <p:spPr>
          <a:xfrm>
            <a:off x="251520" y="2996952"/>
            <a:ext cx="8640960" cy="136815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altLang="ko-KR" dirty="0"/>
          </a:p>
          <a:p>
            <a:pPr algn="ctr"/>
            <a:r>
              <a:rPr lang="ko-KR" altLang="en-US" sz="1400" dirty="0"/>
              <a:t>정경기 </a:t>
            </a:r>
            <a:r>
              <a:rPr lang="ko-KR" altLang="en-US" sz="1400" dirty="0" err="1"/>
              <a:t>기계별</a:t>
            </a:r>
            <a:r>
              <a:rPr lang="ko-KR" altLang="en-US" sz="1400" dirty="0"/>
              <a:t> </a:t>
            </a:r>
            <a:r>
              <a:rPr lang="en-US" altLang="ko-KR" sz="1400" dirty="0"/>
              <a:t>order</a:t>
            </a:r>
            <a:r>
              <a:rPr lang="ko-KR" altLang="en-US" sz="1400" dirty="0"/>
              <a:t> 처리</a:t>
            </a:r>
            <a:r>
              <a:rPr lang="en-US" altLang="ko-KR" sz="1400" dirty="0"/>
              <a:t> </a:t>
            </a:r>
            <a:r>
              <a:rPr lang="ko-KR" altLang="en-US" sz="1400" dirty="0"/>
              <a:t>및 대기 현황</a:t>
            </a:r>
            <a:r>
              <a:rPr lang="en-US" altLang="ko-KR" sz="1400" dirty="0"/>
              <a:t>?</a:t>
            </a:r>
            <a:endParaRPr lang="ko-KR" altLang="en-US" sz="1400" dirty="0"/>
          </a:p>
        </p:txBody>
      </p:sp>
      <p:sp>
        <p:nvSpPr>
          <p:cNvPr id="22" name="한쪽 모서리가 잘린 사각형 21"/>
          <p:cNvSpPr/>
          <p:nvPr/>
        </p:nvSpPr>
        <p:spPr>
          <a:xfrm>
            <a:off x="251520" y="2636912"/>
            <a:ext cx="1080120" cy="360040"/>
          </a:xfrm>
          <a:prstGeom prst="snip1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1000" dirty="0"/>
              <a:t>디자인 </a:t>
            </a:r>
            <a:r>
              <a:rPr lang="en-US" altLang="ko-KR" sz="1000" dirty="0"/>
              <a:t>Data</a:t>
            </a:r>
            <a:endParaRPr lang="ko-KR" altLang="en-US" sz="1000" dirty="0"/>
          </a:p>
        </p:txBody>
      </p:sp>
      <p:sp>
        <p:nvSpPr>
          <p:cNvPr id="23" name="한쪽 모서리가 잘린 사각형 22"/>
          <p:cNvSpPr/>
          <p:nvPr/>
        </p:nvSpPr>
        <p:spPr>
          <a:xfrm>
            <a:off x="1331640" y="2636912"/>
            <a:ext cx="1080120" cy="360040"/>
          </a:xfrm>
          <a:prstGeom prst="snip1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1000" dirty="0"/>
              <a:t>원사</a:t>
            </a:r>
          </a:p>
        </p:txBody>
      </p:sp>
      <p:sp>
        <p:nvSpPr>
          <p:cNvPr id="24" name="타원 23"/>
          <p:cNvSpPr/>
          <p:nvPr/>
        </p:nvSpPr>
        <p:spPr>
          <a:xfrm>
            <a:off x="7452320" y="3140968"/>
            <a:ext cx="1080120" cy="504056"/>
          </a:xfrm>
          <a:prstGeom prst="ellipse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ko-KR" altLang="en-US" sz="1200"/>
              <a:t>환경설정</a:t>
            </a:r>
          </a:p>
        </p:txBody>
      </p:sp>
      <p:sp>
        <p:nvSpPr>
          <p:cNvPr id="25" name="설명선 1 24"/>
          <p:cNvSpPr/>
          <p:nvPr/>
        </p:nvSpPr>
        <p:spPr>
          <a:xfrm>
            <a:off x="5652120" y="3140968"/>
            <a:ext cx="1296144" cy="432048"/>
          </a:xfrm>
          <a:prstGeom prst="borderCallout1">
            <a:avLst>
              <a:gd name="adj1" fmla="val 42506"/>
              <a:gd name="adj2" fmla="val 108287"/>
              <a:gd name="adj3" fmla="val 62828"/>
              <a:gd name="adj4" fmla="val 138216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1000" dirty="0"/>
              <a:t>정경기 정보 입력</a:t>
            </a:r>
          </a:p>
        </p:txBody>
      </p:sp>
      <p:sp>
        <p:nvSpPr>
          <p:cNvPr id="26" name="한쪽 모서리가 잘린 사각형 25"/>
          <p:cNvSpPr/>
          <p:nvPr/>
        </p:nvSpPr>
        <p:spPr>
          <a:xfrm>
            <a:off x="2411760" y="4941168"/>
            <a:ext cx="1080120" cy="360040"/>
          </a:xfrm>
          <a:prstGeom prst="snip1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1000" dirty="0" err="1"/>
              <a:t>크릴</a:t>
            </a:r>
            <a:r>
              <a:rPr lang="en-US" altLang="ko-KR" sz="1000" dirty="0"/>
              <a:t>/</a:t>
            </a:r>
            <a:r>
              <a:rPr lang="ko-KR" altLang="en-US" sz="1000" dirty="0"/>
              <a:t>정경</a:t>
            </a:r>
          </a:p>
        </p:txBody>
      </p:sp>
      <p:sp>
        <p:nvSpPr>
          <p:cNvPr id="27" name="한쪽 모서리가 잘린 사각형 26"/>
          <p:cNvSpPr/>
          <p:nvPr/>
        </p:nvSpPr>
        <p:spPr>
          <a:xfrm>
            <a:off x="3491880" y="4941168"/>
            <a:ext cx="1080120" cy="360040"/>
          </a:xfrm>
          <a:prstGeom prst="snip1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/>
              <a:t>상대</a:t>
            </a:r>
            <a:r>
              <a:rPr lang="en-US" altLang="ko-KR" sz="1000" dirty="0"/>
              <a:t>/</a:t>
            </a:r>
            <a:r>
              <a:rPr lang="ko-KR" altLang="en-US" sz="1000" dirty="0" err="1"/>
              <a:t>통경</a:t>
            </a:r>
            <a:endParaRPr lang="ko-KR" altLang="en-US" sz="1000" dirty="0"/>
          </a:p>
        </p:txBody>
      </p:sp>
      <p:sp>
        <p:nvSpPr>
          <p:cNvPr id="28" name="한쪽 모서리가 잘린 사각형 27"/>
          <p:cNvSpPr/>
          <p:nvPr/>
        </p:nvSpPr>
        <p:spPr>
          <a:xfrm>
            <a:off x="4572000" y="4941168"/>
            <a:ext cx="1080120" cy="360040"/>
          </a:xfrm>
          <a:prstGeom prst="snip1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1000" dirty="0" err="1"/>
              <a:t>편직</a:t>
            </a:r>
            <a:endParaRPr lang="ko-KR" altLang="en-US" sz="1000" dirty="0"/>
          </a:p>
        </p:txBody>
      </p:sp>
      <p:sp>
        <p:nvSpPr>
          <p:cNvPr id="29" name="한쪽 모서리가 잘린 사각형 28"/>
          <p:cNvSpPr/>
          <p:nvPr/>
        </p:nvSpPr>
        <p:spPr>
          <a:xfrm>
            <a:off x="5652120" y="4941168"/>
            <a:ext cx="1080120" cy="360040"/>
          </a:xfrm>
          <a:prstGeom prst="snip1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1000" dirty="0" err="1"/>
              <a:t>절포</a:t>
            </a:r>
            <a:endParaRPr lang="ko-KR" altLang="en-US" sz="1000" dirty="0"/>
          </a:p>
        </p:txBody>
      </p:sp>
      <p:sp>
        <p:nvSpPr>
          <p:cNvPr id="30" name="한쪽 모서리가 잘린 사각형 29"/>
          <p:cNvSpPr/>
          <p:nvPr/>
        </p:nvSpPr>
        <p:spPr>
          <a:xfrm>
            <a:off x="6732240" y="4941168"/>
            <a:ext cx="1080120" cy="360040"/>
          </a:xfrm>
          <a:prstGeom prst="snip1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1000" dirty="0"/>
              <a:t>검사</a:t>
            </a:r>
          </a:p>
        </p:txBody>
      </p:sp>
      <p:sp>
        <p:nvSpPr>
          <p:cNvPr id="31" name="한쪽 모서리가 잘린 사각형 30"/>
          <p:cNvSpPr/>
          <p:nvPr/>
        </p:nvSpPr>
        <p:spPr>
          <a:xfrm>
            <a:off x="7812360" y="4941168"/>
            <a:ext cx="1080120" cy="360040"/>
          </a:xfrm>
          <a:prstGeom prst="snip1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1000" dirty="0"/>
              <a:t>출고</a:t>
            </a:r>
          </a:p>
        </p:txBody>
      </p:sp>
      <p:sp>
        <p:nvSpPr>
          <p:cNvPr id="32" name="직사각형 31"/>
          <p:cNvSpPr/>
          <p:nvPr/>
        </p:nvSpPr>
        <p:spPr>
          <a:xfrm>
            <a:off x="251520" y="5301208"/>
            <a:ext cx="8640960" cy="136815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1400" dirty="0" err="1"/>
              <a:t>편직</a:t>
            </a:r>
            <a:r>
              <a:rPr lang="ko-KR" altLang="en-US" sz="1400" dirty="0"/>
              <a:t> </a:t>
            </a:r>
            <a:r>
              <a:rPr lang="ko-KR" altLang="en-US" sz="1400" dirty="0" err="1"/>
              <a:t>기계별</a:t>
            </a:r>
            <a:r>
              <a:rPr lang="ko-KR" altLang="en-US" sz="1400" dirty="0"/>
              <a:t> </a:t>
            </a:r>
            <a:r>
              <a:rPr lang="en-US" altLang="ko-KR" sz="1400" dirty="0"/>
              <a:t>order</a:t>
            </a:r>
            <a:r>
              <a:rPr lang="ko-KR" altLang="en-US" sz="1400" dirty="0"/>
              <a:t> 처리</a:t>
            </a:r>
            <a:r>
              <a:rPr lang="en-US" altLang="ko-KR" sz="1400" dirty="0"/>
              <a:t> </a:t>
            </a:r>
            <a:r>
              <a:rPr lang="ko-KR" altLang="en-US" sz="1400" dirty="0"/>
              <a:t>및 대기 현황</a:t>
            </a:r>
            <a:r>
              <a:rPr lang="en-US" altLang="ko-KR" sz="1400" dirty="0"/>
              <a:t>?</a:t>
            </a:r>
            <a:endParaRPr lang="ko-KR" altLang="en-US" sz="1400" dirty="0"/>
          </a:p>
        </p:txBody>
      </p:sp>
      <p:sp>
        <p:nvSpPr>
          <p:cNvPr id="33" name="한쪽 모서리가 잘린 사각형 32"/>
          <p:cNvSpPr/>
          <p:nvPr/>
        </p:nvSpPr>
        <p:spPr>
          <a:xfrm>
            <a:off x="251520" y="4941168"/>
            <a:ext cx="1080120" cy="360040"/>
          </a:xfrm>
          <a:prstGeom prst="snip1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1000" dirty="0"/>
              <a:t>디자인 </a:t>
            </a:r>
            <a:r>
              <a:rPr lang="en-US" altLang="ko-KR" sz="1000" dirty="0"/>
              <a:t>Data</a:t>
            </a:r>
            <a:endParaRPr lang="ko-KR" altLang="en-US" sz="1000" dirty="0"/>
          </a:p>
        </p:txBody>
      </p:sp>
      <p:sp>
        <p:nvSpPr>
          <p:cNvPr id="34" name="한쪽 모서리가 잘린 사각형 33"/>
          <p:cNvSpPr/>
          <p:nvPr/>
        </p:nvSpPr>
        <p:spPr>
          <a:xfrm>
            <a:off x="1331640" y="4941168"/>
            <a:ext cx="1080120" cy="360040"/>
          </a:xfrm>
          <a:prstGeom prst="snip1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1000" dirty="0"/>
              <a:t>원사</a:t>
            </a:r>
          </a:p>
        </p:txBody>
      </p:sp>
      <p:sp>
        <p:nvSpPr>
          <p:cNvPr id="35" name="타원 34"/>
          <p:cNvSpPr/>
          <p:nvPr/>
        </p:nvSpPr>
        <p:spPr>
          <a:xfrm>
            <a:off x="7452320" y="5445224"/>
            <a:ext cx="1080120" cy="504056"/>
          </a:xfrm>
          <a:prstGeom prst="ellipse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ko-KR" altLang="en-US" sz="1200"/>
              <a:t>환경설정</a:t>
            </a:r>
          </a:p>
        </p:txBody>
      </p:sp>
      <p:sp>
        <p:nvSpPr>
          <p:cNvPr id="36" name="설명선 1 35"/>
          <p:cNvSpPr/>
          <p:nvPr/>
        </p:nvSpPr>
        <p:spPr>
          <a:xfrm>
            <a:off x="5652120" y="5445224"/>
            <a:ext cx="1296144" cy="432048"/>
          </a:xfrm>
          <a:prstGeom prst="borderCallout1">
            <a:avLst>
              <a:gd name="adj1" fmla="val 42506"/>
              <a:gd name="adj2" fmla="val 108287"/>
              <a:gd name="adj3" fmla="val 62828"/>
              <a:gd name="adj4" fmla="val 138216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1000" dirty="0" err="1"/>
              <a:t>편직기계</a:t>
            </a:r>
            <a:r>
              <a:rPr lang="ko-KR" altLang="en-US" sz="1000" dirty="0"/>
              <a:t> 정보 입력</a:t>
            </a:r>
          </a:p>
        </p:txBody>
      </p:sp>
    </p:spTree>
    <p:extLst>
      <p:ext uri="{BB962C8B-B14F-4D97-AF65-F5344CB8AC3E}">
        <p14:creationId xmlns:p14="http://schemas.microsoft.com/office/powerpoint/2010/main" val="15642107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한쪽 모서리가 잘린 사각형 4"/>
          <p:cNvSpPr/>
          <p:nvPr/>
        </p:nvSpPr>
        <p:spPr>
          <a:xfrm>
            <a:off x="2411760" y="404664"/>
            <a:ext cx="1080120" cy="360040"/>
          </a:xfrm>
          <a:prstGeom prst="snip1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1000" dirty="0" err="1"/>
              <a:t>크릴</a:t>
            </a:r>
            <a:r>
              <a:rPr lang="en-US" altLang="ko-KR" sz="1000" dirty="0"/>
              <a:t>/</a:t>
            </a:r>
            <a:r>
              <a:rPr lang="ko-KR" altLang="en-US" sz="1000" dirty="0"/>
              <a:t>정경</a:t>
            </a:r>
          </a:p>
        </p:txBody>
      </p:sp>
      <p:sp>
        <p:nvSpPr>
          <p:cNvPr id="6" name="한쪽 모서리가 잘린 사각형 5"/>
          <p:cNvSpPr/>
          <p:nvPr/>
        </p:nvSpPr>
        <p:spPr>
          <a:xfrm>
            <a:off x="3491880" y="404664"/>
            <a:ext cx="1080120" cy="360040"/>
          </a:xfrm>
          <a:prstGeom prst="snip1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1000" dirty="0"/>
              <a:t>상대</a:t>
            </a:r>
            <a:r>
              <a:rPr lang="en-US" altLang="ko-KR" sz="1000" dirty="0"/>
              <a:t>/</a:t>
            </a:r>
            <a:r>
              <a:rPr lang="ko-KR" altLang="en-US" sz="1000" dirty="0" err="1"/>
              <a:t>통경</a:t>
            </a:r>
            <a:endParaRPr lang="ko-KR" altLang="en-US" sz="1000" dirty="0"/>
          </a:p>
        </p:txBody>
      </p:sp>
      <p:sp>
        <p:nvSpPr>
          <p:cNvPr id="7" name="한쪽 모서리가 잘린 사각형 6"/>
          <p:cNvSpPr/>
          <p:nvPr/>
        </p:nvSpPr>
        <p:spPr>
          <a:xfrm>
            <a:off x="4572000" y="404664"/>
            <a:ext cx="1080120" cy="360040"/>
          </a:xfrm>
          <a:prstGeom prst="snip1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 err="1"/>
              <a:t>편직</a:t>
            </a:r>
            <a:endParaRPr lang="ko-KR" altLang="en-US" sz="1000" dirty="0"/>
          </a:p>
        </p:txBody>
      </p:sp>
      <p:sp>
        <p:nvSpPr>
          <p:cNvPr id="8" name="한쪽 모서리가 잘린 사각형 7"/>
          <p:cNvSpPr/>
          <p:nvPr/>
        </p:nvSpPr>
        <p:spPr>
          <a:xfrm>
            <a:off x="5652120" y="404664"/>
            <a:ext cx="1080120" cy="360040"/>
          </a:xfrm>
          <a:prstGeom prst="snip1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1000" dirty="0" err="1"/>
              <a:t>절포</a:t>
            </a:r>
            <a:endParaRPr lang="ko-KR" altLang="en-US" sz="1000" dirty="0"/>
          </a:p>
        </p:txBody>
      </p:sp>
      <p:sp>
        <p:nvSpPr>
          <p:cNvPr id="9" name="한쪽 모서리가 잘린 사각형 8"/>
          <p:cNvSpPr/>
          <p:nvPr/>
        </p:nvSpPr>
        <p:spPr>
          <a:xfrm>
            <a:off x="6732240" y="404664"/>
            <a:ext cx="1080120" cy="360040"/>
          </a:xfrm>
          <a:prstGeom prst="snip1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1000" dirty="0"/>
              <a:t>검사</a:t>
            </a:r>
          </a:p>
        </p:txBody>
      </p:sp>
      <p:sp>
        <p:nvSpPr>
          <p:cNvPr id="10" name="한쪽 모서리가 잘린 사각형 9"/>
          <p:cNvSpPr/>
          <p:nvPr/>
        </p:nvSpPr>
        <p:spPr>
          <a:xfrm>
            <a:off x="7812360" y="404664"/>
            <a:ext cx="1080120" cy="360040"/>
          </a:xfrm>
          <a:prstGeom prst="snip1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1000" dirty="0"/>
              <a:t>출고</a:t>
            </a:r>
          </a:p>
        </p:txBody>
      </p:sp>
      <p:sp>
        <p:nvSpPr>
          <p:cNvPr id="11" name="직사각형 10"/>
          <p:cNvSpPr/>
          <p:nvPr/>
        </p:nvSpPr>
        <p:spPr>
          <a:xfrm>
            <a:off x="251520" y="764704"/>
            <a:ext cx="8640960" cy="1296144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altLang="ko-KR" dirty="0"/>
          </a:p>
          <a:p>
            <a:pPr algn="ctr"/>
            <a:endParaRPr lang="en-US" altLang="ko-KR" dirty="0"/>
          </a:p>
          <a:p>
            <a:pPr algn="ctr"/>
            <a:r>
              <a:rPr lang="ko-KR" altLang="en-US" sz="1400" dirty="0" err="1"/>
              <a:t>편직기계별</a:t>
            </a:r>
            <a:r>
              <a:rPr lang="ko-KR" altLang="en-US" sz="1400" dirty="0"/>
              <a:t> 진행사항 보여질 수 있도록 </a:t>
            </a:r>
            <a:r>
              <a:rPr lang="en-US" altLang="ko-KR" sz="1400" dirty="0"/>
              <a:t>(</a:t>
            </a:r>
            <a:r>
              <a:rPr lang="ko-KR" altLang="en-US" sz="1400" dirty="0" err="1"/>
              <a:t>기계별</a:t>
            </a:r>
            <a:r>
              <a:rPr lang="ko-KR" altLang="en-US" sz="1400" dirty="0"/>
              <a:t> 오더 진행사항</a:t>
            </a:r>
            <a:r>
              <a:rPr lang="en-US" altLang="ko-KR" sz="1400" dirty="0"/>
              <a:t>, </a:t>
            </a:r>
            <a:r>
              <a:rPr lang="ko-KR" altLang="en-US" sz="1400" dirty="0"/>
              <a:t>대기 </a:t>
            </a:r>
            <a:r>
              <a:rPr lang="ko-KR" altLang="en-US" sz="1400" dirty="0" err="1"/>
              <a:t>오더등</a:t>
            </a:r>
            <a:r>
              <a:rPr lang="ko-KR" altLang="en-US" sz="1400" dirty="0"/>
              <a:t> 나타날 수 있도록</a:t>
            </a:r>
            <a:r>
              <a:rPr lang="en-US" altLang="ko-KR" sz="1400" dirty="0"/>
              <a:t>)</a:t>
            </a:r>
            <a:endParaRPr lang="ko-KR" altLang="en-US" sz="1400" dirty="0"/>
          </a:p>
        </p:txBody>
      </p:sp>
      <p:sp>
        <p:nvSpPr>
          <p:cNvPr id="12" name="한쪽 모서리가 잘린 사각형 11"/>
          <p:cNvSpPr/>
          <p:nvPr/>
        </p:nvSpPr>
        <p:spPr>
          <a:xfrm>
            <a:off x="251520" y="404664"/>
            <a:ext cx="1080120" cy="360040"/>
          </a:xfrm>
          <a:prstGeom prst="snip1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1000" dirty="0"/>
              <a:t>디자인 </a:t>
            </a:r>
            <a:r>
              <a:rPr lang="en-US" altLang="ko-KR" sz="1000" dirty="0"/>
              <a:t>Data</a:t>
            </a:r>
            <a:endParaRPr lang="ko-KR" altLang="en-US" sz="1000" dirty="0"/>
          </a:p>
        </p:txBody>
      </p:sp>
      <p:sp>
        <p:nvSpPr>
          <p:cNvPr id="4" name="한쪽 모서리가 잘린 사각형 3"/>
          <p:cNvSpPr/>
          <p:nvPr/>
        </p:nvSpPr>
        <p:spPr>
          <a:xfrm>
            <a:off x="1331640" y="404664"/>
            <a:ext cx="1080120" cy="360040"/>
          </a:xfrm>
          <a:prstGeom prst="snip1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1000" dirty="0"/>
              <a:t>원사</a:t>
            </a:r>
          </a:p>
        </p:txBody>
      </p:sp>
      <p:sp>
        <p:nvSpPr>
          <p:cNvPr id="13" name="타원 12"/>
          <p:cNvSpPr/>
          <p:nvPr/>
        </p:nvSpPr>
        <p:spPr>
          <a:xfrm>
            <a:off x="7452320" y="908720"/>
            <a:ext cx="1080120" cy="504056"/>
          </a:xfrm>
          <a:prstGeom prst="ellipse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ko-KR" altLang="en-US" sz="1200"/>
              <a:t>환경설정</a:t>
            </a:r>
          </a:p>
        </p:txBody>
      </p:sp>
      <p:sp>
        <p:nvSpPr>
          <p:cNvPr id="14" name="설명선 1 13"/>
          <p:cNvSpPr/>
          <p:nvPr/>
        </p:nvSpPr>
        <p:spPr>
          <a:xfrm>
            <a:off x="5652120" y="908720"/>
            <a:ext cx="1296144" cy="432048"/>
          </a:xfrm>
          <a:prstGeom prst="borderCallout1">
            <a:avLst>
              <a:gd name="adj1" fmla="val 42506"/>
              <a:gd name="adj2" fmla="val 108287"/>
              <a:gd name="adj3" fmla="val 62828"/>
              <a:gd name="adj4" fmla="val 138216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1000" dirty="0" err="1"/>
              <a:t>편직기계</a:t>
            </a:r>
            <a:r>
              <a:rPr lang="ko-KR" altLang="en-US" sz="1000" dirty="0"/>
              <a:t> 정보 입력</a:t>
            </a:r>
          </a:p>
        </p:txBody>
      </p:sp>
      <p:sp>
        <p:nvSpPr>
          <p:cNvPr id="15" name="한쪽 모서리가 잘린 사각형 14"/>
          <p:cNvSpPr/>
          <p:nvPr/>
        </p:nvSpPr>
        <p:spPr>
          <a:xfrm>
            <a:off x="2411760" y="2636912"/>
            <a:ext cx="1080120" cy="360040"/>
          </a:xfrm>
          <a:prstGeom prst="snip1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1000" dirty="0" err="1"/>
              <a:t>크릴</a:t>
            </a:r>
            <a:r>
              <a:rPr lang="en-US" altLang="ko-KR" sz="1000" dirty="0"/>
              <a:t>/</a:t>
            </a:r>
            <a:r>
              <a:rPr lang="ko-KR" altLang="en-US" sz="1000" dirty="0"/>
              <a:t>정경</a:t>
            </a:r>
          </a:p>
        </p:txBody>
      </p:sp>
      <p:sp>
        <p:nvSpPr>
          <p:cNvPr id="16" name="한쪽 모서리가 잘린 사각형 15"/>
          <p:cNvSpPr/>
          <p:nvPr/>
        </p:nvSpPr>
        <p:spPr>
          <a:xfrm>
            <a:off x="3491880" y="2636912"/>
            <a:ext cx="1080120" cy="360040"/>
          </a:xfrm>
          <a:prstGeom prst="snip1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1000" dirty="0"/>
              <a:t>상대</a:t>
            </a:r>
            <a:r>
              <a:rPr lang="en-US" altLang="ko-KR" sz="1000" dirty="0"/>
              <a:t>/</a:t>
            </a:r>
            <a:r>
              <a:rPr lang="ko-KR" altLang="en-US" sz="1000" dirty="0" err="1"/>
              <a:t>통경</a:t>
            </a:r>
            <a:endParaRPr lang="ko-KR" altLang="en-US" sz="1000" dirty="0"/>
          </a:p>
        </p:txBody>
      </p:sp>
      <p:sp>
        <p:nvSpPr>
          <p:cNvPr id="17" name="한쪽 모서리가 잘린 사각형 16"/>
          <p:cNvSpPr/>
          <p:nvPr/>
        </p:nvSpPr>
        <p:spPr>
          <a:xfrm>
            <a:off x="4572000" y="2636912"/>
            <a:ext cx="1080120" cy="360040"/>
          </a:xfrm>
          <a:prstGeom prst="snip1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1000" dirty="0" err="1"/>
              <a:t>편직</a:t>
            </a:r>
            <a:endParaRPr lang="ko-KR" altLang="en-US" sz="1000" dirty="0"/>
          </a:p>
        </p:txBody>
      </p:sp>
      <p:sp>
        <p:nvSpPr>
          <p:cNvPr id="18" name="한쪽 모서리가 잘린 사각형 17"/>
          <p:cNvSpPr/>
          <p:nvPr/>
        </p:nvSpPr>
        <p:spPr>
          <a:xfrm>
            <a:off x="5652120" y="2636912"/>
            <a:ext cx="1080120" cy="360040"/>
          </a:xfrm>
          <a:prstGeom prst="snip1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 err="1"/>
              <a:t>절포</a:t>
            </a:r>
            <a:endParaRPr lang="ko-KR" altLang="en-US" sz="1000" dirty="0"/>
          </a:p>
        </p:txBody>
      </p:sp>
      <p:sp>
        <p:nvSpPr>
          <p:cNvPr id="19" name="한쪽 모서리가 잘린 사각형 18"/>
          <p:cNvSpPr/>
          <p:nvPr/>
        </p:nvSpPr>
        <p:spPr>
          <a:xfrm>
            <a:off x="6732240" y="2636912"/>
            <a:ext cx="1080120" cy="360040"/>
          </a:xfrm>
          <a:prstGeom prst="snip1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1000" dirty="0"/>
              <a:t>검사</a:t>
            </a:r>
          </a:p>
        </p:txBody>
      </p:sp>
      <p:sp>
        <p:nvSpPr>
          <p:cNvPr id="20" name="한쪽 모서리가 잘린 사각형 19"/>
          <p:cNvSpPr/>
          <p:nvPr/>
        </p:nvSpPr>
        <p:spPr>
          <a:xfrm>
            <a:off x="7812360" y="2636912"/>
            <a:ext cx="1080120" cy="360040"/>
          </a:xfrm>
          <a:prstGeom prst="snip1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1000" dirty="0"/>
              <a:t>출고</a:t>
            </a:r>
          </a:p>
        </p:txBody>
      </p:sp>
      <p:sp>
        <p:nvSpPr>
          <p:cNvPr id="21" name="직사각형 20"/>
          <p:cNvSpPr/>
          <p:nvPr/>
        </p:nvSpPr>
        <p:spPr>
          <a:xfrm>
            <a:off x="251520" y="2996952"/>
            <a:ext cx="8640960" cy="136815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altLang="ko-KR" dirty="0"/>
          </a:p>
          <a:p>
            <a:pPr algn="ctr"/>
            <a:r>
              <a:rPr lang="ko-KR" altLang="en-US" sz="1400" dirty="0" err="1">
                <a:solidFill>
                  <a:srgbClr val="FF0000"/>
                </a:solidFill>
              </a:rPr>
              <a:t>편직기계별</a:t>
            </a:r>
            <a:r>
              <a:rPr lang="en-US" altLang="ko-KR" sz="1400" dirty="0">
                <a:solidFill>
                  <a:srgbClr val="FF0000"/>
                </a:solidFill>
              </a:rPr>
              <a:t>(?) </a:t>
            </a:r>
            <a:r>
              <a:rPr lang="ko-KR" altLang="en-US" sz="1400" dirty="0" err="1"/>
              <a:t>절포</a:t>
            </a:r>
            <a:r>
              <a:rPr lang="ko-KR" altLang="en-US" sz="1400" dirty="0"/>
              <a:t> 진행사항 보여질 </a:t>
            </a:r>
            <a:r>
              <a:rPr lang="ko-KR" altLang="en-US" sz="1400" dirty="0" err="1"/>
              <a:t>수있도록</a:t>
            </a:r>
            <a:r>
              <a:rPr lang="ko-KR" altLang="en-US" sz="1400" dirty="0"/>
              <a:t> </a:t>
            </a:r>
          </a:p>
        </p:txBody>
      </p:sp>
      <p:sp>
        <p:nvSpPr>
          <p:cNvPr id="22" name="한쪽 모서리가 잘린 사각형 21"/>
          <p:cNvSpPr/>
          <p:nvPr/>
        </p:nvSpPr>
        <p:spPr>
          <a:xfrm>
            <a:off x="251520" y="2636912"/>
            <a:ext cx="1080120" cy="360040"/>
          </a:xfrm>
          <a:prstGeom prst="snip1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1000" dirty="0"/>
              <a:t>디자인 </a:t>
            </a:r>
            <a:r>
              <a:rPr lang="en-US" altLang="ko-KR" sz="1000" dirty="0"/>
              <a:t>Data</a:t>
            </a:r>
            <a:endParaRPr lang="ko-KR" altLang="en-US" sz="1000" dirty="0"/>
          </a:p>
        </p:txBody>
      </p:sp>
      <p:sp>
        <p:nvSpPr>
          <p:cNvPr id="23" name="한쪽 모서리가 잘린 사각형 22"/>
          <p:cNvSpPr/>
          <p:nvPr/>
        </p:nvSpPr>
        <p:spPr>
          <a:xfrm>
            <a:off x="1331640" y="2636912"/>
            <a:ext cx="1080120" cy="360040"/>
          </a:xfrm>
          <a:prstGeom prst="snip1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1000" dirty="0"/>
              <a:t>원사</a:t>
            </a:r>
          </a:p>
        </p:txBody>
      </p:sp>
      <p:sp>
        <p:nvSpPr>
          <p:cNvPr id="24" name="타원 23"/>
          <p:cNvSpPr/>
          <p:nvPr/>
        </p:nvSpPr>
        <p:spPr>
          <a:xfrm>
            <a:off x="7452320" y="3140968"/>
            <a:ext cx="1080120" cy="504056"/>
          </a:xfrm>
          <a:prstGeom prst="ellipse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ko-KR" altLang="en-US" sz="1200"/>
              <a:t>환경설정</a:t>
            </a:r>
          </a:p>
        </p:txBody>
      </p:sp>
      <p:sp>
        <p:nvSpPr>
          <p:cNvPr id="25" name="설명선 1 24"/>
          <p:cNvSpPr/>
          <p:nvPr/>
        </p:nvSpPr>
        <p:spPr>
          <a:xfrm>
            <a:off x="5652120" y="3140968"/>
            <a:ext cx="1296144" cy="432048"/>
          </a:xfrm>
          <a:prstGeom prst="borderCallout1">
            <a:avLst>
              <a:gd name="adj1" fmla="val 42506"/>
              <a:gd name="adj2" fmla="val 108287"/>
              <a:gd name="adj3" fmla="val 62828"/>
              <a:gd name="adj4" fmla="val 138216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1000" dirty="0" err="1"/>
              <a:t>절포기계</a:t>
            </a:r>
            <a:r>
              <a:rPr lang="ko-KR" altLang="en-US" sz="1000" dirty="0"/>
              <a:t> 정보 입력</a:t>
            </a:r>
          </a:p>
        </p:txBody>
      </p:sp>
      <p:sp>
        <p:nvSpPr>
          <p:cNvPr id="26" name="한쪽 모서리가 잘린 사각형 25"/>
          <p:cNvSpPr/>
          <p:nvPr/>
        </p:nvSpPr>
        <p:spPr>
          <a:xfrm>
            <a:off x="2411760" y="4941168"/>
            <a:ext cx="1080120" cy="360040"/>
          </a:xfrm>
          <a:prstGeom prst="snip1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1000" dirty="0" err="1"/>
              <a:t>크릴</a:t>
            </a:r>
            <a:r>
              <a:rPr lang="en-US" altLang="ko-KR" sz="1000" dirty="0"/>
              <a:t>/</a:t>
            </a:r>
            <a:r>
              <a:rPr lang="ko-KR" altLang="en-US" sz="1000" dirty="0"/>
              <a:t>정경</a:t>
            </a:r>
          </a:p>
        </p:txBody>
      </p:sp>
      <p:sp>
        <p:nvSpPr>
          <p:cNvPr id="27" name="한쪽 모서리가 잘린 사각형 26"/>
          <p:cNvSpPr/>
          <p:nvPr/>
        </p:nvSpPr>
        <p:spPr>
          <a:xfrm>
            <a:off x="3491880" y="4941168"/>
            <a:ext cx="1080120" cy="360040"/>
          </a:xfrm>
          <a:prstGeom prst="snip1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1000" dirty="0"/>
              <a:t>상대</a:t>
            </a:r>
            <a:r>
              <a:rPr lang="en-US" altLang="ko-KR" sz="1000" dirty="0"/>
              <a:t>/</a:t>
            </a:r>
            <a:r>
              <a:rPr lang="ko-KR" altLang="en-US" sz="1000" dirty="0" err="1"/>
              <a:t>통경</a:t>
            </a:r>
            <a:endParaRPr lang="ko-KR" altLang="en-US" sz="1000" dirty="0"/>
          </a:p>
        </p:txBody>
      </p:sp>
      <p:sp>
        <p:nvSpPr>
          <p:cNvPr id="28" name="한쪽 모서리가 잘린 사각형 27"/>
          <p:cNvSpPr/>
          <p:nvPr/>
        </p:nvSpPr>
        <p:spPr>
          <a:xfrm>
            <a:off x="4572000" y="4941168"/>
            <a:ext cx="1080120" cy="360040"/>
          </a:xfrm>
          <a:prstGeom prst="snip1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1000" dirty="0" err="1"/>
              <a:t>편직</a:t>
            </a:r>
            <a:endParaRPr lang="ko-KR" altLang="en-US" sz="1000" dirty="0"/>
          </a:p>
        </p:txBody>
      </p:sp>
      <p:sp>
        <p:nvSpPr>
          <p:cNvPr id="29" name="한쪽 모서리가 잘린 사각형 28"/>
          <p:cNvSpPr/>
          <p:nvPr/>
        </p:nvSpPr>
        <p:spPr>
          <a:xfrm>
            <a:off x="5652120" y="4941168"/>
            <a:ext cx="1080120" cy="360040"/>
          </a:xfrm>
          <a:prstGeom prst="snip1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1000" dirty="0" err="1"/>
              <a:t>절포</a:t>
            </a:r>
            <a:endParaRPr lang="ko-KR" altLang="en-US" sz="1000" dirty="0"/>
          </a:p>
        </p:txBody>
      </p:sp>
      <p:sp>
        <p:nvSpPr>
          <p:cNvPr id="30" name="한쪽 모서리가 잘린 사각형 29"/>
          <p:cNvSpPr/>
          <p:nvPr/>
        </p:nvSpPr>
        <p:spPr>
          <a:xfrm>
            <a:off x="6732240" y="4941168"/>
            <a:ext cx="1080120" cy="360040"/>
          </a:xfrm>
          <a:prstGeom prst="snip1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/>
              <a:t>검사</a:t>
            </a:r>
          </a:p>
        </p:txBody>
      </p:sp>
      <p:sp>
        <p:nvSpPr>
          <p:cNvPr id="31" name="한쪽 모서리가 잘린 사각형 30"/>
          <p:cNvSpPr/>
          <p:nvPr/>
        </p:nvSpPr>
        <p:spPr>
          <a:xfrm>
            <a:off x="7812360" y="4941168"/>
            <a:ext cx="1080120" cy="360040"/>
          </a:xfrm>
          <a:prstGeom prst="snip1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1000" dirty="0"/>
              <a:t>출고</a:t>
            </a:r>
          </a:p>
        </p:txBody>
      </p:sp>
      <p:sp>
        <p:nvSpPr>
          <p:cNvPr id="32" name="직사각형 31"/>
          <p:cNvSpPr/>
          <p:nvPr/>
        </p:nvSpPr>
        <p:spPr>
          <a:xfrm>
            <a:off x="251520" y="5301208"/>
            <a:ext cx="8640960" cy="136815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altLang="ko-KR" sz="1400" dirty="0"/>
          </a:p>
          <a:p>
            <a:pPr algn="ctr"/>
            <a:r>
              <a:rPr lang="ko-KR" altLang="en-US" sz="1400" dirty="0" err="1"/>
              <a:t>검사기계별</a:t>
            </a:r>
            <a:r>
              <a:rPr lang="ko-KR" altLang="en-US" sz="1400" dirty="0"/>
              <a:t> 검사진행사항 보여질 수 있도록</a:t>
            </a:r>
            <a:endParaRPr lang="en-US" altLang="ko-KR" sz="1400" dirty="0"/>
          </a:p>
          <a:p>
            <a:pPr algn="ctr"/>
            <a:r>
              <a:rPr lang="en-US" altLang="ko-KR" sz="1400" dirty="0">
                <a:solidFill>
                  <a:srgbClr val="FF0000"/>
                </a:solidFill>
              </a:rPr>
              <a:t>(%?  </a:t>
            </a:r>
            <a:r>
              <a:rPr lang="ko-KR" altLang="en-US" sz="1400" dirty="0">
                <a:solidFill>
                  <a:srgbClr val="FF0000"/>
                </a:solidFill>
              </a:rPr>
              <a:t>시간</a:t>
            </a:r>
            <a:r>
              <a:rPr lang="en-US" altLang="ko-KR" sz="1400" dirty="0">
                <a:solidFill>
                  <a:srgbClr val="FF0000"/>
                </a:solidFill>
              </a:rPr>
              <a:t>?  </a:t>
            </a:r>
            <a:r>
              <a:rPr lang="ko-KR" altLang="en-US" sz="1400" dirty="0">
                <a:solidFill>
                  <a:srgbClr val="FF0000"/>
                </a:solidFill>
              </a:rPr>
              <a:t>예상 종료시간</a:t>
            </a:r>
            <a:r>
              <a:rPr lang="en-US" altLang="ko-KR" sz="1400" dirty="0">
                <a:solidFill>
                  <a:srgbClr val="FF0000"/>
                </a:solidFill>
              </a:rPr>
              <a:t>?)</a:t>
            </a:r>
            <a:endParaRPr lang="ko-KR" altLang="en-US" sz="1400" dirty="0">
              <a:solidFill>
                <a:srgbClr val="FF0000"/>
              </a:solidFill>
            </a:endParaRPr>
          </a:p>
        </p:txBody>
      </p:sp>
      <p:sp>
        <p:nvSpPr>
          <p:cNvPr id="33" name="한쪽 모서리가 잘린 사각형 32"/>
          <p:cNvSpPr/>
          <p:nvPr/>
        </p:nvSpPr>
        <p:spPr>
          <a:xfrm>
            <a:off x="251520" y="4941168"/>
            <a:ext cx="1080120" cy="360040"/>
          </a:xfrm>
          <a:prstGeom prst="snip1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1000" dirty="0"/>
              <a:t>디자인 </a:t>
            </a:r>
            <a:r>
              <a:rPr lang="en-US" altLang="ko-KR" sz="1000" dirty="0"/>
              <a:t>Data</a:t>
            </a:r>
            <a:endParaRPr lang="ko-KR" altLang="en-US" sz="1000" dirty="0"/>
          </a:p>
        </p:txBody>
      </p:sp>
      <p:sp>
        <p:nvSpPr>
          <p:cNvPr id="34" name="한쪽 모서리가 잘린 사각형 33"/>
          <p:cNvSpPr/>
          <p:nvPr/>
        </p:nvSpPr>
        <p:spPr>
          <a:xfrm>
            <a:off x="1331640" y="4941168"/>
            <a:ext cx="1080120" cy="360040"/>
          </a:xfrm>
          <a:prstGeom prst="snip1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1000" dirty="0"/>
              <a:t>원사</a:t>
            </a:r>
          </a:p>
        </p:txBody>
      </p:sp>
      <p:sp>
        <p:nvSpPr>
          <p:cNvPr id="35" name="타원 34"/>
          <p:cNvSpPr/>
          <p:nvPr/>
        </p:nvSpPr>
        <p:spPr>
          <a:xfrm>
            <a:off x="7452320" y="5445224"/>
            <a:ext cx="1080120" cy="504056"/>
          </a:xfrm>
          <a:prstGeom prst="ellipse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ko-KR" altLang="en-US" sz="1200"/>
              <a:t>환경설정</a:t>
            </a:r>
          </a:p>
        </p:txBody>
      </p:sp>
      <p:sp>
        <p:nvSpPr>
          <p:cNvPr id="36" name="설명선 1 35"/>
          <p:cNvSpPr/>
          <p:nvPr/>
        </p:nvSpPr>
        <p:spPr>
          <a:xfrm>
            <a:off x="5652120" y="5445224"/>
            <a:ext cx="1296144" cy="432048"/>
          </a:xfrm>
          <a:prstGeom prst="borderCallout1">
            <a:avLst>
              <a:gd name="adj1" fmla="val 42506"/>
              <a:gd name="adj2" fmla="val 108287"/>
              <a:gd name="adj3" fmla="val 62828"/>
              <a:gd name="adj4" fmla="val 138216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1000" dirty="0"/>
              <a:t>검사기계 정보 입력</a:t>
            </a:r>
          </a:p>
        </p:txBody>
      </p:sp>
    </p:spTree>
    <p:extLst>
      <p:ext uri="{BB962C8B-B14F-4D97-AF65-F5344CB8AC3E}">
        <p14:creationId xmlns:p14="http://schemas.microsoft.com/office/powerpoint/2010/main" val="299406500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한쪽 모서리가 잘린 사각형 4"/>
          <p:cNvSpPr/>
          <p:nvPr/>
        </p:nvSpPr>
        <p:spPr>
          <a:xfrm>
            <a:off x="2411760" y="404664"/>
            <a:ext cx="1080120" cy="360040"/>
          </a:xfrm>
          <a:prstGeom prst="snip1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1000" dirty="0" err="1"/>
              <a:t>크릴</a:t>
            </a:r>
            <a:r>
              <a:rPr lang="en-US" altLang="ko-KR" sz="1000" dirty="0"/>
              <a:t>/</a:t>
            </a:r>
            <a:r>
              <a:rPr lang="ko-KR" altLang="en-US" sz="1000" dirty="0"/>
              <a:t>정경</a:t>
            </a:r>
          </a:p>
        </p:txBody>
      </p:sp>
      <p:sp>
        <p:nvSpPr>
          <p:cNvPr id="6" name="한쪽 모서리가 잘린 사각형 5"/>
          <p:cNvSpPr/>
          <p:nvPr/>
        </p:nvSpPr>
        <p:spPr>
          <a:xfrm>
            <a:off x="3491880" y="404664"/>
            <a:ext cx="1080120" cy="360040"/>
          </a:xfrm>
          <a:prstGeom prst="snip1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1000" dirty="0"/>
              <a:t>상대</a:t>
            </a:r>
            <a:r>
              <a:rPr lang="en-US" altLang="ko-KR" sz="1000" dirty="0"/>
              <a:t>/</a:t>
            </a:r>
            <a:r>
              <a:rPr lang="ko-KR" altLang="en-US" sz="1000" dirty="0" err="1"/>
              <a:t>통경</a:t>
            </a:r>
            <a:endParaRPr lang="ko-KR" altLang="en-US" sz="1000" dirty="0"/>
          </a:p>
        </p:txBody>
      </p:sp>
      <p:sp>
        <p:nvSpPr>
          <p:cNvPr id="7" name="한쪽 모서리가 잘린 사각형 6"/>
          <p:cNvSpPr/>
          <p:nvPr/>
        </p:nvSpPr>
        <p:spPr>
          <a:xfrm>
            <a:off x="4572000" y="404664"/>
            <a:ext cx="1080120" cy="360040"/>
          </a:xfrm>
          <a:prstGeom prst="snip1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1000" dirty="0" err="1"/>
              <a:t>편직</a:t>
            </a:r>
            <a:endParaRPr lang="ko-KR" altLang="en-US" sz="1000" dirty="0"/>
          </a:p>
        </p:txBody>
      </p:sp>
      <p:sp>
        <p:nvSpPr>
          <p:cNvPr id="8" name="한쪽 모서리가 잘린 사각형 7"/>
          <p:cNvSpPr/>
          <p:nvPr/>
        </p:nvSpPr>
        <p:spPr>
          <a:xfrm>
            <a:off x="5652120" y="404664"/>
            <a:ext cx="1080120" cy="360040"/>
          </a:xfrm>
          <a:prstGeom prst="snip1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1000" dirty="0" err="1"/>
              <a:t>절포</a:t>
            </a:r>
            <a:endParaRPr lang="ko-KR" altLang="en-US" sz="1000" dirty="0"/>
          </a:p>
        </p:txBody>
      </p:sp>
      <p:sp>
        <p:nvSpPr>
          <p:cNvPr id="9" name="한쪽 모서리가 잘린 사각형 8"/>
          <p:cNvSpPr/>
          <p:nvPr/>
        </p:nvSpPr>
        <p:spPr>
          <a:xfrm>
            <a:off x="6732240" y="404664"/>
            <a:ext cx="1080120" cy="360040"/>
          </a:xfrm>
          <a:prstGeom prst="snip1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1000" dirty="0"/>
              <a:t>검사</a:t>
            </a:r>
          </a:p>
        </p:txBody>
      </p:sp>
      <p:sp>
        <p:nvSpPr>
          <p:cNvPr id="10" name="한쪽 모서리가 잘린 사각형 9"/>
          <p:cNvSpPr/>
          <p:nvPr/>
        </p:nvSpPr>
        <p:spPr>
          <a:xfrm>
            <a:off x="7812360" y="404664"/>
            <a:ext cx="1080120" cy="360040"/>
          </a:xfrm>
          <a:prstGeom prst="snip1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/>
              <a:t>출고</a:t>
            </a:r>
          </a:p>
        </p:txBody>
      </p:sp>
      <p:sp>
        <p:nvSpPr>
          <p:cNvPr id="11" name="직사각형 10"/>
          <p:cNvSpPr/>
          <p:nvPr/>
        </p:nvSpPr>
        <p:spPr>
          <a:xfrm>
            <a:off x="251520" y="764704"/>
            <a:ext cx="8640960" cy="1296144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altLang="ko-KR" b="1" dirty="0"/>
          </a:p>
          <a:p>
            <a:pPr algn="ctr"/>
            <a:endParaRPr lang="en-US" altLang="ko-KR" b="1" dirty="0"/>
          </a:p>
          <a:p>
            <a:pPr algn="ctr"/>
            <a:r>
              <a:rPr lang="ko-KR" altLang="en-US" sz="1400" b="1" dirty="0"/>
              <a:t>디자인 </a:t>
            </a:r>
            <a:r>
              <a:rPr lang="en-US" altLang="ko-KR" sz="1400" b="1" dirty="0"/>
              <a:t>Data </a:t>
            </a:r>
            <a:r>
              <a:rPr lang="ko-KR" altLang="en-US" sz="1400" b="1" dirty="0"/>
              <a:t>별 원단 재고량</a:t>
            </a:r>
            <a:r>
              <a:rPr lang="en-US" altLang="ko-KR" sz="1400" b="1" dirty="0"/>
              <a:t>, </a:t>
            </a:r>
            <a:r>
              <a:rPr lang="ko-KR" altLang="en-US" sz="1400" b="1" dirty="0"/>
              <a:t>원단의 적재 위치</a:t>
            </a:r>
            <a:r>
              <a:rPr lang="en-US" altLang="ko-KR" sz="1400" b="1" dirty="0"/>
              <a:t>, </a:t>
            </a:r>
            <a:r>
              <a:rPr lang="ko-KR" altLang="en-US" sz="1400" b="1" dirty="0"/>
              <a:t>예상 출하시점</a:t>
            </a:r>
            <a:r>
              <a:rPr lang="en-US" altLang="ko-KR" sz="1400" b="1" dirty="0"/>
              <a:t>, </a:t>
            </a:r>
            <a:r>
              <a:rPr lang="ko-KR" altLang="en-US" sz="1400" b="1" dirty="0"/>
              <a:t>출하완료 </a:t>
            </a:r>
            <a:r>
              <a:rPr lang="ko-KR" altLang="en-US" sz="1400" b="1" dirty="0" err="1"/>
              <a:t>원단등</a:t>
            </a:r>
            <a:endParaRPr lang="ko-KR" altLang="en-US" sz="1400" b="1" dirty="0"/>
          </a:p>
        </p:txBody>
      </p:sp>
      <p:sp>
        <p:nvSpPr>
          <p:cNvPr id="12" name="한쪽 모서리가 잘린 사각형 11"/>
          <p:cNvSpPr/>
          <p:nvPr/>
        </p:nvSpPr>
        <p:spPr>
          <a:xfrm>
            <a:off x="251520" y="404664"/>
            <a:ext cx="1080120" cy="360040"/>
          </a:xfrm>
          <a:prstGeom prst="snip1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1000" dirty="0"/>
              <a:t>디자인 </a:t>
            </a:r>
            <a:r>
              <a:rPr lang="en-US" altLang="ko-KR" sz="1000" dirty="0"/>
              <a:t>Data</a:t>
            </a:r>
            <a:endParaRPr lang="ko-KR" altLang="en-US" sz="1000" dirty="0"/>
          </a:p>
        </p:txBody>
      </p:sp>
      <p:sp>
        <p:nvSpPr>
          <p:cNvPr id="4" name="한쪽 모서리가 잘린 사각형 3"/>
          <p:cNvSpPr/>
          <p:nvPr/>
        </p:nvSpPr>
        <p:spPr>
          <a:xfrm>
            <a:off x="1331640" y="404664"/>
            <a:ext cx="1080120" cy="360040"/>
          </a:xfrm>
          <a:prstGeom prst="snip1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1000" dirty="0"/>
              <a:t>원사</a:t>
            </a:r>
          </a:p>
        </p:txBody>
      </p:sp>
      <p:sp>
        <p:nvSpPr>
          <p:cNvPr id="13" name="타원 12"/>
          <p:cNvSpPr/>
          <p:nvPr/>
        </p:nvSpPr>
        <p:spPr>
          <a:xfrm>
            <a:off x="7452320" y="908720"/>
            <a:ext cx="1080120" cy="504056"/>
          </a:xfrm>
          <a:prstGeom prst="ellipse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ko-KR" altLang="en-US" sz="1200"/>
              <a:t>환경설정</a:t>
            </a:r>
          </a:p>
        </p:txBody>
      </p:sp>
      <p:sp>
        <p:nvSpPr>
          <p:cNvPr id="14" name="설명선 1 13"/>
          <p:cNvSpPr/>
          <p:nvPr/>
        </p:nvSpPr>
        <p:spPr>
          <a:xfrm>
            <a:off x="5652120" y="908720"/>
            <a:ext cx="1296144" cy="432048"/>
          </a:xfrm>
          <a:prstGeom prst="borderCallout1">
            <a:avLst>
              <a:gd name="adj1" fmla="val 42506"/>
              <a:gd name="adj2" fmla="val 108287"/>
              <a:gd name="adj3" fmla="val 62828"/>
              <a:gd name="adj4" fmla="val 138216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1000" dirty="0" err="1"/>
              <a:t>창고위치등</a:t>
            </a:r>
            <a:r>
              <a:rPr lang="ko-KR" altLang="en-US" sz="1000" dirty="0"/>
              <a:t> 환경 입력</a:t>
            </a:r>
          </a:p>
        </p:txBody>
      </p:sp>
      <p:sp>
        <p:nvSpPr>
          <p:cNvPr id="37" name="직사각형 36"/>
          <p:cNvSpPr/>
          <p:nvPr/>
        </p:nvSpPr>
        <p:spPr>
          <a:xfrm>
            <a:off x="251520" y="2996952"/>
            <a:ext cx="8640960" cy="2952328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altLang="ko-KR" dirty="0"/>
              <a:t>Order </a:t>
            </a:r>
            <a:r>
              <a:rPr lang="ko-KR" altLang="en-US" dirty="0"/>
              <a:t>관리 </a:t>
            </a:r>
            <a:r>
              <a:rPr lang="en-US" altLang="ko-KR" dirty="0"/>
              <a:t>Page(Order </a:t>
            </a:r>
            <a:r>
              <a:rPr lang="ko-KR" altLang="en-US" dirty="0"/>
              <a:t>및 </a:t>
            </a:r>
            <a:r>
              <a:rPr lang="en-US" altLang="ko-KR" dirty="0"/>
              <a:t>Design Management Page)</a:t>
            </a:r>
          </a:p>
          <a:p>
            <a:endParaRPr lang="en-US" altLang="ko-KR" dirty="0"/>
          </a:p>
          <a:p>
            <a:pPr marL="342900" indent="-342900">
              <a:buAutoNum type="arabicPeriod"/>
            </a:pPr>
            <a:r>
              <a:rPr lang="ko-KR" altLang="en-US" sz="1400" dirty="0"/>
              <a:t>디자이너가</a:t>
            </a:r>
            <a:r>
              <a:rPr lang="en-US" altLang="ko-KR" sz="1400" dirty="0"/>
              <a:t> </a:t>
            </a:r>
            <a:r>
              <a:rPr lang="en-US" altLang="ko-KR" sz="1400" dirty="0" err="1"/>
              <a:t>TexTricot</a:t>
            </a:r>
            <a:r>
              <a:rPr lang="en-US" altLang="ko-KR" sz="1400" dirty="0"/>
              <a:t> CAD</a:t>
            </a:r>
            <a:r>
              <a:rPr lang="ko-KR" altLang="en-US" sz="1400" dirty="0"/>
              <a:t>로 작업한 </a:t>
            </a:r>
            <a:r>
              <a:rPr lang="en-US" altLang="ko-KR" sz="1400" dirty="0"/>
              <a:t>Data</a:t>
            </a:r>
          </a:p>
          <a:p>
            <a:pPr marL="342900" indent="-342900">
              <a:buAutoNum type="arabicPeriod"/>
            </a:pPr>
            <a:r>
              <a:rPr lang="ko-KR" altLang="en-US" sz="1400" dirty="0"/>
              <a:t>주문</a:t>
            </a:r>
            <a:r>
              <a:rPr lang="en-US" altLang="ko-KR" sz="1400" dirty="0"/>
              <a:t> </a:t>
            </a:r>
            <a:r>
              <a:rPr lang="ko-KR" altLang="en-US" sz="1400" dirty="0"/>
              <a:t>받은 </a:t>
            </a:r>
            <a:r>
              <a:rPr lang="en-US" altLang="ko-KR" sz="1400" dirty="0"/>
              <a:t>Data + </a:t>
            </a:r>
            <a:r>
              <a:rPr lang="ko-KR" altLang="en-US" sz="1400" dirty="0"/>
              <a:t>디자이너가</a:t>
            </a:r>
            <a:r>
              <a:rPr lang="en-US" altLang="ko-KR" sz="1400" dirty="0"/>
              <a:t> cad</a:t>
            </a:r>
            <a:r>
              <a:rPr lang="ko-KR" altLang="en-US" sz="1400" dirty="0"/>
              <a:t>로 작업한 </a:t>
            </a:r>
            <a:r>
              <a:rPr lang="en-US" altLang="ko-KR" sz="1400" dirty="0"/>
              <a:t>Data</a:t>
            </a:r>
          </a:p>
          <a:p>
            <a:pPr marL="342900" indent="-342900">
              <a:buAutoNum type="arabicPeriod"/>
            </a:pPr>
            <a:r>
              <a:rPr lang="ko-KR" altLang="en-US" sz="1400" dirty="0"/>
              <a:t>작업</a:t>
            </a:r>
            <a:r>
              <a:rPr lang="en-US" altLang="ko-KR" sz="1400" dirty="0"/>
              <a:t> </a:t>
            </a:r>
            <a:r>
              <a:rPr lang="ko-KR" altLang="en-US" sz="1400" dirty="0"/>
              <a:t>들어간 </a:t>
            </a:r>
            <a:r>
              <a:rPr lang="en-US" altLang="ko-KR" sz="1400" dirty="0"/>
              <a:t>Data(Order)</a:t>
            </a:r>
          </a:p>
          <a:p>
            <a:pPr marL="342900" indent="-342900">
              <a:buAutoNum type="arabicPeriod"/>
            </a:pPr>
            <a:r>
              <a:rPr lang="ko-KR" altLang="en-US" sz="1400" dirty="0"/>
              <a:t>작업</a:t>
            </a:r>
            <a:r>
              <a:rPr lang="en-US" altLang="ko-KR" sz="1400" dirty="0"/>
              <a:t> </a:t>
            </a:r>
            <a:r>
              <a:rPr lang="ko-KR" altLang="en-US" sz="1400" dirty="0"/>
              <a:t>완료된 </a:t>
            </a:r>
            <a:r>
              <a:rPr lang="en-US" altLang="ko-KR" sz="1400" dirty="0"/>
              <a:t>Data(Order)</a:t>
            </a:r>
          </a:p>
          <a:p>
            <a:pPr marL="342900" indent="-342900">
              <a:buAutoNum type="arabicPeriod"/>
            </a:pPr>
            <a:r>
              <a:rPr lang="ko-KR" altLang="en-US" sz="1400" dirty="0"/>
              <a:t>완료된</a:t>
            </a:r>
            <a:r>
              <a:rPr lang="en-US" altLang="ko-KR" sz="1400" dirty="0"/>
              <a:t> </a:t>
            </a:r>
            <a:r>
              <a:rPr lang="ko-KR" altLang="en-US" sz="1400" dirty="0"/>
              <a:t>작업의 검색 기능 </a:t>
            </a:r>
            <a:endParaRPr lang="en-US" altLang="ko-KR" sz="1400" dirty="0"/>
          </a:p>
          <a:p>
            <a:pPr marL="342900" indent="-342900">
              <a:buAutoNum type="arabicPeriod"/>
            </a:pPr>
            <a:r>
              <a:rPr lang="ko-KR" altLang="en-US" sz="1400" dirty="0"/>
              <a:t>재 오더</a:t>
            </a:r>
            <a:r>
              <a:rPr lang="en-US" altLang="ko-KR" sz="1400" dirty="0"/>
              <a:t>(</a:t>
            </a:r>
            <a:r>
              <a:rPr lang="ko-KR" altLang="en-US" sz="1400" dirty="0"/>
              <a:t>수량변경 등</a:t>
            </a:r>
            <a:r>
              <a:rPr lang="en-US" altLang="ko-KR" sz="1400" dirty="0"/>
              <a:t>) </a:t>
            </a:r>
            <a:r>
              <a:rPr lang="ko-KR" altLang="en-US" sz="1400" dirty="0"/>
              <a:t>리스트</a:t>
            </a:r>
            <a:endParaRPr lang="en-US" altLang="ko-KR" sz="1400" dirty="0"/>
          </a:p>
          <a:p>
            <a:pPr marL="342900" indent="-342900">
              <a:buAutoNum type="arabicPeriod"/>
            </a:pPr>
            <a:r>
              <a:rPr lang="ko-KR" altLang="en-US" sz="1400" dirty="0"/>
              <a:t>각 </a:t>
            </a:r>
            <a:r>
              <a:rPr lang="ko-KR" altLang="en-US" sz="1400" dirty="0" err="1"/>
              <a:t>프로세스별</a:t>
            </a:r>
            <a:r>
              <a:rPr lang="ko-KR" altLang="en-US" sz="1400" dirty="0"/>
              <a:t> 작업자가 볼 수</a:t>
            </a:r>
            <a:r>
              <a:rPr lang="en-US" altLang="ko-KR" sz="1400" dirty="0"/>
              <a:t> </a:t>
            </a:r>
            <a:r>
              <a:rPr lang="ko-KR" altLang="en-US" sz="1400" dirty="0"/>
              <a:t>있는 </a:t>
            </a:r>
            <a:r>
              <a:rPr lang="en-US" altLang="ko-KR" sz="1400" dirty="0"/>
              <a:t>Page</a:t>
            </a:r>
            <a:r>
              <a:rPr lang="ko-KR" altLang="en-US" sz="1400" dirty="0"/>
              <a:t> 구성필요</a:t>
            </a:r>
            <a:r>
              <a:rPr lang="en-US" altLang="ko-KR" sz="1400" dirty="0"/>
              <a:t>(</a:t>
            </a:r>
            <a:r>
              <a:rPr lang="ko-KR" altLang="en-US" sz="1400" dirty="0" err="1"/>
              <a:t>스마트폰에서</a:t>
            </a:r>
            <a:r>
              <a:rPr lang="en-US" altLang="ko-KR" sz="1400" dirty="0"/>
              <a:t>)</a:t>
            </a:r>
            <a:endParaRPr lang="ko-KR" altLang="en-US" sz="1400" dirty="0"/>
          </a:p>
        </p:txBody>
      </p:sp>
    </p:spTree>
    <p:extLst>
      <p:ext uri="{BB962C8B-B14F-4D97-AF65-F5344CB8AC3E}">
        <p14:creationId xmlns:p14="http://schemas.microsoft.com/office/powerpoint/2010/main" val="275763876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1. </a:t>
            </a:r>
            <a:r>
              <a:rPr lang="ko-KR" altLang="en-US" dirty="0"/>
              <a:t>원사</a:t>
            </a:r>
          </a:p>
        </p:txBody>
      </p:sp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17952621"/>
              </p:ext>
            </p:extLst>
          </p:nvPr>
        </p:nvGraphicFramePr>
        <p:xfrm>
          <a:off x="899592" y="1412776"/>
          <a:ext cx="2448272" cy="4552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4827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910456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/>
                        <a:t>Order Data</a:t>
                      </a:r>
                      <a:endParaRPr lang="ko-KR" alt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1045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/>
                        <a:t>원사 입고 시점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1045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/>
                        <a:t>원사 입고 후 관리</a:t>
                      </a:r>
                      <a:r>
                        <a:rPr lang="en-US" altLang="ko-KR" dirty="0"/>
                        <a:t>???</a:t>
                      </a:r>
                      <a:endParaRPr lang="ko-KR" alt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1045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err="1"/>
                        <a:t>크릴</a:t>
                      </a:r>
                      <a:r>
                        <a:rPr lang="en-US" altLang="ko-KR" dirty="0"/>
                        <a:t>/</a:t>
                      </a:r>
                      <a:r>
                        <a:rPr lang="ko-KR" altLang="en-US" dirty="0"/>
                        <a:t>정경 출고 시점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1045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/>
                        <a:t>원사 주문 리스트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5" name="직사각형 4"/>
          <p:cNvSpPr/>
          <p:nvPr/>
        </p:nvSpPr>
        <p:spPr>
          <a:xfrm>
            <a:off x="4716016" y="1412776"/>
            <a:ext cx="4032448" cy="4536504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pPr marL="342900" indent="-342900">
              <a:buAutoNum type="arabicPeriod"/>
            </a:pPr>
            <a:r>
              <a:rPr lang="en-US" altLang="ko-KR" dirty="0"/>
              <a:t>Order Data</a:t>
            </a:r>
          </a:p>
          <a:p>
            <a:r>
              <a:rPr lang="en-US" altLang="ko-KR" dirty="0"/>
              <a:t>2. </a:t>
            </a:r>
            <a:r>
              <a:rPr lang="ko-KR" altLang="en-US" dirty="0"/>
              <a:t>재고 파악여부 확인</a:t>
            </a:r>
            <a:endParaRPr lang="en-US" altLang="ko-KR" dirty="0"/>
          </a:p>
          <a:p>
            <a:r>
              <a:rPr lang="en-US" altLang="ko-KR" dirty="0"/>
              <a:t>3. Yarn Order(Order </a:t>
            </a:r>
            <a:r>
              <a:rPr lang="ko-KR" altLang="en-US" dirty="0"/>
              <a:t>관리 리스트</a:t>
            </a:r>
            <a:r>
              <a:rPr lang="en-US" altLang="ko-KR" dirty="0"/>
              <a:t>)</a:t>
            </a:r>
          </a:p>
          <a:p>
            <a:r>
              <a:rPr lang="en-US" altLang="ko-KR" dirty="0"/>
              <a:t>4. </a:t>
            </a:r>
            <a:r>
              <a:rPr lang="ko-KR" altLang="en-US" dirty="0"/>
              <a:t>입고시점</a:t>
            </a:r>
            <a:r>
              <a:rPr lang="en-US" altLang="ko-KR" dirty="0"/>
              <a:t>(</a:t>
            </a:r>
            <a:r>
              <a:rPr lang="ko-KR" altLang="en-US" dirty="0"/>
              <a:t>날짜</a:t>
            </a:r>
            <a:r>
              <a:rPr lang="en-US" altLang="ko-KR" dirty="0"/>
              <a:t>)</a:t>
            </a:r>
          </a:p>
          <a:p>
            <a:r>
              <a:rPr lang="en-US" altLang="ko-KR" dirty="0"/>
              <a:t>5. </a:t>
            </a:r>
            <a:r>
              <a:rPr lang="ko-KR" altLang="en-US" dirty="0"/>
              <a:t>출고날짜</a:t>
            </a:r>
            <a:r>
              <a:rPr lang="en-US" altLang="ko-KR" dirty="0"/>
              <a:t>(</a:t>
            </a:r>
            <a:r>
              <a:rPr lang="ko-KR" altLang="en-US" dirty="0" err="1"/>
              <a:t>크릴</a:t>
            </a:r>
            <a:r>
              <a:rPr lang="en-US" altLang="ko-KR" dirty="0"/>
              <a:t>/</a:t>
            </a:r>
            <a:r>
              <a:rPr lang="ko-KR" altLang="en-US" dirty="0"/>
              <a:t>정경 이동시점</a:t>
            </a:r>
            <a:r>
              <a:rPr lang="en-US" altLang="ko-KR" dirty="0"/>
              <a:t>)</a:t>
            </a:r>
          </a:p>
          <a:p>
            <a:r>
              <a:rPr lang="en-US" altLang="ko-KR" dirty="0"/>
              <a:t>6. </a:t>
            </a:r>
            <a:r>
              <a:rPr lang="ko-KR" altLang="en-US" dirty="0"/>
              <a:t>작업자 정보</a:t>
            </a:r>
            <a:r>
              <a:rPr lang="en-US" altLang="ko-KR" dirty="0"/>
              <a:t>(</a:t>
            </a:r>
            <a:r>
              <a:rPr lang="ko-KR" altLang="en-US" dirty="0"/>
              <a:t>다수가 될 수 있음</a:t>
            </a:r>
            <a:r>
              <a:rPr lang="en-US" altLang="ko-KR" dirty="0"/>
              <a:t>)</a:t>
            </a:r>
          </a:p>
          <a:p>
            <a:endParaRPr lang="en-US" altLang="ko-KR" dirty="0"/>
          </a:p>
          <a:p>
            <a:r>
              <a:rPr lang="ko-KR" altLang="ko-KR" dirty="0"/>
              <a:t>※</a:t>
            </a:r>
            <a:r>
              <a:rPr lang="en-US" altLang="ko-KR" dirty="0"/>
              <a:t> </a:t>
            </a:r>
            <a:r>
              <a:rPr lang="ko-KR" altLang="en-US" dirty="0"/>
              <a:t>초기에는 작업자가 직접 </a:t>
            </a:r>
            <a:r>
              <a:rPr lang="ko-KR" altLang="en-US" dirty="0" err="1"/>
              <a:t>스마트폰에서</a:t>
            </a:r>
            <a:r>
              <a:rPr lang="ko-KR" altLang="en-US" dirty="0"/>
              <a:t> </a:t>
            </a:r>
            <a:r>
              <a:rPr lang="en-US" altLang="ko-KR" dirty="0" err="1"/>
              <a:t>TexDDM</a:t>
            </a:r>
            <a:r>
              <a:rPr lang="ko-KR" altLang="en-US" dirty="0"/>
              <a:t>을 접근하여 </a:t>
            </a:r>
            <a:r>
              <a:rPr lang="en-US" altLang="ko-KR" dirty="0"/>
              <a:t>Data</a:t>
            </a:r>
            <a:r>
              <a:rPr lang="ko-KR" altLang="en-US" dirty="0"/>
              <a:t>를 입력해야 함</a:t>
            </a:r>
            <a:r>
              <a:rPr lang="en-US" altLang="ko-KR" dirty="0"/>
              <a:t>.</a:t>
            </a:r>
          </a:p>
          <a:p>
            <a:endParaRPr lang="en-US" altLang="ko-KR" dirty="0"/>
          </a:p>
          <a:p>
            <a:r>
              <a:rPr lang="en-US" altLang="ko-KR" dirty="0"/>
              <a:t>1. TNS</a:t>
            </a:r>
            <a:r>
              <a:rPr lang="ko-KR" altLang="en-US" dirty="0"/>
              <a:t>에서는 이 부분을 </a:t>
            </a:r>
            <a:r>
              <a:rPr lang="ko-KR" altLang="en-US" dirty="0" err="1"/>
              <a:t>개발진행하지</a:t>
            </a:r>
            <a:r>
              <a:rPr lang="ko-KR" altLang="en-US" dirty="0"/>
              <a:t> 않음</a:t>
            </a:r>
            <a:r>
              <a:rPr lang="en-US" altLang="ko-KR" dirty="0"/>
              <a:t>. 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153699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2. </a:t>
            </a:r>
            <a:r>
              <a:rPr lang="ko-KR" altLang="en-US" dirty="0" err="1"/>
              <a:t>크릴</a:t>
            </a:r>
            <a:r>
              <a:rPr lang="en-US" altLang="ko-KR" dirty="0"/>
              <a:t>/</a:t>
            </a:r>
            <a:r>
              <a:rPr lang="ko-KR" altLang="en-US" dirty="0"/>
              <a:t>정경</a:t>
            </a:r>
          </a:p>
        </p:txBody>
      </p:sp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902882"/>
              </p:ext>
            </p:extLst>
          </p:nvPr>
        </p:nvGraphicFramePr>
        <p:xfrm>
          <a:off x="899592" y="1412776"/>
          <a:ext cx="2448272" cy="49685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4827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96447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/>
                        <a:t>Order Data</a:t>
                      </a:r>
                      <a:endParaRPr lang="ko-KR" alt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1369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/>
                        <a:t>원사 입고 시점</a:t>
                      </a:r>
                      <a:r>
                        <a:rPr lang="en-US" altLang="ko-KR" dirty="0"/>
                        <a:t>(</a:t>
                      </a:r>
                      <a:r>
                        <a:rPr lang="ko-KR" altLang="en-US" dirty="0"/>
                        <a:t>콘</a:t>
                      </a:r>
                      <a:r>
                        <a:rPr lang="en-US" altLang="ko-KR" dirty="0"/>
                        <a:t>)</a:t>
                      </a:r>
                      <a:endParaRPr lang="ko-KR" alt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1024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err="1"/>
                        <a:t>크릴</a:t>
                      </a:r>
                      <a:r>
                        <a:rPr lang="ko-KR" altLang="en-US" dirty="0"/>
                        <a:t> 시작 시점 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6391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err="1"/>
                        <a:t>크릴</a:t>
                      </a:r>
                      <a:r>
                        <a:rPr lang="ko-KR" altLang="en-US" dirty="0"/>
                        <a:t> 종료 시점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3741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/>
                        <a:t>정경 시작 시점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80274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/>
                        <a:t>정경 종료 시점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7606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/>
                        <a:t>출고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5" name="직사각형 4"/>
          <p:cNvSpPr/>
          <p:nvPr/>
        </p:nvSpPr>
        <p:spPr>
          <a:xfrm>
            <a:off x="4716016" y="1412776"/>
            <a:ext cx="4032448" cy="4968552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pPr marL="342900" indent="-342900">
              <a:buAutoNum type="arabicPeriod"/>
            </a:pPr>
            <a:r>
              <a:rPr lang="en-US" altLang="ko-KR" dirty="0"/>
              <a:t>Order Data</a:t>
            </a:r>
          </a:p>
          <a:p>
            <a:r>
              <a:rPr lang="en-US" altLang="ko-KR" dirty="0"/>
              <a:t>2. Order</a:t>
            </a:r>
            <a:r>
              <a:rPr lang="ko-KR" altLang="en-US" dirty="0"/>
              <a:t>에 따른 </a:t>
            </a:r>
            <a:r>
              <a:rPr lang="ko-KR" altLang="en-US" dirty="0" err="1"/>
              <a:t>크릴</a:t>
            </a:r>
            <a:r>
              <a:rPr lang="ko-KR" altLang="en-US" dirty="0"/>
              <a:t> 진행</a:t>
            </a:r>
            <a:r>
              <a:rPr lang="en-US" altLang="ko-KR" dirty="0"/>
              <a:t>(Yarn </a:t>
            </a:r>
            <a:r>
              <a:rPr lang="ko-KR" altLang="en-US" dirty="0"/>
              <a:t>입고 </a:t>
            </a:r>
            <a:r>
              <a:rPr lang="en-US" altLang="ko-KR" dirty="0"/>
              <a:t>Data), </a:t>
            </a:r>
            <a:r>
              <a:rPr lang="ko-KR" altLang="en-US" dirty="0"/>
              <a:t>콘</a:t>
            </a:r>
            <a:r>
              <a:rPr lang="en-US" altLang="ko-KR" dirty="0"/>
              <a:t> </a:t>
            </a:r>
            <a:r>
              <a:rPr lang="ko-KR" altLang="en-US" dirty="0"/>
              <a:t>단위</a:t>
            </a:r>
            <a:r>
              <a:rPr lang="en-US" altLang="ko-KR" dirty="0"/>
              <a:t>, order </a:t>
            </a:r>
            <a:r>
              <a:rPr lang="ko-KR" altLang="en-US" dirty="0"/>
              <a:t>단위</a:t>
            </a:r>
            <a:endParaRPr lang="en-US" altLang="ko-KR" dirty="0"/>
          </a:p>
          <a:p>
            <a:r>
              <a:rPr lang="en-US" altLang="ko-KR" dirty="0"/>
              <a:t>3. </a:t>
            </a:r>
            <a:r>
              <a:rPr lang="ko-KR" altLang="en-US" dirty="0" err="1"/>
              <a:t>크릴</a:t>
            </a:r>
            <a:r>
              <a:rPr lang="ko-KR" altLang="en-US" dirty="0"/>
              <a:t> 종료 후 정경 진행</a:t>
            </a:r>
            <a:r>
              <a:rPr lang="en-US" altLang="ko-KR" dirty="0"/>
              <a:t>(</a:t>
            </a:r>
            <a:r>
              <a:rPr lang="ko-KR" altLang="en-US" dirty="0"/>
              <a:t>정경 관리 리스트</a:t>
            </a:r>
            <a:r>
              <a:rPr lang="en-US" altLang="ko-KR" dirty="0"/>
              <a:t>)</a:t>
            </a:r>
          </a:p>
          <a:p>
            <a:r>
              <a:rPr lang="en-US" altLang="ko-KR" dirty="0"/>
              <a:t>4. </a:t>
            </a:r>
            <a:r>
              <a:rPr lang="ko-KR" altLang="en-US" dirty="0"/>
              <a:t>시작 시점</a:t>
            </a:r>
            <a:endParaRPr lang="en-US" altLang="ko-KR" dirty="0"/>
          </a:p>
          <a:p>
            <a:r>
              <a:rPr lang="en-US" altLang="ko-KR" dirty="0"/>
              <a:t>5. </a:t>
            </a:r>
            <a:r>
              <a:rPr lang="ko-KR" altLang="en-US" dirty="0"/>
              <a:t>종료 시점 </a:t>
            </a:r>
            <a:endParaRPr lang="en-US" altLang="ko-KR" dirty="0"/>
          </a:p>
          <a:p>
            <a:r>
              <a:rPr lang="en-US" altLang="ko-KR" dirty="0"/>
              <a:t>6. </a:t>
            </a:r>
            <a:r>
              <a:rPr lang="ko-KR" altLang="en-US" dirty="0"/>
              <a:t>출고 시점</a:t>
            </a:r>
            <a:r>
              <a:rPr lang="en-US" altLang="ko-KR" dirty="0"/>
              <a:t>(</a:t>
            </a:r>
            <a:r>
              <a:rPr lang="ko-KR" altLang="en-US" dirty="0"/>
              <a:t>상대</a:t>
            </a:r>
            <a:r>
              <a:rPr lang="en-US" altLang="ko-KR" dirty="0"/>
              <a:t>/</a:t>
            </a:r>
            <a:r>
              <a:rPr lang="ko-KR" altLang="en-US" dirty="0" err="1"/>
              <a:t>통경으로</a:t>
            </a:r>
            <a:r>
              <a:rPr lang="ko-KR" altLang="en-US" dirty="0"/>
              <a:t> 이동시점</a:t>
            </a:r>
            <a:r>
              <a:rPr lang="en-US" altLang="ko-KR" dirty="0"/>
              <a:t>, </a:t>
            </a:r>
            <a:r>
              <a:rPr lang="ko-KR" altLang="en-US" dirty="0"/>
              <a:t>수량 포함</a:t>
            </a:r>
            <a:r>
              <a:rPr lang="en-US" altLang="ko-KR" dirty="0"/>
              <a:t>)</a:t>
            </a:r>
          </a:p>
          <a:p>
            <a:r>
              <a:rPr lang="en-US" altLang="ko-KR" dirty="0"/>
              <a:t>7. </a:t>
            </a:r>
            <a:r>
              <a:rPr lang="ko-KR" altLang="en-US" dirty="0"/>
              <a:t>콘의 잔여 </a:t>
            </a:r>
            <a:r>
              <a:rPr lang="en-US" altLang="ko-KR" dirty="0"/>
              <a:t>Yarn </a:t>
            </a:r>
            <a:r>
              <a:rPr lang="ko-KR" altLang="en-US" dirty="0"/>
              <a:t>현황</a:t>
            </a:r>
            <a:endParaRPr lang="en-US" altLang="ko-KR" dirty="0"/>
          </a:p>
          <a:p>
            <a:r>
              <a:rPr lang="en-US" altLang="ko-KR" dirty="0"/>
              <a:t>8. </a:t>
            </a:r>
            <a:r>
              <a:rPr lang="ko-KR" altLang="en-US" dirty="0"/>
              <a:t>일별</a:t>
            </a:r>
            <a:r>
              <a:rPr lang="en-US" altLang="ko-KR" dirty="0"/>
              <a:t>/ </a:t>
            </a:r>
            <a:r>
              <a:rPr lang="ko-KR" altLang="en-US" dirty="0"/>
              <a:t>월별 정경 진행사항</a:t>
            </a:r>
            <a:endParaRPr lang="en-US" altLang="ko-KR" dirty="0"/>
          </a:p>
          <a:p>
            <a:r>
              <a:rPr lang="en-US" altLang="ko-KR" dirty="0"/>
              <a:t>9. </a:t>
            </a:r>
            <a:r>
              <a:rPr lang="ko-KR" altLang="en-US" dirty="0"/>
              <a:t>작업자 정보</a:t>
            </a:r>
            <a:r>
              <a:rPr lang="en-US" altLang="ko-KR" dirty="0"/>
              <a:t>(</a:t>
            </a:r>
            <a:r>
              <a:rPr lang="ko-KR" altLang="en-US" dirty="0"/>
              <a:t>다수가 될 수 있음</a:t>
            </a:r>
            <a:r>
              <a:rPr lang="en-US" altLang="ko-KR" dirty="0"/>
              <a:t>)</a:t>
            </a:r>
          </a:p>
          <a:p>
            <a:r>
              <a:rPr lang="en-US" altLang="ko-KR" dirty="0"/>
              <a:t>10. </a:t>
            </a:r>
            <a:r>
              <a:rPr lang="ko-KR" altLang="en-US" dirty="0" err="1"/>
              <a:t>모든데이터의</a:t>
            </a:r>
            <a:r>
              <a:rPr lang="ko-KR" altLang="en-US" dirty="0"/>
              <a:t> </a:t>
            </a:r>
            <a:r>
              <a:rPr lang="en-US" altLang="ko-KR" dirty="0"/>
              <a:t>list </a:t>
            </a:r>
            <a:r>
              <a:rPr lang="ko-KR" altLang="en-US" dirty="0"/>
              <a:t>화</a:t>
            </a:r>
            <a:endParaRPr lang="en-US" altLang="ko-KR" dirty="0"/>
          </a:p>
          <a:p>
            <a:r>
              <a:rPr lang="en-US" altLang="ko-KR" dirty="0"/>
              <a:t>11. Order Data</a:t>
            </a:r>
            <a:r>
              <a:rPr lang="ko-KR" altLang="en-US" dirty="0"/>
              <a:t>에 따른 정경 완료정보 출력 및 각 </a:t>
            </a:r>
            <a:r>
              <a:rPr lang="en-US" altLang="ko-KR" dirty="0"/>
              <a:t>Beam</a:t>
            </a:r>
            <a:r>
              <a:rPr lang="ko-KR" altLang="en-US" dirty="0"/>
              <a:t>에 부착</a:t>
            </a:r>
            <a:r>
              <a:rPr lang="en-US" altLang="ko-KR" dirty="0"/>
              <a:t>(</a:t>
            </a:r>
            <a:r>
              <a:rPr lang="ko-KR" altLang="en-US" dirty="0"/>
              <a:t>경우에 따라서 </a:t>
            </a:r>
            <a:r>
              <a:rPr lang="en-US" altLang="ko-KR" dirty="0"/>
              <a:t>QR code </a:t>
            </a:r>
            <a:r>
              <a:rPr lang="ko-KR" altLang="en-US" dirty="0"/>
              <a:t>출력</a:t>
            </a:r>
            <a:r>
              <a:rPr lang="en-US" altLang="ko-KR" dirty="0"/>
              <a:t>)</a:t>
            </a:r>
          </a:p>
          <a:p>
            <a:endParaRPr lang="en-US" altLang="ko-KR" dirty="0"/>
          </a:p>
          <a:p>
            <a:r>
              <a:rPr lang="en-US" altLang="ko-KR" dirty="0"/>
              <a:t>1. TNS</a:t>
            </a:r>
            <a:r>
              <a:rPr lang="ko-KR" altLang="en-US" dirty="0"/>
              <a:t>에서 개발 예정</a:t>
            </a:r>
            <a:r>
              <a:rPr lang="en-US" altLang="ko-KR" dirty="0"/>
              <a:t>. 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56376992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3. </a:t>
            </a:r>
            <a:r>
              <a:rPr lang="ko-KR" altLang="en-US" dirty="0"/>
              <a:t>상대</a:t>
            </a:r>
            <a:r>
              <a:rPr lang="en-US" altLang="ko-KR" dirty="0"/>
              <a:t>/</a:t>
            </a:r>
            <a:r>
              <a:rPr lang="ko-KR" altLang="en-US" dirty="0" err="1"/>
              <a:t>통경</a:t>
            </a:r>
            <a:endParaRPr lang="ko-KR" altLang="en-US" dirty="0"/>
          </a:p>
        </p:txBody>
      </p:sp>
      <p:sp>
        <p:nvSpPr>
          <p:cNvPr id="5" name="직사각형 4"/>
          <p:cNvSpPr/>
          <p:nvPr/>
        </p:nvSpPr>
        <p:spPr>
          <a:xfrm>
            <a:off x="4716016" y="1412776"/>
            <a:ext cx="4032448" cy="4968552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pPr marL="342900" indent="-342900">
              <a:buAutoNum type="arabicPeriod"/>
            </a:pPr>
            <a:r>
              <a:rPr lang="en-US" altLang="ko-KR" dirty="0"/>
              <a:t>Order Data</a:t>
            </a:r>
          </a:p>
          <a:p>
            <a:r>
              <a:rPr lang="en-US" altLang="ko-KR" dirty="0"/>
              <a:t>2. </a:t>
            </a:r>
            <a:r>
              <a:rPr lang="ko-KR" altLang="en-US" dirty="0"/>
              <a:t>상대 시작 시점</a:t>
            </a:r>
            <a:endParaRPr lang="en-US" altLang="ko-KR" dirty="0"/>
          </a:p>
          <a:p>
            <a:r>
              <a:rPr lang="en-US" altLang="ko-KR" dirty="0"/>
              <a:t>3. </a:t>
            </a:r>
            <a:r>
              <a:rPr lang="ko-KR" altLang="en-US" dirty="0"/>
              <a:t>상대 종료 시점</a:t>
            </a:r>
            <a:endParaRPr lang="en-US" altLang="ko-KR" dirty="0"/>
          </a:p>
          <a:p>
            <a:r>
              <a:rPr lang="en-US" altLang="ko-KR" dirty="0"/>
              <a:t>4. </a:t>
            </a:r>
            <a:r>
              <a:rPr lang="ko-KR" altLang="en-US" dirty="0" err="1"/>
              <a:t>통경</a:t>
            </a:r>
            <a:r>
              <a:rPr lang="ko-KR" altLang="en-US" dirty="0"/>
              <a:t> 시작 시점</a:t>
            </a:r>
            <a:endParaRPr lang="en-US" altLang="ko-KR" dirty="0"/>
          </a:p>
          <a:p>
            <a:r>
              <a:rPr lang="en-US" altLang="ko-KR" dirty="0"/>
              <a:t>5. </a:t>
            </a:r>
            <a:r>
              <a:rPr lang="ko-KR" altLang="en-US" dirty="0" err="1"/>
              <a:t>통경</a:t>
            </a:r>
            <a:r>
              <a:rPr lang="ko-KR" altLang="en-US" dirty="0"/>
              <a:t> 완료 시점 </a:t>
            </a:r>
            <a:endParaRPr lang="en-US" altLang="ko-KR" dirty="0"/>
          </a:p>
          <a:p>
            <a:r>
              <a:rPr lang="en-US" altLang="ko-KR" dirty="0"/>
              <a:t>6. </a:t>
            </a:r>
            <a:r>
              <a:rPr lang="ko-KR" altLang="en-US" dirty="0"/>
              <a:t>작업자 정보</a:t>
            </a:r>
            <a:r>
              <a:rPr lang="en-US" altLang="ko-KR" dirty="0"/>
              <a:t>(</a:t>
            </a:r>
            <a:r>
              <a:rPr lang="ko-KR" altLang="en-US" dirty="0"/>
              <a:t>다수가 될 수 있음</a:t>
            </a:r>
            <a:r>
              <a:rPr lang="en-US" altLang="ko-KR" dirty="0"/>
              <a:t>)</a:t>
            </a:r>
          </a:p>
          <a:p>
            <a:r>
              <a:rPr lang="en-US" altLang="ko-KR" dirty="0"/>
              <a:t>7. </a:t>
            </a:r>
            <a:r>
              <a:rPr lang="ko-KR" altLang="en-US" dirty="0" err="1"/>
              <a:t>편직</a:t>
            </a:r>
            <a:r>
              <a:rPr lang="ko-KR" altLang="en-US" dirty="0"/>
              <a:t> 이동시점</a:t>
            </a:r>
            <a:endParaRPr lang="en-US" altLang="ko-KR" dirty="0"/>
          </a:p>
          <a:p>
            <a:r>
              <a:rPr lang="en-US" altLang="ko-KR" dirty="0"/>
              <a:t>8. </a:t>
            </a:r>
            <a:r>
              <a:rPr lang="ko-KR" altLang="en-US" dirty="0"/>
              <a:t>모든 </a:t>
            </a:r>
            <a:r>
              <a:rPr lang="en-US" altLang="ko-KR" dirty="0"/>
              <a:t>data</a:t>
            </a:r>
            <a:r>
              <a:rPr lang="ko-KR" altLang="en-US" dirty="0"/>
              <a:t>의 </a:t>
            </a:r>
            <a:r>
              <a:rPr lang="en-US" altLang="ko-KR" dirty="0"/>
              <a:t>list</a:t>
            </a:r>
            <a:r>
              <a:rPr lang="ko-KR" altLang="en-US" dirty="0"/>
              <a:t>화</a:t>
            </a:r>
            <a:endParaRPr lang="en-US" altLang="ko-KR" dirty="0"/>
          </a:p>
          <a:p>
            <a:endParaRPr lang="en-US" altLang="ko-KR" dirty="0"/>
          </a:p>
          <a:p>
            <a:r>
              <a:rPr lang="ko-KR" altLang="ko-KR" dirty="0"/>
              <a:t>※</a:t>
            </a:r>
            <a:r>
              <a:rPr lang="en-US" altLang="ko-KR" dirty="0"/>
              <a:t> </a:t>
            </a:r>
            <a:r>
              <a:rPr lang="ko-KR" altLang="en-US" dirty="0"/>
              <a:t>각 </a:t>
            </a:r>
            <a:r>
              <a:rPr lang="ko-KR" altLang="en-US" dirty="0" err="1"/>
              <a:t>편직</a:t>
            </a:r>
            <a:r>
              <a:rPr lang="ko-KR" altLang="en-US" dirty="0"/>
              <a:t> </a:t>
            </a:r>
            <a:r>
              <a:rPr lang="ko-KR" altLang="en-US" dirty="0" err="1"/>
              <a:t>기계별</a:t>
            </a:r>
            <a:r>
              <a:rPr lang="ko-KR" altLang="en-US" dirty="0"/>
              <a:t> 이 프로세스에 대해 모두 나타나 있어야 함</a:t>
            </a:r>
            <a:endParaRPr lang="en-US" altLang="ko-KR" dirty="0"/>
          </a:p>
          <a:p>
            <a:endParaRPr lang="en-US" altLang="ko-KR" dirty="0"/>
          </a:p>
          <a:p>
            <a:r>
              <a:rPr lang="en-US" altLang="ko-KR" dirty="0"/>
              <a:t>1. TNS</a:t>
            </a:r>
            <a:r>
              <a:rPr lang="ko-KR" altLang="en-US" dirty="0"/>
              <a:t>에서 개발 진행예정</a:t>
            </a:r>
            <a:r>
              <a:rPr lang="en-US" altLang="ko-KR" dirty="0"/>
              <a:t>. </a:t>
            </a:r>
            <a:endParaRPr lang="ko-KR" altLang="en-US" dirty="0"/>
          </a:p>
        </p:txBody>
      </p:sp>
      <p:graphicFrame>
        <p:nvGraphicFramePr>
          <p:cNvPr id="6" name="표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69529206"/>
              </p:ext>
            </p:extLst>
          </p:nvPr>
        </p:nvGraphicFramePr>
        <p:xfrm>
          <a:off x="899592" y="1412776"/>
          <a:ext cx="2448272" cy="49685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4827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96447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/>
                        <a:t>Order Data</a:t>
                      </a:r>
                      <a:endParaRPr lang="ko-KR" alt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1369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/>
                        <a:t>Beam</a:t>
                      </a:r>
                      <a:r>
                        <a:rPr lang="en-US" altLang="ko-KR" baseline="0" dirty="0"/>
                        <a:t> </a:t>
                      </a:r>
                      <a:r>
                        <a:rPr lang="ko-KR" altLang="en-US" dirty="0"/>
                        <a:t>입고 시점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1024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/>
                        <a:t>상대 시작 시점 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6391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/>
                        <a:t>상대 종료 시점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3741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err="1"/>
                        <a:t>통경</a:t>
                      </a:r>
                      <a:r>
                        <a:rPr lang="ko-KR" altLang="en-US" dirty="0"/>
                        <a:t> 시작 시점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80274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err="1"/>
                        <a:t>통경</a:t>
                      </a:r>
                      <a:r>
                        <a:rPr lang="ko-KR" altLang="en-US" dirty="0"/>
                        <a:t> 종료 시점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7606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/>
                        <a:t>완료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0837673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4. </a:t>
            </a:r>
            <a:r>
              <a:rPr lang="ko-KR" altLang="en-US" dirty="0" err="1"/>
              <a:t>편직</a:t>
            </a:r>
            <a:endParaRPr lang="ko-KR" altLang="en-US" dirty="0"/>
          </a:p>
        </p:txBody>
      </p:sp>
      <p:sp>
        <p:nvSpPr>
          <p:cNvPr id="5" name="직사각형 4"/>
          <p:cNvSpPr/>
          <p:nvPr/>
        </p:nvSpPr>
        <p:spPr>
          <a:xfrm>
            <a:off x="4716016" y="1412776"/>
            <a:ext cx="4032448" cy="4536504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342900" indent="-342900">
              <a:buAutoNum type="arabicPeriod"/>
            </a:pPr>
            <a:r>
              <a:rPr lang="en-US" altLang="ko-KR" dirty="0"/>
              <a:t>Order Data(</a:t>
            </a:r>
            <a:r>
              <a:rPr lang="ko-KR" altLang="en-US" dirty="0" err="1"/>
              <a:t>편직</a:t>
            </a:r>
            <a:r>
              <a:rPr lang="ko-KR" altLang="en-US" dirty="0"/>
              <a:t> </a:t>
            </a:r>
            <a:r>
              <a:rPr lang="en-US" altLang="ko-KR" dirty="0"/>
              <a:t>Data, EL Data)</a:t>
            </a:r>
          </a:p>
          <a:p>
            <a:r>
              <a:rPr lang="en-US" altLang="ko-KR" dirty="0"/>
              <a:t>2. </a:t>
            </a:r>
            <a:r>
              <a:rPr lang="ko-KR" altLang="en-US" dirty="0" err="1"/>
              <a:t>편직</a:t>
            </a:r>
            <a:r>
              <a:rPr lang="ko-KR" altLang="en-US" dirty="0"/>
              <a:t> 시작 시점</a:t>
            </a:r>
            <a:endParaRPr lang="en-US" altLang="ko-KR" dirty="0"/>
          </a:p>
          <a:p>
            <a:r>
              <a:rPr lang="en-US" altLang="ko-KR" dirty="0"/>
              <a:t>3. </a:t>
            </a:r>
            <a:r>
              <a:rPr lang="ko-KR" altLang="en-US" dirty="0" err="1"/>
              <a:t>편직도중</a:t>
            </a:r>
            <a:r>
              <a:rPr lang="ko-KR" altLang="en-US" dirty="0"/>
              <a:t> 발생되는 오류</a:t>
            </a:r>
            <a:r>
              <a:rPr lang="en-US" altLang="ko-KR" dirty="0"/>
              <a:t>, </a:t>
            </a:r>
            <a:r>
              <a:rPr lang="ko-KR" altLang="en-US" dirty="0"/>
              <a:t>불량</a:t>
            </a:r>
            <a:r>
              <a:rPr lang="en-US" altLang="ko-KR" dirty="0"/>
              <a:t>, </a:t>
            </a:r>
            <a:r>
              <a:rPr lang="ko-KR" altLang="en-US" dirty="0" err="1"/>
              <a:t>오염등에</a:t>
            </a:r>
            <a:r>
              <a:rPr lang="ko-KR" altLang="en-US" dirty="0"/>
              <a:t> 대한 </a:t>
            </a:r>
            <a:r>
              <a:rPr lang="en-US" altLang="ko-KR" dirty="0"/>
              <a:t>list up(</a:t>
            </a:r>
            <a:r>
              <a:rPr lang="ko-KR" altLang="en-US" dirty="0" err="1"/>
              <a:t>어느부분에서</a:t>
            </a:r>
            <a:r>
              <a:rPr lang="en-US" altLang="ko-KR" dirty="0"/>
              <a:t> </a:t>
            </a:r>
            <a:r>
              <a:rPr lang="ko-KR" altLang="en-US" dirty="0"/>
              <a:t>실이 끊어졌었는지</a:t>
            </a:r>
            <a:r>
              <a:rPr lang="en-US" altLang="ko-KR" dirty="0"/>
              <a:t>, </a:t>
            </a:r>
            <a:r>
              <a:rPr lang="ko-KR" altLang="en-US" dirty="0"/>
              <a:t>오염 </a:t>
            </a:r>
            <a:r>
              <a:rPr lang="ko-KR" altLang="en-US" dirty="0" err="1"/>
              <a:t>정보등</a:t>
            </a:r>
            <a:r>
              <a:rPr lang="en-US" altLang="ko-KR" dirty="0"/>
              <a:t>)</a:t>
            </a:r>
          </a:p>
          <a:p>
            <a:r>
              <a:rPr lang="en-US" altLang="ko-KR" dirty="0"/>
              <a:t>4. </a:t>
            </a:r>
            <a:r>
              <a:rPr lang="ko-KR" altLang="en-US" dirty="0" err="1"/>
              <a:t>편직</a:t>
            </a:r>
            <a:r>
              <a:rPr lang="ko-KR" altLang="en-US" dirty="0"/>
              <a:t> 완료 시점 </a:t>
            </a:r>
            <a:endParaRPr lang="en-US" altLang="ko-KR" dirty="0"/>
          </a:p>
          <a:p>
            <a:r>
              <a:rPr lang="en-US" altLang="ko-KR" dirty="0"/>
              <a:t>5. </a:t>
            </a:r>
            <a:r>
              <a:rPr lang="ko-KR" altLang="en-US" dirty="0" err="1"/>
              <a:t>편직</a:t>
            </a:r>
            <a:r>
              <a:rPr lang="ko-KR" altLang="en-US" dirty="0"/>
              <a:t> 소요시간</a:t>
            </a:r>
            <a:r>
              <a:rPr lang="en-US" altLang="ko-KR" dirty="0"/>
              <a:t>(Order </a:t>
            </a:r>
            <a:r>
              <a:rPr lang="ko-KR" altLang="en-US" dirty="0"/>
              <a:t>량에 따른</a:t>
            </a:r>
            <a:r>
              <a:rPr lang="en-US" altLang="ko-KR" dirty="0"/>
              <a:t>)</a:t>
            </a:r>
          </a:p>
          <a:p>
            <a:r>
              <a:rPr lang="en-US" altLang="ko-KR" dirty="0"/>
              <a:t>6. Yarn </a:t>
            </a:r>
            <a:r>
              <a:rPr lang="ko-KR" altLang="en-US" dirty="0"/>
              <a:t>소요량 </a:t>
            </a:r>
            <a:r>
              <a:rPr lang="en-US" altLang="ko-KR" dirty="0"/>
              <a:t>Data</a:t>
            </a:r>
          </a:p>
          <a:p>
            <a:r>
              <a:rPr lang="en-US" altLang="ko-KR" dirty="0"/>
              <a:t>7. Yarn </a:t>
            </a:r>
            <a:r>
              <a:rPr lang="ko-KR" altLang="en-US" dirty="0"/>
              <a:t>잔량 </a:t>
            </a:r>
            <a:r>
              <a:rPr lang="en-US" altLang="ko-KR" dirty="0"/>
              <a:t>Data</a:t>
            </a:r>
          </a:p>
          <a:p>
            <a:r>
              <a:rPr lang="en-US" altLang="ko-KR" dirty="0">
                <a:solidFill>
                  <a:srgbClr val="FF0000"/>
                </a:solidFill>
              </a:rPr>
              <a:t>8. </a:t>
            </a:r>
            <a:r>
              <a:rPr lang="ko-KR" altLang="en-US" dirty="0" err="1">
                <a:solidFill>
                  <a:srgbClr val="FF0000"/>
                </a:solidFill>
              </a:rPr>
              <a:t>편직</a:t>
            </a:r>
            <a:r>
              <a:rPr lang="en-US" altLang="ko-KR" dirty="0">
                <a:solidFill>
                  <a:srgbClr val="FF0000"/>
                </a:solidFill>
              </a:rPr>
              <a:t> </a:t>
            </a:r>
            <a:r>
              <a:rPr lang="ko-KR" altLang="en-US" dirty="0">
                <a:solidFill>
                  <a:srgbClr val="FF0000"/>
                </a:solidFill>
              </a:rPr>
              <a:t>완료 예상시점 산출 가능여부</a:t>
            </a:r>
            <a:r>
              <a:rPr lang="en-US" altLang="ko-KR" dirty="0">
                <a:solidFill>
                  <a:srgbClr val="FF0000"/>
                </a:solidFill>
              </a:rPr>
              <a:t>(?)</a:t>
            </a:r>
          </a:p>
          <a:p>
            <a:r>
              <a:rPr lang="en-US" altLang="ko-KR" dirty="0"/>
              <a:t>9. </a:t>
            </a:r>
            <a:r>
              <a:rPr lang="ko-KR" altLang="en-US" dirty="0"/>
              <a:t>작업자 정보</a:t>
            </a:r>
            <a:r>
              <a:rPr lang="en-US" altLang="ko-KR" dirty="0"/>
              <a:t>(</a:t>
            </a:r>
            <a:r>
              <a:rPr lang="ko-KR" altLang="en-US" dirty="0"/>
              <a:t>다수가 될 수 있음</a:t>
            </a:r>
            <a:r>
              <a:rPr lang="en-US" altLang="ko-KR" dirty="0"/>
              <a:t>)</a:t>
            </a:r>
          </a:p>
          <a:p>
            <a:r>
              <a:rPr lang="en-US" altLang="ko-KR" dirty="0">
                <a:solidFill>
                  <a:srgbClr val="FF0000"/>
                </a:solidFill>
              </a:rPr>
              <a:t>10. </a:t>
            </a:r>
            <a:r>
              <a:rPr lang="ko-KR" altLang="en-US" dirty="0">
                <a:solidFill>
                  <a:srgbClr val="FF0000"/>
                </a:solidFill>
              </a:rPr>
              <a:t>원단정보</a:t>
            </a:r>
            <a:r>
              <a:rPr lang="en-US" altLang="ko-KR" dirty="0">
                <a:solidFill>
                  <a:srgbClr val="FF0000"/>
                </a:solidFill>
              </a:rPr>
              <a:t>(</a:t>
            </a:r>
            <a:r>
              <a:rPr lang="ko-KR" altLang="en-US" dirty="0" err="1">
                <a:solidFill>
                  <a:srgbClr val="FF0000"/>
                </a:solidFill>
              </a:rPr>
              <a:t>오더정보</a:t>
            </a:r>
            <a:r>
              <a:rPr lang="ko-KR" altLang="en-US" dirty="0">
                <a:solidFill>
                  <a:srgbClr val="FF0000"/>
                </a:solidFill>
              </a:rPr>
              <a:t> 포함</a:t>
            </a:r>
            <a:r>
              <a:rPr lang="en-US" altLang="ko-KR" dirty="0">
                <a:solidFill>
                  <a:srgbClr val="FF0000"/>
                </a:solidFill>
              </a:rPr>
              <a:t>) </a:t>
            </a:r>
            <a:r>
              <a:rPr lang="ko-KR" altLang="en-US" dirty="0">
                <a:solidFill>
                  <a:srgbClr val="FF0000"/>
                </a:solidFill>
              </a:rPr>
              <a:t>출력</a:t>
            </a:r>
            <a:r>
              <a:rPr lang="en-US" altLang="ko-KR" dirty="0">
                <a:solidFill>
                  <a:srgbClr val="FF0000"/>
                </a:solidFill>
              </a:rPr>
              <a:t>(QR code </a:t>
            </a:r>
            <a:r>
              <a:rPr lang="ko-KR" altLang="en-US" dirty="0">
                <a:solidFill>
                  <a:srgbClr val="FF0000"/>
                </a:solidFill>
              </a:rPr>
              <a:t>출력</a:t>
            </a:r>
            <a:r>
              <a:rPr lang="en-US" altLang="ko-KR" dirty="0">
                <a:solidFill>
                  <a:srgbClr val="FF0000"/>
                </a:solidFill>
              </a:rPr>
              <a:t>??)</a:t>
            </a:r>
          </a:p>
          <a:p>
            <a:r>
              <a:rPr lang="en-US" altLang="ko-KR" dirty="0"/>
              <a:t>11. </a:t>
            </a:r>
            <a:r>
              <a:rPr lang="ko-KR" altLang="en-US" dirty="0" err="1"/>
              <a:t>절포</a:t>
            </a:r>
            <a:r>
              <a:rPr lang="ko-KR" altLang="en-US" dirty="0"/>
              <a:t> 이동 시점</a:t>
            </a:r>
            <a:r>
              <a:rPr lang="en-US" altLang="ko-KR" dirty="0"/>
              <a:t>(???)</a:t>
            </a:r>
          </a:p>
          <a:p>
            <a:r>
              <a:rPr lang="en-US" altLang="ko-KR" dirty="0"/>
              <a:t>12. </a:t>
            </a:r>
            <a:r>
              <a:rPr lang="ko-KR" altLang="en-US" dirty="0"/>
              <a:t>모든 </a:t>
            </a:r>
            <a:r>
              <a:rPr lang="en-US" altLang="ko-KR" dirty="0"/>
              <a:t>data</a:t>
            </a:r>
            <a:r>
              <a:rPr lang="ko-KR" altLang="en-US" dirty="0"/>
              <a:t>의</a:t>
            </a:r>
            <a:r>
              <a:rPr lang="en-US" altLang="ko-KR" dirty="0"/>
              <a:t> list</a:t>
            </a:r>
            <a:r>
              <a:rPr lang="ko-KR" altLang="en-US" dirty="0"/>
              <a:t>화</a:t>
            </a:r>
            <a:endParaRPr lang="en-US" altLang="ko-KR" dirty="0"/>
          </a:p>
          <a:p>
            <a:endParaRPr lang="en-US" altLang="ko-KR" dirty="0"/>
          </a:p>
          <a:p>
            <a:r>
              <a:rPr lang="en-US" altLang="ko-KR" dirty="0"/>
              <a:t>1. TNS</a:t>
            </a:r>
            <a:r>
              <a:rPr lang="ko-KR" altLang="en-US" dirty="0"/>
              <a:t>에서 개발 예정</a:t>
            </a:r>
            <a:r>
              <a:rPr lang="en-US" altLang="ko-KR" dirty="0"/>
              <a:t>. </a:t>
            </a:r>
            <a:endParaRPr lang="ko-KR" altLang="en-US" dirty="0"/>
          </a:p>
        </p:txBody>
      </p:sp>
      <p:graphicFrame>
        <p:nvGraphicFramePr>
          <p:cNvPr id="6" name="표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92297213"/>
              </p:ext>
            </p:extLst>
          </p:nvPr>
        </p:nvGraphicFramePr>
        <p:xfrm>
          <a:off x="899592" y="1412776"/>
          <a:ext cx="2448272" cy="453650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4827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96447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/>
                        <a:t>Order Data</a:t>
                      </a:r>
                      <a:endParaRPr lang="ko-KR" alt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1369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err="1"/>
                        <a:t>편직</a:t>
                      </a:r>
                      <a:r>
                        <a:rPr lang="en-US" altLang="ko-KR" dirty="0"/>
                        <a:t> </a:t>
                      </a:r>
                      <a:r>
                        <a:rPr lang="ko-KR" altLang="en-US" dirty="0"/>
                        <a:t>시작 시점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1026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err="1"/>
                        <a:t>편직시</a:t>
                      </a:r>
                      <a:r>
                        <a:rPr lang="ko-KR" altLang="en-US" dirty="0"/>
                        <a:t> 발생되는 불량</a:t>
                      </a:r>
                      <a:r>
                        <a:rPr lang="en-US" altLang="ko-KR" dirty="0"/>
                        <a:t>, </a:t>
                      </a:r>
                      <a:r>
                        <a:rPr lang="ko-KR" altLang="en-US" dirty="0" err="1"/>
                        <a:t>오염등</a:t>
                      </a:r>
                      <a:r>
                        <a:rPr lang="ko-KR" altLang="en-US" dirty="0"/>
                        <a:t> </a:t>
                      </a:r>
                      <a:r>
                        <a:rPr lang="en-US" altLang="ko-KR" dirty="0"/>
                        <a:t>list</a:t>
                      </a:r>
                      <a:r>
                        <a:rPr lang="en-US" altLang="ko-KR" baseline="0" dirty="0"/>
                        <a:t> up</a:t>
                      </a:r>
                      <a:endParaRPr lang="ko-KR" alt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4807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err="1"/>
                        <a:t>편직</a:t>
                      </a:r>
                      <a:r>
                        <a:rPr lang="ko-KR" altLang="en-US" dirty="0"/>
                        <a:t> 완료 시점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2100270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5. </a:t>
            </a:r>
            <a:r>
              <a:rPr lang="ko-KR" altLang="en-US" dirty="0" err="1"/>
              <a:t>절포</a:t>
            </a:r>
            <a:endParaRPr lang="ko-KR" altLang="en-US" dirty="0"/>
          </a:p>
        </p:txBody>
      </p:sp>
      <p:sp>
        <p:nvSpPr>
          <p:cNvPr id="5" name="직사각형 4"/>
          <p:cNvSpPr/>
          <p:nvPr/>
        </p:nvSpPr>
        <p:spPr>
          <a:xfrm>
            <a:off x="4716016" y="1412776"/>
            <a:ext cx="4032448" cy="4536504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pPr marL="342900" indent="-342900">
              <a:buAutoNum type="arabicPeriod"/>
            </a:pPr>
            <a:r>
              <a:rPr lang="en-US" altLang="ko-KR" dirty="0"/>
              <a:t>Order Data(</a:t>
            </a:r>
            <a:r>
              <a:rPr lang="ko-KR" altLang="en-US" dirty="0" err="1"/>
              <a:t>편직</a:t>
            </a:r>
            <a:r>
              <a:rPr lang="ko-KR" altLang="en-US" dirty="0"/>
              <a:t> </a:t>
            </a:r>
            <a:r>
              <a:rPr lang="en-US" altLang="ko-KR" dirty="0"/>
              <a:t>Data, EL Data)</a:t>
            </a:r>
          </a:p>
          <a:p>
            <a:r>
              <a:rPr lang="en-US" altLang="ko-KR" dirty="0"/>
              <a:t>2. </a:t>
            </a:r>
            <a:r>
              <a:rPr lang="ko-KR" altLang="en-US" dirty="0" err="1"/>
              <a:t>절포</a:t>
            </a:r>
            <a:r>
              <a:rPr lang="ko-KR" altLang="en-US" dirty="0"/>
              <a:t> 시작 시점</a:t>
            </a:r>
            <a:endParaRPr lang="en-US" altLang="ko-KR" dirty="0"/>
          </a:p>
          <a:p>
            <a:r>
              <a:rPr lang="en-US" altLang="ko-KR" dirty="0"/>
              <a:t>3. </a:t>
            </a:r>
            <a:r>
              <a:rPr lang="ko-KR" altLang="en-US" dirty="0" err="1"/>
              <a:t>절포</a:t>
            </a:r>
            <a:r>
              <a:rPr lang="ko-KR" altLang="en-US" dirty="0"/>
              <a:t> 도중 발생되는 오류</a:t>
            </a:r>
            <a:r>
              <a:rPr lang="en-US" altLang="ko-KR" dirty="0"/>
              <a:t>, </a:t>
            </a:r>
            <a:r>
              <a:rPr lang="ko-KR" altLang="en-US" dirty="0"/>
              <a:t>불량</a:t>
            </a:r>
            <a:r>
              <a:rPr lang="en-US" altLang="ko-KR" dirty="0"/>
              <a:t>, </a:t>
            </a:r>
            <a:r>
              <a:rPr lang="ko-KR" altLang="en-US" dirty="0" err="1"/>
              <a:t>오염등에</a:t>
            </a:r>
            <a:r>
              <a:rPr lang="ko-KR" altLang="en-US" dirty="0"/>
              <a:t> 대한 </a:t>
            </a:r>
            <a:r>
              <a:rPr lang="en-US" altLang="ko-KR" dirty="0"/>
              <a:t>list up</a:t>
            </a:r>
          </a:p>
          <a:p>
            <a:r>
              <a:rPr lang="en-US" altLang="ko-KR" dirty="0"/>
              <a:t>4. </a:t>
            </a:r>
            <a:r>
              <a:rPr lang="ko-KR" altLang="en-US" dirty="0" err="1"/>
              <a:t>절포</a:t>
            </a:r>
            <a:r>
              <a:rPr lang="ko-KR" altLang="en-US" dirty="0"/>
              <a:t> 완료 시점 </a:t>
            </a:r>
            <a:endParaRPr lang="en-US" altLang="ko-KR" dirty="0"/>
          </a:p>
          <a:p>
            <a:r>
              <a:rPr lang="en-US" altLang="ko-KR" dirty="0"/>
              <a:t>5. </a:t>
            </a:r>
            <a:r>
              <a:rPr lang="ko-KR" altLang="en-US" dirty="0"/>
              <a:t>작업자 정보</a:t>
            </a:r>
            <a:r>
              <a:rPr lang="en-US" altLang="ko-KR" dirty="0"/>
              <a:t>(</a:t>
            </a:r>
            <a:r>
              <a:rPr lang="ko-KR" altLang="en-US" dirty="0"/>
              <a:t>다수가 될 수 있음</a:t>
            </a:r>
            <a:r>
              <a:rPr lang="en-US" altLang="ko-KR" dirty="0"/>
              <a:t>)</a:t>
            </a:r>
          </a:p>
          <a:p>
            <a:r>
              <a:rPr lang="en-US" altLang="ko-KR" dirty="0">
                <a:solidFill>
                  <a:srgbClr val="FF0000"/>
                </a:solidFill>
              </a:rPr>
              <a:t>6. </a:t>
            </a:r>
            <a:r>
              <a:rPr lang="ko-KR" altLang="en-US" dirty="0" err="1">
                <a:solidFill>
                  <a:srgbClr val="FF0000"/>
                </a:solidFill>
              </a:rPr>
              <a:t>절포원단정보</a:t>
            </a:r>
            <a:r>
              <a:rPr lang="en-US" altLang="ko-KR" dirty="0">
                <a:solidFill>
                  <a:srgbClr val="FF0000"/>
                </a:solidFill>
              </a:rPr>
              <a:t>(</a:t>
            </a:r>
            <a:r>
              <a:rPr lang="ko-KR" altLang="en-US" dirty="0" err="1">
                <a:solidFill>
                  <a:srgbClr val="FF0000"/>
                </a:solidFill>
              </a:rPr>
              <a:t>오더정보</a:t>
            </a:r>
            <a:r>
              <a:rPr lang="ko-KR" altLang="en-US" dirty="0">
                <a:solidFill>
                  <a:srgbClr val="FF0000"/>
                </a:solidFill>
              </a:rPr>
              <a:t> 포함</a:t>
            </a:r>
            <a:r>
              <a:rPr lang="en-US" altLang="ko-KR" dirty="0">
                <a:solidFill>
                  <a:srgbClr val="FF0000"/>
                </a:solidFill>
              </a:rPr>
              <a:t>) </a:t>
            </a:r>
            <a:r>
              <a:rPr lang="ko-KR" altLang="en-US" dirty="0">
                <a:solidFill>
                  <a:srgbClr val="FF0000"/>
                </a:solidFill>
              </a:rPr>
              <a:t>출력</a:t>
            </a:r>
            <a:r>
              <a:rPr lang="en-US" altLang="ko-KR" dirty="0">
                <a:solidFill>
                  <a:srgbClr val="FF0000"/>
                </a:solidFill>
              </a:rPr>
              <a:t>(QR code </a:t>
            </a:r>
            <a:r>
              <a:rPr lang="ko-KR" altLang="en-US" dirty="0">
                <a:solidFill>
                  <a:srgbClr val="FF0000"/>
                </a:solidFill>
              </a:rPr>
              <a:t>출력</a:t>
            </a:r>
            <a:r>
              <a:rPr lang="en-US" altLang="ko-KR" dirty="0">
                <a:solidFill>
                  <a:srgbClr val="FF0000"/>
                </a:solidFill>
              </a:rPr>
              <a:t>??)</a:t>
            </a:r>
          </a:p>
          <a:p>
            <a:r>
              <a:rPr lang="en-US" altLang="ko-KR" dirty="0"/>
              <a:t>7. </a:t>
            </a:r>
            <a:r>
              <a:rPr lang="ko-KR" altLang="en-US" dirty="0"/>
              <a:t>검사 이동 시점</a:t>
            </a:r>
            <a:r>
              <a:rPr lang="en-US" altLang="ko-KR" dirty="0"/>
              <a:t>(???)</a:t>
            </a:r>
          </a:p>
          <a:p>
            <a:r>
              <a:rPr lang="en-US" altLang="ko-KR" dirty="0"/>
              <a:t>8. </a:t>
            </a:r>
            <a:r>
              <a:rPr lang="ko-KR" altLang="en-US" dirty="0"/>
              <a:t>모든 </a:t>
            </a:r>
            <a:r>
              <a:rPr lang="en-US" altLang="ko-KR" dirty="0"/>
              <a:t>data</a:t>
            </a:r>
            <a:r>
              <a:rPr lang="ko-KR" altLang="en-US" dirty="0"/>
              <a:t>의</a:t>
            </a:r>
            <a:r>
              <a:rPr lang="en-US" altLang="ko-KR" dirty="0"/>
              <a:t> list</a:t>
            </a:r>
            <a:r>
              <a:rPr lang="ko-KR" altLang="en-US" dirty="0"/>
              <a:t>화</a:t>
            </a:r>
            <a:endParaRPr lang="en-US" altLang="ko-KR" dirty="0"/>
          </a:p>
          <a:p>
            <a:endParaRPr lang="en-US" altLang="ko-KR" dirty="0"/>
          </a:p>
          <a:p>
            <a:r>
              <a:rPr lang="en-US" altLang="ko-KR" dirty="0"/>
              <a:t>1. TNS</a:t>
            </a:r>
            <a:r>
              <a:rPr lang="ko-KR" altLang="en-US" dirty="0"/>
              <a:t>에서 진행하지 않을 예정</a:t>
            </a:r>
            <a:r>
              <a:rPr lang="en-US" altLang="ko-KR" dirty="0"/>
              <a:t>. </a:t>
            </a:r>
            <a:endParaRPr lang="ko-KR" altLang="en-US" dirty="0"/>
          </a:p>
        </p:txBody>
      </p:sp>
      <p:graphicFrame>
        <p:nvGraphicFramePr>
          <p:cNvPr id="6" name="표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36068839"/>
              </p:ext>
            </p:extLst>
          </p:nvPr>
        </p:nvGraphicFramePr>
        <p:xfrm>
          <a:off x="899592" y="1412776"/>
          <a:ext cx="2448272" cy="453650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4827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96447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/>
                        <a:t>Order Data</a:t>
                      </a:r>
                      <a:endParaRPr lang="ko-KR" alt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1369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err="1"/>
                        <a:t>편직</a:t>
                      </a:r>
                      <a:r>
                        <a:rPr lang="en-US" altLang="ko-KR" dirty="0"/>
                        <a:t> </a:t>
                      </a:r>
                      <a:r>
                        <a:rPr lang="ko-KR" altLang="en-US" dirty="0"/>
                        <a:t>시작 시점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1026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err="1"/>
                        <a:t>절포시</a:t>
                      </a:r>
                      <a:r>
                        <a:rPr lang="ko-KR" altLang="en-US" dirty="0"/>
                        <a:t> 발생되는 불량</a:t>
                      </a:r>
                      <a:r>
                        <a:rPr lang="en-US" altLang="ko-KR" dirty="0"/>
                        <a:t>, </a:t>
                      </a:r>
                      <a:r>
                        <a:rPr lang="ko-KR" altLang="en-US" dirty="0" err="1"/>
                        <a:t>오염등</a:t>
                      </a:r>
                      <a:r>
                        <a:rPr lang="ko-KR" altLang="en-US" dirty="0"/>
                        <a:t> </a:t>
                      </a:r>
                      <a:r>
                        <a:rPr lang="en-US" altLang="ko-KR" dirty="0"/>
                        <a:t>list</a:t>
                      </a:r>
                      <a:r>
                        <a:rPr lang="en-US" altLang="ko-KR" baseline="0" dirty="0"/>
                        <a:t> up</a:t>
                      </a:r>
                      <a:endParaRPr lang="ko-KR" alt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4807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err="1"/>
                        <a:t>절포</a:t>
                      </a:r>
                      <a:r>
                        <a:rPr lang="ko-KR" altLang="en-US" dirty="0"/>
                        <a:t> 완료 시점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056920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6. </a:t>
            </a:r>
            <a:r>
              <a:rPr lang="ko-KR" altLang="en-US" dirty="0"/>
              <a:t>검사</a:t>
            </a:r>
          </a:p>
        </p:txBody>
      </p:sp>
      <p:sp>
        <p:nvSpPr>
          <p:cNvPr id="5" name="직사각형 4"/>
          <p:cNvSpPr/>
          <p:nvPr/>
        </p:nvSpPr>
        <p:spPr>
          <a:xfrm>
            <a:off x="4716016" y="1412776"/>
            <a:ext cx="4032448" cy="4536504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pPr marL="342900" indent="-342900">
              <a:buAutoNum type="arabicPeriod"/>
            </a:pPr>
            <a:r>
              <a:rPr lang="en-US" altLang="ko-KR" dirty="0"/>
              <a:t>Order Data(</a:t>
            </a:r>
            <a:r>
              <a:rPr lang="ko-KR" altLang="en-US" dirty="0" err="1"/>
              <a:t>편직</a:t>
            </a:r>
            <a:r>
              <a:rPr lang="ko-KR" altLang="en-US" dirty="0"/>
              <a:t> </a:t>
            </a:r>
            <a:r>
              <a:rPr lang="en-US" altLang="ko-KR" dirty="0"/>
              <a:t>Data, EL Data)</a:t>
            </a:r>
          </a:p>
          <a:p>
            <a:r>
              <a:rPr lang="en-US" altLang="ko-KR" dirty="0"/>
              <a:t>2. </a:t>
            </a:r>
            <a:r>
              <a:rPr lang="ko-KR" altLang="en-US" dirty="0"/>
              <a:t>검사 시작 시점</a:t>
            </a:r>
            <a:endParaRPr lang="en-US" altLang="ko-KR" dirty="0"/>
          </a:p>
          <a:p>
            <a:r>
              <a:rPr lang="en-US" altLang="ko-KR" dirty="0"/>
              <a:t>3. </a:t>
            </a:r>
            <a:r>
              <a:rPr lang="ko-KR" altLang="en-US" dirty="0"/>
              <a:t>검사 도중 발생되는 오류</a:t>
            </a:r>
            <a:r>
              <a:rPr lang="en-US" altLang="ko-KR" dirty="0"/>
              <a:t>, </a:t>
            </a:r>
            <a:r>
              <a:rPr lang="ko-KR" altLang="en-US" dirty="0"/>
              <a:t>불량</a:t>
            </a:r>
            <a:r>
              <a:rPr lang="en-US" altLang="ko-KR" dirty="0"/>
              <a:t>, </a:t>
            </a:r>
            <a:r>
              <a:rPr lang="ko-KR" altLang="en-US" dirty="0" err="1"/>
              <a:t>오염등에</a:t>
            </a:r>
            <a:r>
              <a:rPr lang="ko-KR" altLang="en-US" dirty="0"/>
              <a:t> 대한 </a:t>
            </a:r>
            <a:r>
              <a:rPr lang="en-US" altLang="ko-KR" dirty="0"/>
              <a:t>list up</a:t>
            </a:r>
          </a:p>
          <a:p>
            <a:r>
              <a:rPr lang="en-US" altLang="ko-KR" dirty="0"/>
              <a:t>4. </a:t>
            </a:r>
            <a:r>
              <a:rPr lang="ko-KR" altLang="en-US" dirty="0"/>
              <a:t>검사 완료 시점 </a:t>
            </a:r>
            <a:endParaRPr lang="en-US" altLang="ko-KR" dirty="0"/>
          </a:p>
          <a:p>
            <a:r>
              <a:rPr lang="en-US" altLang="ko-KR" dirty="0"/>
              <a:t>5. </a:t>
            </a:r>
            <a:r>
              <a:rPr lang="ko-KR" altLang="en-US" dirty="0"/>
              <a:t>작업자 정보</a:t>
            </a:r>
            <a:r>
              <a:rPr lang="en-US" altLang="ko-KR" dirty="0"/>
              <a:t>(</a:t>
            </a:r>
            <a:r>
              <a:rPr lang="ko-KR" altLang="en-US" dirty="0"/>
              <a:t>다수가 될 수 있음</a:t>
            </a:r>
            <a:r>
              <a:rPr lang="en-US" altLang="ko-KR" dirty="0"/>
              <a:t>)</a:t>
            </a:r>
          </a:p>
          <a:p>
            <a:r>
              <a:rPr lang="en-US" altLang="ko-KR" dirty="0">
                <a:solidFill>
                  <a:srgbClr val="FF0000"/>
                </a:solidFill>
              </a:rPr>
              <a:t>6. </a:t>
            </a:r>
            <a:r>
              <a:rPr lang="ko-KR" altLang="en-US" dirty="0">
                <a:solidFill>
                  <a:srgbClr val="FF0000"/>
                </a:solidFill>
              </a:rPr>
              <a:t>검사결과 출력</a:t>
            </a:r>
            <a:r>
              <a:rPr lang="en-US" altLang="ko-KR" dirty="0">
                <a:solidFill>
                  <a:srgbClr val="FF0000"/>
                </a:solidFill>
              </a:rPr>
              <a:t>(</a:t>
            </a:r>
            <a:r>
              <a:rPr lang="ko-KR" altLang="en-US" dirty="0" err="1">
                <a:solidFill>
                  <a:srgbClr val="FF0000"/>
                </a:solidFill>
              </a:rPr>
              <a:t>오더정보</a:t>
            </a:r>
            <a:r>
              <a:rPr lang="ko-KR" altLang="en-US" dirty="0">
                <a:solidFill>
                  <a:srgbClr val="FF0000"/>
                </a:solidFill>
              </a:rPr>
              <a:t> 포함</a:t>
            </a:r>
            <a:r>
              <a:rPr lang="en-US" altLang="ko-KR" dirty="0">
                <a:solidFill>
                  <a:srgbClr val="FF0000"/>
                </a:solidFill>
              </a:rPr>
              <a:t>)(QR code </a:t>
            </a:r>
            <a:r>
              <a:rPr lang="ko-KR" altLang="en-US" dirty="0">
                <a:solidFill>
                  <a:srgbClr val="FF0000"/>
                </a:solidFill>
              </a:rPr>
              <a:t>출력</a:t>
            </a:r>
            <a:r>
              <a:rPr lang="en-US" altLang="ko-KR" dirty="0">
                <a:solidFill>
                  <a:srgbClr val="FF0000"/>
                </a:solidFill>
              </a:rPr>
              <a:t>??)</a:t>
            </a:r>
          </a:p>
          <a:p>
            <a:r>
              <a:rPr lang="en-US" altLang="ko-KR" dirty="0"/>
              <a:t>7. </a:t>
            </a:r>
            <a:r>
              <a:rPr lang="ko-KR" altLang="en-US" dirty="0"/>
              <a:t>출하 이동 시점</a:t>
            </a:r>
            <a:endParaRPr lang="en-US" altLang="ko-KR" dirty="0"/>
          </a:p>
          <a:p>
            <a:r>
              <a:rPr lang="en-US" altLang="ko-KR" dirty="0"/>
              <a:t>8. </a:t>
            </a:r>
            <a:r>
              <a:rPr lang="ko-KR" altLang="en-US" dirty="0"/>
              <a:t>모든 </a:t>
            </a:r>
            <a:r>
              <a:rPr lang="en-US" altLang="ko-KR" dirty="0"/>
              <a:t>data</a:t>
            </a:r>
            <a:r>
              <a:rPr lang="ko-KR" altLang="en-US" dirty="0"/>
              <a:t>의</a:t>
            </a:r>
            <a:r>
              <a:rPr lang="en-US" altLang="ko-KR" dirty="0"/>
              <a:t> list</a:t>
            </a:r>
            <a:r>
              <a:rPr lang="ko-KR" altLang="en-US" dirty="0"/>
              <a:t>화</a:t>
            </a:r>
            <a:endParaRPr lang="en-US" altLang="ko-KR" dirty="0"/>
          </a:p>
          <a:p>
            <a:endParaRPr lang="en-US" altLang="ko-KR" dirty="0"/>
          </a:p>
          <a:p>
            <a:r>
              <a:rPr lang="en-US" altLang="ko-KR" dirty="0"/>
              <a:t>1. TNS</a:t>
            </a:r>
            <a:r>
              <a:rPr lang="ko-KR" altLang="en-US" dirty="0"/>
              <a:t>에서 개발하지 않을 예정</a:t>
            </a:r>
            <a:r>
              <a:rPr lang="en-US" altLang="ko-KR" dirty="0"/>
              <a:t>. </a:t>
            </a:r>
            <a:endParaRPr lang="ko-KR" altLang="en-US" dirty="0"/>
          </a:p>
        </p:txBody>
      </p:sp>
      <p:graphicFrame>
        <p:nvGraphicFramePr>
          <p:cNvPr id="6" name="표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48963055"/>
              </p:ext>
            </p:extLst>
          </p:nvPr>
        </p:nvGraphicFramePr>
        <p:xfrm>
          <a:off x="899592" y="1412776"/>
          <a:ext cx="2448272" cy="453650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4827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96447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/>
                        <a:t>Order Data</a:t>
                      </a:r>
                      <a:endParaRPr lang="ko-KR" alt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1369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/>
                        <a:t>검사</a:t>
                      </a:r>
                      <a:r>
                        <a:rPr lang="en-US" altLang="ko-KR" dirty="0"/>
                        <a:t> </a:t>
                      </a:r>
                      <a:r>
                        <a:rPr lang="ko-KR" altLang="en-US" dirty="0"/>
                        <a:t>시작 시점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1026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/>
                        <a:t>검사 </a:t>
                      </a:r>
                      <a:r>
                        <a:rPr lang="ko-KR" altLang="en-US" dirty="0" err="1"/>
                        <a:t>진행시</a:t>
                      </a:r>
                      <a:r>
                        <a:rPr lang="ko-KR" altLang="en-US" dirty="0"/>
                        <a:t> 발생되는 불량</a:t>
                      </a:r>
                      <a:r>
                        <a:rPr lang="en-US" altLang="ko-KR" dirty="0"/>
                        <a:t>, </a:t>
                      </a:r>
                      <a:r>
                        <a:rPr lang="ko-KR" altLang="en-US" dirty="0" err="1"/>
                        <a:t>오염등</a:t>
                      </a:r>
                      <a:r>
                        <a:rPr lang="ko-KR" altLang="en-US" dirty="0"/>
                        <a:t> </a:t>
                      </a:r>
                      <a:r>
                        <a:rPr lang="en-US" altLang="ko-KR" dirty="0"/>
                        <a:t>list</a:t>
                      </a:r>
                      <a:r>
                        <a:rPr lang="en-US" altLang="ko-KR" baseline="0" dirty="0"/>
                        <a:t> up</a:t>
                      </a:r>
                      <a:endParaRPr lang="ko-KR" alt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4807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/>
                        <a:t>검사 완료 시점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7572245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7. </a:t>
            </a:r>
            <a:r>
              <a:rPr lang="ko-KR" altLang="en-US" dirty="0"/>
              <a:t>출고</a:t>
            </a:r>
          </a:p>
        </p:txBody>
      </p:sp>
      <p:sp>
        <p:nvSpPr>
          <p:cNvPr id="5" name="직사각형 4"/>
          <p:cNvSpPr/>
          <p:nvPr/>
        </p:nvSpPr>
        <p:spPr>
          <a:xfrm>
            <a:off x="4716016" y="1412776"/>
            <a:ext cx="4032448" cy="4536504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pPr marL="342900" indent="-342900">
              <a:buAutoNum type="arabicPeriod"/>
            </a:pPr>
            <a:r>
              <a:rPr lang="en-US" altLang="ko-KR" dirty="0"/>
              <a:t>Order Data(</a:t>
            </a:r>
            <a:r>
              <a:rPr lang="ko-KR" altLang="en-US" dirty="0" err="1"/>
              <a:t>편직</a:t>
            </a:r>
            <a:r>
              <a:rPr lang="ko-KR" altLang="en-US" dirty="0"/>
              <a:t> </a:t>
            </a:r>
            <a:r>
              <a:rPr lang="en-US" altLang="ko-KR" dirty="0"/>
              <a:t>Data, </a:t>
            </a:r>
            <a:r>
              <a:rPr lang="ko-KR" altLang="en-US" dirty="0" err="1"/>
              <a:t>절포결과</a:t>
            </a:r>
            <a:r>
              <a:rPr lang="en-US" altLang="ko-KR" dirty="0"/>
              <a:t>, </a:t>
            </a:r>
            <a:r>
              <a:rPr lang="ko-KR" altLang="en-US" dirty="0" err="1"/>
              <a:t>검사결과등</a:t>
            </a:r>
            <a:r>
              <a:rPr lang="en-US" altLang="ko-KR" dirty="0"/>
              <a:t>)</a:t>
            </a:r>
          </a:p>
          <a:p>
            <a:r>
              <a:rPr lang="en-US" altLang="ko-KR" dirty="0"/>
              <a:t>2. </a:t>
            </a:r>
            <a:r>
              <a:rPr lang="ko-KR" altLang="en-US" dirty="0"/>
              <a:t>입고일</a:t>
            </a:r>
            <a:endParaRPr lang="en-US" altLang="ko-KR" dirty="0"/>
          </a:p>
          <a:p>
            <a:r>
              <a:rPr lang="en-US" altLang="ko-KR" dirty="0"/>
              <a:t>3. </a:t>
            </a:r>
            <a:r>
              <a:rPr lang="ko-KR" altLang="en-US" dirty="0"/>
              <a:t>출고일</a:t>
            </a:r>
            <a:endParaRPr lang="en-US" altLang="ko-KR" dirty="0"/>
          </a:p>
          <a:p>
            <a:r>
              <a:rPr lang="en-US" altLang="ko-KR" dirty="0">
                <a:solidFill>
                  <a:schemeClr val="tx1"/>
                </a:solidFill>
              </a:rPr>
              <a:t>4. </a:t>
            </a:r>
            <a:r>
              <a:rPr lang="ko-KR" altLang="en-US" dirty="0" err="1">
                <a:solidFill>
                  <a:schemeClr val="tx1"/>
                </a:solidFill>
              </a:rPr>
              <a:t>원단별</a:t>
            </a:r>
            <a:r>
              <a:rPr lang="ko-KR" altLang="en-US" dirty="0">
                <a:solidFill>
                  <a:schemeClr val="tx1"/>
                </a:solidFill>
              </a:rPr>
              <a:t> 출고 대기시간</a:t>
            </a:r>
            <a:r>
              <a:rPr lang="en-US" altLang="ko-KR" dirty="0">
                <a:solidFill>
                  <a:schemeClr val="tx1"/>
                </a:solidFill>
              </a:rPr>
              <a:t>?</a:t>
            </a:r>
            <a:r>
              <a:rPr lang="ko-KR" altLang="en-US" dirty="0">
                <a:solidFill>
                  <a:schemeClr val="tx1"/>
                </a:solidFill>
              </a:rPr>
              <a:t> </a:t>
            </a:r>
            <a:endParaRPr lang="en-US" altLang="ko-KR" dirty="0">
              <a:solidFill>
                <a:schemeClr val="tx1"/>
              </a:solidFill>
            </a:endParaRPr>
          </a:p>
          <a:p>
            <a:r>
              <a:rPr lang="en-US" altLang="ko-KR" dirty="0"/>
              <a:t>5. </a:t>
            </a:r>
            <a:r>
              <a:rPr lang="ko-KR" altLang="en-US" dirty="0"/>
              <a:t>출고 장소</a:t>
            </a:r>
            <a:endParaRPr lang="en-US" altLang="ko-KR" dirty="0"/>
          </a:p>
          <a:p>
            <a:r>
              <a:rPr lang="en-US" altLang="ko-KR" dirty="0">
                <a:solidFill>
                  <a:srgbClr val="FF0000"/>
                </a:solidFill>
              </a:rPr>
              <a:t>6. </a:t>
            </a:r>
            <a:r>
              <a:rPr lang="ko-KR" altLang="en-US" dirty="0">
                <a:solidFill>
                  <a:srgbClr val="FF0000"/>
                </a:solidFill>
              </a:rPr>
              <a:t>출고업체</a:t>
            </a:r>
            <a:r>
              <a:rPr lang="en-US" altLang="ko-KR" dirty="0">
                <a:solidFill>
                  <a:srgbClr val="FF0000"/>
                </a:solidFill>
              </a:rPr>
              <a:t>(=</a:t>
            </a:r>
            <a:r>
              <a:rPr lang="ko-KR" altLang="en-US" dirty="0" err="1">
                <a:solidFill>
                  <a:srgbClr val="FF0000"/>
                </a:solidFill>
              </a:rPr>
              <a:t>오더업체</a:t>
            </a:r>
            <a:r>
              <a:rPr lang="en-US" altLang="ko-KR" dirty="0">
                <a:solidFill>
                  <a:srgbClr val="FF0000"/>
                </a:solidFill>
              </a:rPr>
              <a:t>)</a:t>
            </a:r>
          </a:p>
          <a:p>
            <a:r>
              <a:rPr lang="en-US" altLang="ko-KR" dirty="0"/>
              <a:t>7. </a:t>
            </a:r>
            <a:r>
              <a:rPr lang="ko-KR" altLang="en-US" dirty="0"/>
              <a:t>출고 수량</a:t>
            </a:r>
            <a:endParaRPr lang="en-US" altLang="ko-KR" dirty="0"/>
          </a:p>
          <a:p>
            <a:r>
              <a:rPr lang="en-US" altLang="ko-KR" dirty="0"/>
              <a:t>8. </a:t>
            </a:r>
            <a:r>
              <a:rPr lang="ko-KR" altLang="en-US" dirty="0"/>
              <a:t>출고자</a:t>
            </a:r>
            <a:r>
              <a:rPr lang="en-US" altLang="ko-KR" dirty="0"/>
              <a:t>(</a:t>
            </a:r>
            <a:r>
              <a:rPr lang="ko-KR" altLang="en-US" dirty="0"/>
              <a:t>작업자</a:t>
            </a:r>
            <a:r>
              <a:rPr lang="en-US" altLang="ko-KR" dirty="0"/>
              <a:t>)</a:t>
            </a:r>
          </a:p>
          <a:p>
            <a:r>
              <a:rPr lang="en-US" altLang="ko-KR" dirty="0"/>
              <a:t>9. </a:t>
            </a:r>
            <a:r>
              <a:rPr lang="ko-KR" altLang="en-US" dirty="0"/>
              <a:t>인수자</a:t>
            </a:r>
            <a:endParaRPr lang="en-US" altLang="ko-KR" dirty="0"/>
          </a:p>
          <a:p>
            <a:r>
              <a:rPr lang="en-US" altLang="ko-KR" dirty="0"/>
              <a:t>10. 1</a:t>
            </a:r>
            <a:r>
              <a:rPr lang="ko-KR" altLang="en-US" dirty="0"/>
              <a:t>번 정보포함 원단정보 출력</a:t>
            </a:r>
            <a:r>
              <a:rPr lang="en-US" altLang="ko-KR" dirty="0"/>
              <a:t>(</a:t>
            </a:r>
            <a:r>
              <a:rPr lang="ko-KR" altLang="en-US" dirty="0"/>
              <a:t>모든 기초 </a:t>
            </a:r>
            <a:r>
              <a:rPr lang="en-US" altLang="ko-KR" dirty="0"/>
              <a:t>Data</a:t>
            </a:r>
            <a:r>
              <a:rPr lang="ko-KR" altLang="en-US" dirty="0"/>
              <a:t>가 다 있어야 함</a:t>
            </a:r>
            <a:r>
              <a:rPr lang="en-US" altLang="ko-KR" dirty="0"/>
              <a:t>) </a:t>
            </a:r>
            <a:r>
              <a:rPr lang="en-US" altLang="ko-KR" dirty="0">
                <a:solidFill>
                  <a:srgbClr val="FF0000"/>
                </a:solidFill>
              </a:rPr>
              <a:t>QR code?</a:t>
            </a:r>
          </a:p>
          <a:p>
            <a:r>
              <a:rPr lang="en-US" altLang="ko-KR" dirty="0"/>
              <a:t>11. Design</a:t>
            </a:r>
            <a:r>
              <a:rPr lang="ko-KR" altLang="en-US" dirty="0"/>
              <a:t> </a:t>
            </a:r>
            <a:r>
              <a:rPr lang="en-US" altLang="ko-KR" dirty="0"/>
              <a:t>Data </a:t>
            </a:r>
            <a:r>
              <a:rPr lang="ko-KR" altLang="en-US" dirty="0"/>
              <a:t>별 재고 현황</a:t>
            </a:r>
            <a:r>
              <a:rPr lang="en-US" altLang="ko-KR" dirty="0"/>
              <a:t>(</a:t>
            </a:r>
            <a:r>
              <a:rPr lang="ko-KR" altLang="en-US" dirty="0"/>
              <a:t>생산일</a:t>
            </a:r>
            <a:r>
              <a:rPr lang="en-US" altLang="ko-KR" dirty="0"/>
              <a:t>, </a:t>
            </a:r>
            <a:r>
              <a:rPr lang="ko-KR" altLang="en-US" dirty="0" err="1"/>
              <a:t>창고내</a:t>
            </a:r>
            <a:r>
              <a:rPr lang="ko-KR" altLang="en-US" dirty="0"/>
              <a:t> </a:t>
            </a:r>
            <a:r>
              <a:rPr lang="ko-KR" altLang="en-US" dirty="0" err="1"/>
              <a:t>위치등</a:t>
            </a:r>
            <a:r>
              <a:rPr lang="en-US" altLang="ko-KR" dirty="0"/>
              <a:t>)</a:t>
            </a:r>
          </a:p>
          <a:p>
            <a:endParaRPr lang="en-US" altLang="ko-KR" dirty="0"/>
          </a:p>
          <a:p>
            <a:r>
              <a:rPr lang="en-US" altLang="ko-KR" dirty="0"/>
              <a:t>1. TNS</a:t>
            </a:r>
            <a:r>
              <a:rPr lang="ko-KR" altLang="en-US" dirty="0"/>
              <a:t>에서 개발하지 않을 예정</a:t>
            </a:r>
            <a:r>
              <a:rPr lang="en-US" altLang="ko-KR" dirty="0"/>
              <a:t>. </a:t>
            </a:r>
            <a:endParaRPr lang="ko-KR" altLang="en-US" dirty="0"/>
          </a:p>
        </p:txBody>
      </p:sp>
      <p:graphicFrame>
        <p:nvGraphicFramePr>
          <p:cNvPr id="6" name="표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26326694"/>
              </p:ext>
            </p:extLst>
          </p:nvPr>
        </p:nvGraphicFramePr>
        <p:xfrm>
          <a:off x="899592" y="1412776"/>
          <a:ext cx="2448272" cy="453650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4827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96447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/>
                        <a:t>Order Data</a:t>
                      </a:r>
                      <a:endParaRPr lang="ko-KR" alt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1369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/>
                        <a:t>입고일</a:t>
                      </a:r>
                      <a:r>
                        <a:rPr lang="en-US" altLang="ko-KR" baseline="0" dirty="0"/>
                        <a:t> </a:t>
                      </a:r>
                      <a:endParaRPr lang="ko-KR" alt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1026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/>
                        <a:t>대기시간</a:t>
                      </a:r>
                      <a:r>
                        <a:rPr lang="en-US" altLang="ko-KR" dirty="0"/>
                        <a:t>?</a:t>
                      </a:r>
                      <a:endParaRPr lang="ko-KR" alt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4807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/>
                        <a:t>출고일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4588209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332</TotalTime>
  <Words>1076</Words>
  <Application>Microsoft Office PowerPoint</Application>
  <PresentationFormat>화면 슬라이드 쇼(4:3)</PresentationFormat>
  <Paragraphs>246</Paragraphs>
  <Slides>12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2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12</vt:i4>
      </vt:variant>
    </vt:vector>
  </HeadingPairs>
  <TitlesOfParts>
    <vt:vector size="15" baseType="lpstr">
      <vt:lpstr>맑은 고딕</vt:lpstr>
      <vt:lpstr>Arial</vt:lpstr>
      <vt:lpstr>Office 테마</vt:lpstr>
      <vt:lpstr>TexDDM 각 프로세스별 구조설계 및 Data</vt:lpstr>
      <vt:lpstr>TexDDM 전체 View page</vt:lpstr>
      <vt:lpstr>PowerPoint 프레젠테이션</vt:lpstr>
      <vt:lpstr>PowerPoint 프레젠테이션</vt:lpstr>
      <vt:lpstr>PowerPoint 프레젠테이션</vt:lpstr>
      <vt:lpstr>1. 원사</vt:lpstr>
      <vt:lpstr>2. 크릴/정경</vt:lpstr>
      <vt:lpstr>3. 상대/통경</vt:lpstr>
      <vt:lpstr>4. 편직</vt:lpstr>
      <vt:lpstr>5. 절포</vt:lpstr>
      <vt:lpstr>6. 검사</vt:lpstr>
      <vt:lpstr>7. 출고</vt:lpstr>
    </vt:vector>
  </TitlesOfParts>
  <Company>R&amp;D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TexDDM 각 프로세스별 구조설계 및 Data</dc:title>
  <dc:creator>Microsoft Corporation</dc:creator>
  <cp:lastModifiedBy>design6</cp:lastModifiedBy>
  <cp:revision>17</cp:revision>
  <cp:lastPrinted>2017-08-18T07:05:06Z</cp:lastPrinted>
  <dcterms:created xsi:type="dcterms:W3CDTF">2006-10-05T04:04:58Z</dcterms:created>
  <dcterms:modified xsi:type="dcterms:W3CDTF">2021-11-17T00:53:19Z</dcterms:modified>
</cp:coreProperties>
</file>