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3" r:id="rId2"/>
    <p:sldId id="275" r:id="rId3"/>
    <p:sldId id="276" r:id="rId4"/>
    <p:sldId id="277" r:id="rId5"/>
    <p:sldId id="278" r:id="rId6"/>
    <p:sldId id="272" r:id="rId7"/>
    <p:sldId id="269" r:id="rId8"/>
    <p:sldId id="271" r:id="rId9"/>
    <p:sldId id="279" r:id="rId10"/>
    <p:sldId id="280" r:id="rId11"/>
    <p:sldId id="281" r:id="rId12"/>
    <p:sldId id="282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3D9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55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23" d="100"/>
          <a:sy n="123" d="100"/>
        </p:scale>
        <p:origin x="497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C269EB-1FA7-4C7F-B418-61BCAE14C84D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90D2BC-CB2A-4691-9C74-C7A0683188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4302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8D255888-AEBD-48C6-849E-062EE6619EC6}" type="datetime1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3FB0BD5-5EB3-423D-90AC-7C162F8A35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5380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57200" y="6356352"/>
            <a:ext cx="2895600" cy="365125"/>
          </a:xfrm>
          <a:prstGeom prst="rect">
            <a:avLst/>
          </a:prstGeom>
        </p:spPr>
        <p:txBody>
          <a:bodyPr/>
          <a:lstStyle>
            <a:lvl1pPr algn="l">
              <a:defRPr sz="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chemeClr val="tx1"/>
                </a:solidFill>
                <a:latin typeface="+mn-lt"/>
              </a:defRPr>
            </a:lvl1pPr>
          </a:lstStyle>
          <a:p>
            <a:fld id="{D3FB0BD5-5EB3-423D-90AC-7C162F8A35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1219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7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57200" y="6597354"/>
            <a:ext cx="2895600" cy="365125"/>
          </a:xfrm>
          <a:prstGeom prst="rect">
            <a:avLst/>
          </a:prstGeom>
        </p:spPr>
        <p:txBody>
          <a:bodyPr/>
          <a:lstStyle>
            <a:lvl1pPr algn="l">
              <a:defRPr sz="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97354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600">
                <a:solidFill>
                  <a:schemeClr val="tx1"/>
                </a:solidFill>
                <a:latin typeface="+mn-lt"/>
              </a:defRPr>
            </a:lvl1pPr>
          </a:lstStyle>
          <a:p>
            <a:fld id="{D3FB0BD5-5EB3-423D-90AC-7C162F8A35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9670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0851591-CFE1-40D1-81D5-DAB58DAA0EFD}" type="datetime1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3FB0BD5-5EB3-423D-90AC-7C162F8A35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2979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EFD73741-2956-45A9-A9A1-AFA3D683496E}" type="datetime1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3FB0BD5-5EB3-423D-90AC-7C162F8A35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2185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606D1880-8A28-4A97-B36D-16CAFE96088B}" type="datetime1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3FB0BD5-5EB3-423D-90AC-7C162F8A35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5613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FCA2BFC6-AB8A-4986-86AC-86362A0945B3}" type="datetime1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3FB0BD5-5EB3-423D-90AC-7C162F8A35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0324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780187DF-18DB-4DA2-96F3-0BF667698478}" type="datetime1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3FB0BD5-5EB3-423D-90AC-7C162F8A35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9315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5120969E-9DBC-4DE0-9CD9-7B4828030F07}" type="datetime1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3FB0BD5-5EB3-423D-90AC-7C162F8A35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9601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794C63B-2C88-43BB-9FE6-B8F17F1CBAA2}" type="datetime1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3FB0BD5-5EB3-423D-90AC-7C162F8A35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5090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250995C-8292-4205-8F10-8E19FAAA5D01}" type="datetime1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3FB0BD5-5EB3-423D-90AC-7C162F8A35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3610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내용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 userDrawn="1"/>
        </p:nvSpPr>
        <p:spPr>
          <a:xfrm>
            <a:off x="5563495" y="6661578"/>
            <a:ext cx="3057570" cy="14401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r" defTabSz="63306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623" b="1" dirty="0">
                <a:solidFill>
                  <a:schemeClr val="bg1">
                    <a:lumMod val="75000"/>
                  </a:schemeClr>
                </a:solidFill>
                <a:latin typeface="조선일보명조" pitchFamily="18" charset="-127"/>
                <a:ea typeface="조선일보명조" pitchFamily="18" charset="-127"/>
                <a:cs typeface="조선일보명조" pitchFamily="18" charset="-127"/>
              </a:rPr>
              <a:t>@ HARU Soft Inc.</a:t>
            </a:r>
            <a:endParaRPr lang="ko-KR" altLang="en-US" sz="623" b="1" dirty="0">
              <a:solidFill>
                <a:schemeClr val="bg1">
                  <a:lumMod val="75000"/>
                </a:schemeClr>
              </a:solidFill>
              <a:latin typeface="조선일보명조" pitchFamily="18" charset="-127"/>
              <a:ea typeface="조선일보명조" pitchFamily="18" charset="-127"/>
              <a:cs typeface="조선일보명조" pitchFamily="18" charset="-127"/>
            </a:endParaRPr>
          </a:p>
        </p:txBody>
      </p:sp>
      <p:sp>
        <p:nvSpPr>
          <p:cNvPr id="4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615149" y="6669360"/>
            <a:ext cx="514400" cy="18864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BE017B02-4157-4AF9-8682-887A10F975A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 userDrawn="1"/>
        </p:nvGraphicFramePr>
        <p:xfrm>
          <a:off x="6732240" y="347373"/>
          <a:ext cx="2411760" cy="63219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0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1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7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bg1"/>
                          </a:solidFill>
                        </a:rPr>
                        <a:t>Description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solidFill>
                      <a:srgbClr val="D65E0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7113"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직사각형 7"/>
          <p:cNvSpPr/>
          <p:nvPr userDrawn="1"/>
        </p:nvSpPr>
        <p:spPr>
          <a:xfrm>
            <a:off x="4987788" y="132043"/>
            <a:ext cx="3168352" cy="21602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825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PROJECT.</a:t>
            </a:r>
            <a:endParaRPr lang="ko-KR" altLang="en-US" sz="825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4987788" y="294061"/>
            <a:ext cx="756000" cy="54006"/>
          </a:xfrm>
          <a:prstGeom prst="rect">
            <a:avLst/>
          </a:prstGeom>
          <a:solidFill>
            <a:srgbClr val="F7A26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ko-KR" altLang="en-US" sz="6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</p:txBody>
      </p:sp>
      <p:grpSp>
        <p:nvGrpSpPr>
          <p:cNvPr id="18" name="그룹 17"/>
          <p:cNvGrpSpPr/>
          <p:nvPr userDrawn="1"/>
        </p:nvGrpSpPr>
        <p:grpSpPr>
          <a:xfrm rot="5400000">
            <a:off x="-79178" y="79178"/>
            <a:ext cx="452268" cy="293915"/>
            <a:chOff x="1691680" y="1412776"/>
            <a:chExt cx="936104" cy="608344"/>
          </a:xfrm>
          <a:solidFill>
            <a:srgbClr val="F7A269"/>
          </a:solidFill>
        </p:grpSpPr>
        <p:sp>
          <p:nvSpPr>
            <p:cNvPr id="19" name="이등변 삼각형 18"/>
            <p:cNvSpPr/>
            <p:nvPr userDrawn="1"/>
          </p:nvSpPr>
          <p:spPr>
            <a:xfrm>
              <a:off x="1691680" y="1412776"/>
              <a:ext cx="936104" cy="248304"/>
            </a:xfrm>
            <a:prstGeom prst="triangl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0" name="직사각형 19"/>
            <p:cNvSpPr/>
            <p:nvPr userDrawn="1"/>
          </p:nvSpPr>
          <p:spPr>
            <a:xfrm>
              <a:off x="1691680" y="1661080"/>
              <a:ext cx="936104" cy="360040"/>
            </a:xfrm>
            <a:prstGeom prst="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sp>
        <p:nvSpPr>
          <p:cNvPr id="21" name="텍스트 개체 틀 7"/>
          <p:cNvSpPr>
            <a:spLocks noGrp="1"/>
          </p:cNvSpPr>
          <p:nvPr>
            <p:ph type="body" sz="quarter" idx="16" hasCustomPrompt="1"/>
          </p:nvPr>
        </p:nvSpPr>
        <p:spPr>
          <a:xfrm>
            <a:off x="5724128" y="132045"/>
            <a:ext cx="2432013" cy="215329"/>
          </a:xfrm>
        </p:spPr>
        <p:txBody>
          <a:bodyPr anchor="ctr">
            <a:noAutofit/>
          </a:bodyPr>
          <a:lstStyle>
            <a:lvl1pPr marL="0" indent="0" algn="l">
              <a:buNone/>
              <a:defRPr sz="7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HID - </a:t>
            </a:r>
            <a:r>
              <a:rPr lang="ko-KR" altLang="en-US" dirty="0"/>
              <a:t>무선키보드</a:t>
            </a:r>
          </a:p>
        </p:txBody>
      </p:sp>
      <p:sp>
        <p:nvSpPr>
          <p:cNvPr id="22" name="직사각형 21"/>
          <p:cNvSpPr/>
          <p:nvPr userDrawn="1"/>
        </p:nvSpPr>
        <p:spPr>
          <a:xfrm>
            <a:off x="9144000" y="304672"/>
            <a:ext cx="216024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3"/>
          </p:nvPr>
        </p:nvSpPr>
        <p:spPr>
          <a:xfrm>
            <a:off x="302079" y="4183"/>
            <a:ext cx="2821597" cy="454025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꺾인 연결선 23"/>
          <p:cNvCxnSpPr/>
          <p:nvPr userDrawn="1"/>
        </p:nvCxnSpPr>
        <p:spPr>
          <a:xfrm flipV="1">
            <a:off x="0" y="347372"/>
            <a:ext cx="9144000" cy="99992"/>
          </a:xfrm>
          <a:prstGeom prst="bentConnector3">
            <a:avLst>
              <a:gd name="adj1" fmla="val 34196"/>
            </a:avLst>
          </a:prstGeom>
          <a:ln w="9525">
            <a:solidFill>
              <a:srgbClr val="F3762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표 24"/>
          <p:cNvGraphicFramePr>
            <a:graphicFrameLocks noGrp="1"/>
          </p:cNvGraphicFramePr>
          <p:nvPr userDrawn="1"/>
        </p:nvGraphicFramePr>
        <p:xfrm>
          <a:off x="6732240" y="332656"/>
          <a:ext cx="2411761" cy="6336704"/>
        </p:xfrm>
        <a:graphic>
          <a:graphicData uri="http://schemas.openxmlformats.org/drawingml/2006/table">
            <a:tbl>
              <a:tblPr/>
              <a:tblGrid>
                <a:gridCol w="2411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36704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mpd="sng">
                      <a:solidFill>
                        <a:srgbClr val="DE610C"/>
                      </a:solidFill>
                      <a:prstDash val="solid"/>
                    </a:lnL>
                    <a:lnR w="12700" cmpd="sng">
                      <a:solidFill>
                        <a:srgbClr val="DE610C"/>
                      </a:solidFill>
                      <a:prstDash val="solid"/>
                    </a:lnR>
                    <a:lnT w="12700" cmpd="sng">
                      <a:solidFill>
                        <a:srgbClr val="DE610C"/>
                      </a:solidFill>
                      <a:prstDash val="solid"/>
                    </a:lnT>
                    <a:lnB w="12700" cmpd="sng">
                      <a:solidFill>
                        <a:srgbClr val="DE610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6" name="그림 25" descr="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460432" y="30958"/>
            <a:ext cx="629772" cy="27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526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403648" y="1692276"/>
            <a:ext cx="7283152" cy="4433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57200" y="6597354"/>
            <a:ext cx="2895600" cy="365125"/>
          </a:xfrm>
          <a:prstGeom prst="rect">
            <a:avLst/>
          </a:prstGeom>
        </p:spPr>
        <p:txBody>
          <a:bodyPr/>
          <a:lstStyle>
            <a:lvl1pPr algn="l">
              <a:defRPr sz="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97354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600">
                <a:solidFill>
                  <a:schemeClr val="tx1"/>
                </a:solidFill>
                <a:latin typeface="+mn-lt"/>
              </a:defRPr>
            </a:lvl1pPr>
          </a:lstStyle>
          <a:p>
            <a:fld id="{D3FB0BD5-5EB3-423D-90AC-7C162F8A35B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1" y="92078"/>
            <a:ext cx="1271823" cy="30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58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l" defTabSz="685800" rtl="0" eaLnBrk="1" latinLnBrk="1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38"/>
          <a:stretch/>
        </p:blipFill>
        <p:spPr>
          <a:xfrm>
            <a:off x="0" y="0"/>
            <a:ext cx="7668344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39752" y="616645"/>
            <a:ext cx="3754760" cy="1143000"/>
          </a:xfrm>
        </p:spPr>
        <p:txBody>
          <a:bodyPr>
            <a:normAutofit/>
          </a:bodyPr>
          <a:lstStyle/>
          <a:p>
            <a:r>
              <a:rPr lang="ko-KR" altLang="en-US" sz="4000" b="1" dirty="0">
                <a:solidFill>
                  <a:schemeClr val="tx2">
                    <a:lumMod val="50000"/>
                  </a:schemeClr>
                </a:solidFill>
              </a:rPr>
              <a:t>목차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31840" y="1916832"/>
            <a:ext cx="6336704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altLang="ko-KR" sz="1400" dirty="0">
                <a:solidFill>
                  <a:schemeClr val="tx2">
                    <a:lumMod val="50000"/>
                  </a:schemeClr>
                </a:solidFill>
              </a:rPr>
              <a:t>Knit(</a:t>
            </a:r>
            <a:r>
              <a:rPr lang="ko-KR" altLang="en-US" sz="1400" dirty="0">
                <a:solidFill>
                  <a:schemeClr val="tx2">
                    <a:lumMod val="50000"/>
                  </a:schemeClr>
                </a:solidFill>
              </a:rPr>
              <a:t>경편</a:t>
            </a:r>
            <a:r>
              <a:rPr lang="en-US" altLang="ko-KR" sz="1400" dirty="0">
                <a:solidFill>
                  <a:schemeClr val="tx2">
                    <a:lumMod val="50000"/>
                  </a:schemeClr>
                </a:solidFill>
              </a:rPr>
              <a:t>) CPS</a:t>
            </a:r>
            <a:r>
              <a:rPr lang="ko-KR" altLang="en-US" sz="1400" dirty="0">
                <a:solidFill>
                  <a:schemeClr val="tx2">
                    <a:lumMod val="50000"/>
                  </a:schemeClr>
                </a:solidFill>
              </a:rPr>
              <a:t>용 </a:t>
            </a:r>
            <a:r>
              <a:rPr lang="en-US" altLang="ko-KR" sz="1400" dirty="0">
                <a:solidFill>
                  <a:schemeClr val="tx2">
                    <a:lumMod val="50000"/>
                  </a:schemeClr>
                </a:solidFill>
              </a:rPr>
              <a:t>DDM </a:t>
            </a:r>
            <a:r>
              <a:rPr lang="ko-KR" altLang="en-US" sz="1400" dirty="0">
                <a:solidFill>
                  <a:schemeClr val="tx2">
                    <a:lumMod val="50000"/>
                  </a:schemeClr>
                </a:solidFill>
              </a:rPr>
              <a:t>시스템의 요구분석 및 기본구조 설계</a:t>
            </a:r>
            <a:endParaRPr lang="en-US" altLang="ko-KR" sz="14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altLang="ko-KR" sz="1400" dirty="0">
                <a:solidFill>
                  <a:schemeClr val="tx2">
                    <a:lumMod val="50000"/>
                  </a:schemeClr>
                </a:solidFill>
              </a:rPr>
              <a:t>   Knit(</a:t>
            </a:r>
            <a:r>
              <a:rPr lang="ko-KR" altLang="en-US" sz="1400" dirty="0">
                <a:solidFill>
                  <a:schemeClr val="tx2">
                    <a:lumMod val="50000"/>
                  </a:schemeClr>
                </a:solidFill>
              </a:rPr>
              <a:t>경편</a:t>
            </a:r>
            <a:r>
              <a:rPr lang="en-US" altLang="ko-KR" sz="1400" dirty="0">
                <a:solidFill>
                  <a:schemeClr val="tx2">
                    <a:lumMod val="50000"/>
                  </a:schemeClr>
                </a:solidFill>
              </a:rPr>
              <a:t>) DDM</a:t>
            </a:r>
            <a:r>
              <a:rPr lang="ko-KR" altLang="en-US" sz="1400" dirty="0">
                <a:solidFill>
                  <a:schemeClr val="tx2">
                    <a:lumMod val="50000"/>
                  </a:schemeClr>
                </a:solidFill>
              </a:rPr>
              <a:t>용 </a:t>
            </a:r>
            <a:r>
              <a:rPr lang="en-US" altLang="ko-KR" sz="1400" dirty="0">
                <a:solidFill>
                  <a:schemeClr val="tx2">
                    <a:lumMod val="50000"/>
                  </a:schemeClr>
                </a:solidFill>
              </a:rPr>
              <a:t>CAD </a:t>
            </a:r>
            <a:r>
              <a:rPr lang="ko-KR" altLang="en-US" sz="1400" dirty="0">
                <a:solidFill>
                  <a:schemeClr val="tx2">
                    <a:lumMod val="50000"/>
                  </a:schemeClr>
                </a:solidFill>
              </a:rPr>
              <a:t>시스템의 요구분석 및 기본구조 설계</a:t>
            </a:r>
            <a:endParaRPr lang="en-US" altLang="ko-KR" sz="14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altLang="ko-KR" sz="1400" dirty="0">
                <a:solidFill>
                  <a:schemeClr val="tx2">
                    <a:lumMod val="50000"/>
                  </a:schemeClr>
                </a:solidFill>
              </a:rPr>
              <a:t>      Knit(</a:t>
            </a:r>
            <a:r>
              <a:rPr lang="ko-KR" altLang="en-US" sz="1400" dirty="0">
                <a:solidFill>
                  <a:schemeClr val="tx2">
                    <a:lumMod val="50000"/>
                  </a:schemeClr>
                </a:solidFill>
              </a:rPr>
              <a:t>경편</a:t>
            </a:r>
            <a:r>
              <a:rPr lang="en-US" altLang="ko-KR" sz="1400" dirty="0">
                <a:solidFill>
                  <a:schemeClr val="tx2">
                    <a:lumMod val="50000"/>
                  </a:schemeClr>
                </a:solidFill>
              </a:rPr>
              <a:t>) CAD</a:t>
            </a:r>
            <a:r>
              <a:rPr lang="ko-KR" altLang="en-US" sz="1400" dirty="0">
                <a:solidFill>
                  <a:schemeClr val="tx2">
                    <a:lumMod val="50000"/>
                  </a:schemeClr>
                </a:solidFill>
              </a:rPr>
              <a:t>내 </a:t>
            </a:r>
            <a:r>
              <a:rPr lang="en-US" altLang="ko-KR" sz="1400" dirty="0">
                <a:solidFill>
                  <a:schemeClr val="tx2">
                    <a:lumMod val="50000"/>
                  </a:schemeClr>
                </a:solidFill>
              </a:rPr>
              <a:t>DDM </a:t>
            </a:r>
            <a:r>
              <a:rPr lang="ko-KR" altLang="en-US" sz="1400" dirty="0">
                <a:solidFill>
                  <a:schemeClr val="tx2">
                    <a:lumMod val="50000"/>
                  </a:schemeClr>
                </a:solidFill>
              </a:rPr>
              <a:t>구성을 위한 자료 분석 및 추출 기술개발</a:t>
            </a:r>
            <a:endParaRPr lang="en-US" altLang="ko-KR" sz="14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altLang="ko-KR" sz="1400" dirty="0">
                <a:solidFill>
                  <a:schemeClr val="tx2">
                    <a:lumMod val="50000"/>
                  </a:schemeClr>
                </a:solidFill>
              </a:rPr>
              <a:t>         </a:t>
            </a:r>
            <a:r>
              <a:rPr lang="ko-KR" altLang="en-US" sz="1400" dirty="0">
                <a:solidFill>
                  <a:schemeClr val="tx2">
                    <a:lumMod val="50000"/>
                  </a:schemeClr>
                </a:solidFill>
              </a:rPr>
              <a:t>경편 </a:t>
            </a:r>
            <a:r>
              <a:rPr lang="en-US" altLang="ko-KR" sz="1400" dirty="0">
                <a:solidFill>
                  <a:schemeClr val="tx2">
                    <a:lumMod val="50000"/>
                  </a:schemeClr>
                </a:solidFill>
              </a:rPr>
              <a:t>CAD Design Data &amp; Web </a:t>
            </a:r>
            <a:r>
              <a:rPr lang="ko-KR" altLang="en-US" sz="1400" dirty="0">
                <a:solidFill>
                  <a:schemeClr val="tx2">
                    <a:lumMod val="50000"/>
                  </a:schemeClr>
                </a:solidFill>
              </a:rPr>
              <a:t>연계 구조</a:t>
            </a:r>
            <a:endParaRPr lang="en-US" altLang="ko-KR" sz="14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altLang="ko-KR" sz="1400" dirty="0">
                <a:solidFill>
                  <a:schemeClr val="tx2">
                    <a:lumMod val="50000"/>
                  </a:schemeClr>
                </a:solidFill>
              </a:rPr>
              <a:t>            Knit(</a:t>
            </a:r>
            <a:r>
              <a:rPr lang="ko-KR" altLang="en-US" sz="1400" dirty="0">
                <a:solidFill>
                  <a:schemeClr val="tx2">
                    <a:lumMod val="50000"/>
                  </a:schemeClr>
                </a:solidFill>
              </a:rPr>
              <a:t>경편</a:t>
            </a:r>
            <a:r>
              <a:rPr lang="en-US" altLang="ko-KR" sz="1400" dirty="0">
                <a:solidFill>
                  <a:schemeClr val="tx2">
                    <a:lumMod val="50000"/>
                  </a:schemeClr>
                </a:solidFill>
              </a:rPr>
              <a:t>) DDM </a:t>
            </a:r>
            <a:r>
              <a:rPr lang="ko-KR" altLang="en-US" sz="1400" dirty="0">
                <a:solidFill>
                  <a:schemeClr val="tx2">
                    <a:lumMod val="50000"/>
                  </a:schemeClr>
                </a:solidFill>
              </a:rPr>
              <a:t>운영에 필요한 </a:t>
            </a:r>
            <a:endParaRPr lang="en-US" altLang="ko-KR" sz="14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altLang="ko-KR" sz="1400" dirty="0">
                <a:solidFill>
                  <a:schemeClr val="tx2">
                    <a:lumMod val="50000"/>
                  </a:schemeClr>
                </a:solidFill>
              </a:rPr>
              <a:t>	  QR</a:t>
            </a:r>
            <a:r>
              <a:rPr lang="ko-KR" altLang="en-US" sz="1400" dirty="0">
                <a:solidFill>
                  <a:schemeClr val="tx2">
                    <a:lumMod val="50000"/>
                  </a:schemeClr>
                </a:solidFill>
              </a:rPr>
              <a:t>코드 시스템의 요구분석 및 기본 구조 설계</a:t>
            </a:r>
            <a:endParaRPr lang="en-US" altLang="ko-KR" sz="14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ko-KR" altLang="en-US" sz="1400" dirty="0">
                <a:solidFill>
                  <a:schemeClr val="tx2">
                    <a:lumMod val="50000"/>
                  </a:schemeClr>
                </a:solidFill>
              </a:rPr>
              <a:t>                  경편 </a:t>
            </a:r>
            <a:r>
              <a:rPr lang="en-US" altLang="ko-KR" sz="1400" dirty="0">
                <a:solidFill>
                  <a:schemeClr val="tx2">
                    <a:lumMod val="50000"/>
                  </a:schemeClr>
                </a:solidFill>
              </a:rPr>
              <a:t>CAD Design Data Database </a:t>
            </a:r>
            <a:r>
              <a:rPr lang="ko-KR" altLang="en-US" sz="1400" dirty="0">
                <a:solidFill>
                  <a:schemeClr val="tx2">
                    <a:lumMod val="50000"/>
                  </a:schemeClr>
                </a:solidFill>
              </a:rPr>
              <a:t>설계</a:t>
            </a:r>
            <a:endParaRPr lang="en-US" altLang="ko-KR" sz="1400" i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endParaRPr lang="en-US" altLang="ko-KR" sz="14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endParaRPr lang="ko-KR" altLang="en-US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B0BD5-5EB3-423D-90AC-7C162F8A35BF}" type="slidenum">
              <a:rPr lang="ko-KR" altLang="en-US" smtClean="0"/>
              <a:t>1</a:t>
            </a:fld>
            <a:endParaRPr lang="ko-KR" altLang="en-US" dirty="0"/>
          </a:p>
        </p:txBody>
      </p:sp>
      <p:sp>
        <p:nvSpPr>
          <p:cNvPr id="13" name="화살표: 오각형 12"/>
          <p:cNvSpPr/>
          <p:nvPr/>
        </p:nvSpPr>
        <p:spPr>
          <a:xfrm>
            <a:off x="2843808" y="2118454"/>
            <a:ext cx="288032" cy="230426"/>
          </a:xfrm>
          <a:prstGeom prst="homePlate">
            <a:avLst>
              <a:gd name="adj" fmla="val 38154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1</a:t>
            </a:r>
            <a:endParaRPr lang="ko-KR" altLang="en-US" sz="1200" dirty="0"/>
          </a:p>
        </p:txBody>
      </p:sp>
      <p:sp>
        <p:nvSpPr>
          <p:cNvPr id="14" name="화살표: 오각형 13"/>
          <p:cNvSpPr/>
          <p:nvPr/>
        </p:nvSpPr>
        <p:spPr>
          <a:xfrm>
            <a:off x="3024000" y="2588433"/>
            <a:ext cx="288032" cy="230426"/>
          </a:xfrm>
          <a:prstGeom prst="homePlate">
            <a:avLst>
              <a:gd name="adj" fmla="val 38154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2</a:t>
            </a:r>
            <a:endParaRPr lang="ko-KR" altLang="en-US" sz="1200" dirty="0"/>
          </a:p>
        </p:txBody>
      </p:sp>
      <p:sp>
        <p:nvSpPr>
          <p:cNvPr id="16" name="화살표: 오각형 15"/>
          <p:cNvSpPr/>
          <p:nvPr/>
        </p:nvSpPr>
        <p:spPr>
          <a:xfrm>
            <a:off x="3209571" y="3058412"/>
            <a:ext cx="288032" cy="230426"/>
          </a:xfrm>
          <a:prstGeom prst="homePlate">
            <a:avLst>
              <a:gd name="adj" fmla="val 38154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3</a:t>
            </a:r>
            <a:endParaRPr lang="ko-KR" altLang="en-US" sz="1200" dirty="0"/>
          </a:p>
        </p:txBody>
      </p:sp>
      <p:sp>
        <p:nvSpPr>
          <p:cNvPr id="17" name="화살표: 오각형 16"/>
          <p:cNvSpPr/>
          <p:nvPr/>
        </p:nvSpPr>
        <p:spPr>
          <a:xfrm>
            <a:off x="3400922" y="3528391"/>
            <a:ext cx="288032" cy="230426"/>
          </a:xfrm>
          <a:prstGeom prst="homePlate">
            <a:avLst>
              <a:gd name="adj" fmla="val 38154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4</a:t>
            </a:r>
            <a:endParaRPr lang="ko-KR" altLang="en-US" sz="1200" dirty="0"/>
          </a:p>
        </p:txBody>
      </p:sp>
      <p:sp>
        <p:nvSpPr>
          <p:cNvPr id="18" name="화살표: 오각형 17"/>
          <p:cNvSpPr/>
          <p:nvPr/>
        </p:nvSpPr>
        <p:spPr>
          <a:xfrm>
            <a:off x="3563888" y="3998370"/>
            <a:ext cx="288032" cy="230426"/>
          </a:xfrm>
          <a:prstGeom prst="homePlate">
            <a:avLst>
              <a:gd name="adj" fmla="val 38154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5</a:t>
            </a:r>
            <a:endParaRPr lang="ko-KR" altLang="en-US" sz="1200" dirty="0"/>
          </a:p>
        </p:txBody>
      </p:sp>
      <p:sp>
        <p:nvSpPr>
          <p:cNvPr id="19" name="화살표: 오각형 18"/>
          <p:cNvSpPr/>
          <p:nvPr/>
        </p:nvSpPr>
        <p:spPr>
          <a:xfrm>
            <a:off x="3929100" y="4941168"/>
            <a:ext cx="288032" cy="230426"/>
          </a:xfrm>
          <a:prstGeom prst="homePlate">
            <a:avLst>
              <a:gd name="adj" fmla="val 38154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6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999606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B0BD5-5EB3-423D-90AC-7C162F8A35BF}" type="slidenum">
              <a:rPr lang="ko-KR" altLang="en-US" smtClean="0"/>
              <a:pPr/>
              <a:t>2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561356" y="1386353"/>
            <a:ext cx="5980974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50" dirty="0"/>
              <a:t>      </a:t>
            </a:r>
            <a:r>
              <a:rPr lang="en-US" altLang="ko-KR" sz="1350" dirty="0"/>
              <a:t>- Knit(</a:t>
            </a:r>
            <a:r>
              <a:rPr lang="ko-KR" altLang="en-US" sz="1350" dirty="0"/>
              <a:t>경편</a:t>
            </a:r>
            <a:r>
              <a:rPr lang="en-US" altLang="ko-KR" sz="1350" dirty="0"/>
              <a:t>) CPS</a:t>
            </a:r>
            <a:r>
              <a:rPr lang="ko-KR" altLang="en-US" sz="1350" dirty="0"/>
              <a:t>용 </a:t>
            </a:r>
            <a:r>
              <a:rPr lang="en-US" altLang="ko-KR" sz="1350" dirty="0"/>
              <a:t>DDM </a:t>
            </a:r>
            <a:r>
              <a:rPr lang="ko-KR" altLang="en-US" sz="1350" dirty="0"/>
              <a:t>시스템의 요구분석 및 기본구조 설계  </a:t>
            </a:r>
          </a:p>
          <a:p>
            <a:r>
              <a:rPr lang="ko-KR" altLang="en-US" sz="1350" dirty="0"/>
              <a:t>        ∘</a:t>
            </a:r>
            <a:r>
              <a:rPr lang="en-US" altLang="ko-KR" sz="1350" dirty="0"/>
              <a:t>CPS </a:t>
            </a:r>
            <a:r>
              <a:rPr lang="ko-KR" altLang="en-US" sz="1350" dirty="0"/>
              <a:t>구현을 위한 </a:t>
            </a:r>
            <a:r>
              <a:rPr lang="ko-KR" altLang="en-US" sz="1350" dirty="0" err="1"/>
              <a:t>경편직</a:t>
            </a:r>
            <a:r>
              <a:rPr lang="ko-KR" altLang="en-US" sz="1350" dirty="0"/>
              <a:t> </a:t>
            </a:r>
            <a:r>
              <a:rPr lang="en-US" altLang="ko-KR" sz="1350" dirty="0"/>
              <a:t>Data </a:t>
            </a:r>
            <a:r>
              <a:rPr lang="ko-KR" altLang="en-US" sz="1350" dirty="0"/>
              <a:t>자료 수집</a:t>
            </a:r>
            <a:r>
              <a:rPr lang="en-US" altLang="ko-KR" sz="1350" dirty="0"/>
              <a:t>. </a:t>
            </a:r>
          </a:p>
          <a:p>
            <a:r>
              <a:rPr lang="en-US" altLang="ko-KR" sz="1350" dirty="0"/>
              <a:t>        </a:t>
            </a:r>
            <a:r>
              <a:rPr lang="ko-KR" altLang="en-US" sz="1350" dirty="0"/>
              <a:t>∘</a:t>
            </a:r>
            <a:r>
              <a:rPr lang="ko-KR" altLang="en-US" sz="1350" dirty="0" err="1"/>
              <a:t>경편직</a:t>
            </a:r>
            <a:r>
              <a:rPr lang="ko-KR" altLang="en-US" sz="1350" dirty="0"/>
              <a:t> </a:t>
            </a:r>
            <a:r>
              <a:rPr lang="en-US" altLang="ko-KR" sz="1350" dirty="0"/>
              <a:t>CAD</a:t>
            </a:r>
            <a:r>
              <a:rPr lang="ko-KR" altLang="en-US" sz="1350" dirty="0"/>
              <a:t>의 출력용 생산 작업지시서 </a:t>
            </a:r>
            <a:r>
              <a:rPr lang="en-US" altLang="ko-KR" sz="1350" dirty="0"/>
              <a:t>Filed </a:t>
            </a:r>
            <a:r>
              <a:rPr lang="ko-KR" altLang="en-US" sz="1350" dirty="0"/>
              <a:t>분석 및 명세화 </a:t>
            </a:r>
          </a:p>
        </p:txBody>
      </p:sp>
      <p:pic>
        <p:nvPicPr>
          <p:cNvPr id="7" name="_x176610576" descr="EMB0000153c55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712" y="2428093"/>
            <a:ext cx="3062288" cy="240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_x43829944" descr="EMB0000153c551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022" y="2432856"/>
            <a:ext cx="3027760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2519772" y="4941168"/>
            <a:ext cx="4408512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50" dirty="0"/>
              <a:t>&lt; Knit(</a:t>
            </a:r>
            <a:r>
              <a:rPr lang="ko-KR" altLang="en-US" sz="1350" dirty="0"/>
              <a:t>경편</a:t>
            </a:r>
            <a:r>
              <a:rPr lang="en-US" altLang="ko-KR" sz="1350" dirty="0"/>
              <a:t>) CAD </a:t>
            </a:r>
            <a:r>
              <a:rPr lang="ko-KR" altLang="en-US" sz="1350" dirty="0"/>
              <a:t>시스템 </a:t>
            </a:r>
            <a:r>
              <a:rPr lang="en-US" altLang="ko-KR" sz="1350" dirty="0" err="1"/>
              <a:t>TexTricot</a:t>
            </a:r>
            <a:r>
              <a:rPr lang="en-US" altLang="ko-KR" sz="1350" dirty="0"/>
              <a:t> </a:t>
            </a:r>
            <a:r>
              <a:rPr lang="ko-KR" altLang="en-US" sz="1350" dirty="0"/>
              <a:t>디자인 </a:t>
            </a:r>
            <a:r>
              <a:rPr lang="en-US" altLang="ko-KR" sz="1350" dirty="0"/>
              <a:t>Table &gt;</a:t>
            </a:r>
            <a:endParaRPr lang="ko-KR" altLang="en-US" sz="1350" dirty="0"/>
          </a:p>
        </p:txBody>
      </p:sp>
    </p:spTree>
    <p:extLst>
      <p:ext uri="{BB962C8B-B14F-4D97-AF65-F5344CB8AC3E}">
        <p14:creationId xmlns:p14="http://schemas.microsoft.com/office/powerpoint/2010/main" val="488859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B0BD5-5EB3-423D-90AC-7C162F8A35BF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169622" y="1268761"/>
            <a:ext cx="6683052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50" dirty="0"/>
              <a:t>      </a:t>
            </a:r>
            <a:r>
              <a:rPr lang="en-US" altLang="ko-KR" sz="1350" dirty="0"/>
              <a:t>- Knit(</a:t>
            </a:r>
            <a:r>
              <a:rPr lang="ko-KR" altLang="en-US" sz="1350" dirty="0"/>
              <a:t>경편</a:t>
            </a:r>
            <a:r>
              <a:rPr lang="en-US" altLang="ko-KR" sz="1350" dirty="0"/>
              <a:t>) DDM</a:t>
            </a:r>
            <a:r>
              <a:rPr lang="ko-KR" altLang="en-US" sz="1350" dirty="0"/>
              <a:t>용 </a:t>
            </a:r>
            <a:r>
              <a:rPr lang="en-US" altLang="ko-KR" sz="1350" dirty="0"/>
              <a:t>CAD </a:t>
            </a:r>
            <a:r>
              <a:rPr lang="ko-KR" altLang="en-US" sz="1350" dirty="0"/>
              <a:t>시스템의 요구분석 및 기본구조 설계   </a:t>
            </a:r>
          </a:p>
          <a:p>
            <a:r>
              <a:rPr lang="ko-KR" altLang="en-US" sz="1350" dirty="0"/>
              <a:t>        ∘</a:t>
            </a:r>
            <a:r>
              <a:rPr lang="ko-KR" altLang="en-US" sz="1350" dirty="0" err="1"/>
              <a:t>편직을</a:t>
            </a:r>
            <a:r>
              <a:rPr lang="ko-KR" altLang="en-US" sz="1350" dirty="0"/>
              <a:t> 위한 </a:t>
            </a:r>
            <a:r>
              <a:rPr lang="en-US" altLang="ko-KR" sz="1350" dirty="0"/>
              <a:t>Production Data </a:t>
            </a:r>
            <a:r>
              <a:rPr lang="ko-KR" altLang="en-US" sz="1350" dirty="0"/>
              <a:t>수집 </a:t>
            </a:r>
          </a:p>
          <a:p>
            <a:r>
              <a:rPr lang="ko-KR" altLang="en-US" sz="1350" dirty="0"/>
              <a:t>        ∘구현되지 않은 </a:t>
            </a:r>
            <a:r>
              <a:rPr lang="en-US" altLang="ko-KR" sz="1350" dirty="0"/>
              <a:t>7Bar </a:t>
            </a:r>
            <a:r>
              <a:rPr lang="ko-KR" altLang="en-US" sz="1350" dirty="0" err="1"/>
              <a:t>경편직</a:t>
            </a:r>
            <a:r>
              <a:rPr lang="ko-KR" altLang="en-US" sz="1350" dirty="0"/>
              <a:t> </a:t>
            </a:r>
            <a:r>
              <a:rPr lang="ko-KR" altLang="en-US" sz="1350" dirty="0" err="1"/>
              <a:t>로직과</a:t>
            </a:r>
            <a:r>
              <a:rPr lang="ko-KR" altLang="en-US" sz="1350" dirty="0"/>
              <a:t> 기기에 대한 자료 조사 및 기술 정보 수집 </a:t>
            </a:r>
          </a:p>
          <a:p>
            <a:r>
              <a:rPr lang="ko-KR" altLang="en-US" sz="1350" dirty="0"/>
              <a:t>        ∘경편용 </a:t>
            </a:r>
            <a:r>
              <a:rPr lang="en-US" altLang="ko-KR" sz="1350" dirty="0"/>
              <a:t>CAD </a:t>
            </a:r>
            <a:r>
              <a:rPr lang="ko-KR" altLang="en-US" sz="1350" dirty="0"/>
              <a:t>개발 시 필요한 자료 수집 및 구조설계 </a:t>
            </a:r>
          </a:p>
          <a:p>
            <a:r>
              <a:rPr lang="ko-KR" altLang="en-US" sz="1350" dirty="0"/>
              <a:t>        ∘</a:t>
            </a:r>
            <a:r>
              <a:rPr lang="ko-KR" altLang="en-US" sz="1350" dirty="0" err="1"/>
              <a:t>경편직</a:t>
            </a:r>
            <a:r>
              <a:rPr lang="ko-KR" altLang="en-US" sz="1350" dirty="0"/>
              <a:t> </a:t>
            </a:r>
            <a:r>
              <a:rPr lang="ko-KR" altLang="en-US" sz="1350" dirty="0" err="1"/>
              <a:t>로직설계</a:t>
            </a:r>
            <a:r>
              <a:rPr lang="ko-KR" altLang="en-US" sz="1350" dirty="0"/>
              <a:t> </a:t>
            </a:r>
          </a:p>
        </p:txBody>
      </p:sp>
      <p:pic>
        <p:nvPicPr>
          <p:cNvPr id="7" name="_x43830024" descr="EMB0000153c55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634" y="2942946"/>
            <a:ext cx="3581400" cy="187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_x43830104" descr="EMB0000153c552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21"/>
          <a:stretch/>
        </p:blipFill>
        <p:spPr bwMode="auto">
          <a:xfrm>
            <a:off x="4896036" y="3322117"/>
            <a:ext cx="2858691" cy="1295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1709682" y="5049180"/>
            <a:ext cx="5994666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50" dirty="0"/>
              <a:t>&lt;7 Bar </a:t>
            </a:r>
            <a:r>
              <a:rPr lang="ko-KR" altLang="en-US" sz="1350" dirty="0"/>
              <a:t>적용을 위한 경편 </a:t>
            </a:r>
            <a:r>
              <a:rPr lang="en-US" altLang="ko-KR" sz="1350" dirty="0"/>
              <a:t>CPS</a:t>
            </a:r>
            <a:r>
              <a:rPr lang="ko-KR" altLang="en-US" sz="1350" dirty="0"/>
              <a:t>용 </a:t>
            </a:r>
            <a:r>
              <a:rPr lang="en-US" altLang="ko-KR" sz="1350" dirty="0"/>
              <a:t>CAD System </a:t>
            </a:r>
            <a:r>
              <a:rPr lang="ko-KR" altLang="en-US" sz="1350" dirty="0"/>
              <a:t>구조개편 및 예상 구조도</a:t>
            </a:r>
            <a:r>
              <a:rPr lang="en-US" altLang="ko-KR" sz="1350" dirty="0"/>
              <a:t>&gt;</a:t>
            </a:r>
            <a:endParaRPr lang="ko-KR" altLang="en-US" sz="1350" dirty="0"/>
          </a:p>
        </p:txBody>
      </p:sp>
    </p:spTree>
    <p:extLst>
      <p:ext uri="{BB962C8B-B14F-4D97-AF65-F5344CB8AC3E}">
        <p14:creationId xmlns:p14="http://schemas.microsoft.com/office/powerpoint/2010/main" val="3741932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B0BD5-5EB3-423D-90AC-7C162F8A35BF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763688" y="1106742"/>
            <a:ext cx="54006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 fontAlgn="base">
              <a:buFontTx/>
              <a:buChar char="-"/>
            </a:pPr>
            <a:r>
              <a:rPr lang="en-US" altLang="ko-KR" sz="1350" dirty="0"/>
              <a:t>Knit(</a:t>
            </a:r>
            <a:r>
              <a:rPr lang="ko-KR" altLang="en-US" sz="1350" dirty="0"/>
              <a:t>경편</a:t>
            </a:r>
            <a:r>
              <a:rPr lang="en-US" altLang="ko-KR" sz="1350" dirty="0"/>
              <a:t>) CAD</a:t>
            </a:r>
            <a:r>
              <a:rPr lang="ko-KR" altLang="en-US" sz="1350" dirty="0"/>
              <a:t>내 </a:t>
            </a:r>
            <a:r>
              <a:rPr lang="en-US" altLang="ko-KR" sz="1350" dirty="0"/>
              <a:t>DDM </a:t>
            </a:r>
            <a:r>
              <a:rPr lang="ko-KR" altLang="en-US" sz="1350" dirty="0"/>
              <a:t>구성을 위한 자료 분석 및 추출 기술개발</a:t>
            </a:r>
            <a:endParaRPr lang="en-US" altLang="ko-KR" sz="1350" dirty="0"/>
          </a:p>
          <a:p>
            <a:pPr fontAlgn="base"/>
            <a:r>
              <a:rPr lang="en-US" altLang="ko-KR" sz="1350" dirty="0"/>
              <a:t>   </a:t>
            </a:r>
            <a:r>
              <a:rPr lang="ko-KR" altLang="en-US" sz="1350" dirty="0"/>
              <a:t>∘</a:t>
            </a:r>
            <a:r>
              <a:rPr lang="en-US" altLang="ko-KR" sz="1350" dirty="0"/>
              <a:t>DDM </a:t>
            </a:r>
            <a:r>
              <a:rPr lang="ko-KR" altLang="en-US" sz="1350" dirty="0"/>
              <a:t>구성을 위한 </a:t>
            </a:r>
            <a:r>
              <a:rPr lang="en-US" altLang="ko-KR" sz="1350" dirty="0"/>
              <a:t>Design Data </a:t>
            </a:r>
            <a:r>
              <a:rPr lang="ko-KR" altLang="en-US" sz="1350" dirty="0"/>
              <a:t>분석 및 분류 </a:t>
            </a:r>
            <a:endParaRPr lang="en-US" altLang="ko-KR" sz="1350" dirty="0"/>
          </a:p>
          <a:p>
            <a:pPr fontAlgn="base"/>
            <a:r>
              <a:rPr lang="en-US" altLang="ko-KR" sz="1350" dirty="0"/>
              <a:t>   ∘XML[Extensible Markup Language] Data format </a:t>
            </a:r>
            <a:r>
              <a:rPr lang="ko-KR" altLang="en-US" sz="1350" dirty="0"/>
              <a:t>선택</a:t>
            </a:r>
          </a:p>
          <a:p>
            <a:pPr fontAlgn="base"/>
            <a:r>
              <a:rPr lang="ko-KR" altLang="en-US" sz="1350" dirty="0"/>
              <a:t>   ∘</a:t>
            </a:r>
            <a:r>
              <a:rPr lang="en-US" altLang="ko-KR" sz="1350" dirty="0"/>
              <a:t>Design Data</a:t>
            </a:r>
            <a:r>
              <a:rPr lang="ko-KR" altLang="en-US" sz="1350" dirty="0"/>
              <a:t>의 추출 및 </a:t>
            </a:r>
            <a:r>
              <a:rPr lang="en-US" altLang="ko-KR" sz="1350" dirty="0"/>
              <a:t>XML parsing </a:t>
            </a:r>
            <a:r>
              <a:rPr lang="ko-KR" altLang="en-US" sz="1350" dirty="0"/>
              <a:t>기술개발</a:t>
            </a:r>
            <a:endParaRPr lang="en-US" altLang="ko-KR" sz="1350" dirty="0"/>
          </a:p>
          <a:p>
            <a:r>
              <a:rPr lang="en-US" altLang="ko-KR" sz="1350" dirty="0"/>
              <a:t>   ∘Key, Value </a:t>
            </a:r>
            <a:r>
              <a:rPr lang="ko-KR" altLang="en-US" sz="1350" dirty="0"/>
              <a:t>접근 방식 </a:t>
            </a:r>
          </a:p>
          <a:p>
            <a:pPr fontAlgn="base"/>
            <a:endParaRPr lang="ko-KR" altLang="en-US" sz="1350" dirty="0"/>
          </a:p>
        </p:txBody>
      </p:sp>
      <p:pic>
        <p:nvPicPr>
          <p:cNvPr id="7" name="_x44157048" descr="EMB0000153c55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087" y="2294875"/>
            <a:ext cx="3898106" cy="2769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2195736" y="5265204"/>
            <a:ext cx="475252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50" dirty="0"/>
              <a:t>&lt;</a:t>
            </a:r>
            <a:r>
              <a:rPr lang="ko-KR" altLang="en-US" sz="1350" dirty="0"/>
              <a:t>경편 </a:t>
            </a:r>
            <a:r>
              <a:rPr lang="en-US" altLang="ko-KR" sz="1350" dirty="0"/>
              <a:t>CAD</a:t>
            </a:r>
            <a:r>
              <a:rPr lang="ko-KR" altLang="en-US" sz="1350" dirty="0"/>
              <a:t>에서 </a:t>
            </a:r>
            <a:r>
              <a:rPr lang="en-US" altLang="ko-KR" sz="1350" dirty="0"/>
              <a:t>Design Data</a:t>
            </a:r>
            <a:r>
              <a:rPr lang="ko-KR" altLang="en-US" sz="1350" dirty="0"/>
              <a:t>의 추출 및 </a:t>
            </a:r>
            <a:r>
              <a:rPr lang="en-US" altLang="ko-KR" sz="1350" dirty="0"/>
              <a:t>XML </a:t>
            </a:r>
            <a:r>
              <a:rPr lang="ko-KR" altLang="en-US" sz="1350" dirty="0"/>
              <a:t>생성과정</a:t>
            </a:r>
            <a:r>
              <a:rPr lang="en-US" altLang="ko-KR" sz="1350" dirty="0"/>
              <a:t>&gt; </a:t>
            </a:r>
          </a:p>
        </p:txBody>
      </p:sp>
    </p:spTree>
    <p:extLst>
      <p:ext uri="{BB962C8B-B14F-4D97-AF65-F5344CB8AC3E}">
        <p14:creationId xmlns:p14="http://schemas.microsoft.com/office/powerpoint/2010/main" val="77097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B0BD5-5EB3-423D-90AC-7C162F8A35BF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277634" y="1132873"/>
            <a:ext cx="6683052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50" dirty="0"/>
              <a:t>      </a:t>
            </a:r>
            <a:r>
              <a:rPr lang="en-US" altLang="ko-KR" sz="1350" dirty="0"/>
              <a:t>- </a:t>
            </a:r>
            <a:r>
              <a:rPr lang="ko-KR" altLang="en-US" sz="1350" dirty="0"/>
              <a:t>경편 </a:t>
            </a:r>
            <a:r>
              <a:rPr lang="en-US" altLang="ko-KR" sz="1350" dirty="0"/>
              <a:t>CAD Design Data &amp; Web </a:t>
            </a:r>
            <a:r>
              <a:rPr lang="ko-KR" altLang="en-US" sz="1350" dirty="0"/>
              <a:t>연계 구조 </a:t>
            </a:r>
          </a:p>
          <a:p>
            <a:r>
              <a:rPr lang="ko-KR" altLang="en-US" sz="1350" dirty="0"/>
              <a:t>        ∘</a:t>
            </a:r>
            <a:r>
              <a:rPr lang="en-US" altLang="ko-KR" sz="1350" dirty="0"/>
              <a:t>CAD</a:t>
            </a:r>
            <a:r>
              <a:rPr lang="ko-KR" altLang="en-US" sz="1350" dirty="0"/>
              <a:t>내에서 원단설계 시뮬레이션</a:t>
            </a:r>
            <a:r>
              <a:rPr lang="en-US" altLang="ko-KR" sz="1350" dirty="0"/>
              <a:t>, </a:t>
            </a:r>
            <a:r>
              <a:rPr lang="ko-KR" altLang="en-US" sz="1350" dirty="0"/>
              <a:t>설계데이터 추출 및 </a:t>
            </a:r>
            <a:r>
              <a:rPr lang="en-US" altLang="ko-KR" sz="1350" dirty="0"/>
              <a:t>XML Parsing </a:t>
            </a:r>
          </a:p>
          <a:p>
            <a:r>
              <a:rPr lang="en-US" altLang="ko-KR" sz="1350" dirty="0"/>
              <a:t>        ∘XML File </a:t>
            </a:r>
            <a:r>
              <a:rPr lang="ko-KR" altLang="en-US" sz="1350" dirty="0"/>
              <a:t>구조의 </a:t>
            </a:r>
            <a:r>
              <a:rPr lang="en-US" altLang="ko-KR" sz="1350" dirty="0"/>
              <a:t>Database</a:t>
            </a:r>
            <a:r>
              <a:rPr lang="ko-KR" altLang="en-US" sz="1350" dirty="0"/>
              <a:t>화</a:t>
            </a:r>
            <a:r>
              <a:rPr lang="en-US" altLang="ko-KR" sz="1350" dirty="0"/>
              <a:t>, </a:t>
            </a:r>
            <a:r>
              <a:rPr lang="ko-KR" altLang="en-US" sz="1350" dirty="0"/>
              <a:t>구조에 맞는 </a:t>
            </a:r>
            <a:r>
              <a:rPr lang="en-US" altLang="ko-KR" sz="1350" dirty="0"/>
              <a:t>Table </a:t>
            </a:r>
            <a:r>
              <a:rPr lang="ko-KR" altLang="en-US" sz="1350" dirty="0"/>
              <a:t>설계 및 연계 설정</a:t>
            </a:r>
            <a:r>
              <a:rPr lang="en-US" altLang="ko-KR" sz="1350" dirty="0"/>
              <a:t>, </a:t>
            </a:r>
            <a:r>
              <a:rPr lang="ko-KR" altLang="en-US" sz="1350" dirty="0"/>
              <a:t>구축 </a:t>
            </a:r>
          </a:p>
          <a:p>
            <a:r>
              <a:rPr lang="ko-KR" altLang="en-US" sz="1350" dirty="0"/>
              <a:t>        ∘</a:t>
            </a:r>
            <a:r>
              <a:rPr lang="en-US" altLang="ko-KR" sz="1350" dirty="0"/>
              <a:t>CAD</a:t>
            </a:r>
            <a:r>
              <a:rPr lang="ko-KR" altLang="en-US" sz="1350" dirty="0"/>
              <a:t>작업으로 연계된 </a:t>
            </a:r>
            <a:r>
              <a:rPr lang="en-US" altLang="ko-KR" sz="1350" dirty="0"/>
              <a:t>Web Server</a:t>
            </a:r>
            <a:r>
              <a:rPr lang="ko-KR" altLang="en-US" sz="1350" dirty="0"/>
              <a:t>로 </a:t>
            </a:r>
            <a:r>
              <a:rPr lang="en-US" altLang="ko-KR" sz="1350" dirty="0"/>
              <a:t>XML </a:t>
            </a:r>
            <a:r>
              <a:rPr lang="ko-KR" altLang="en-US" sz="1350" dirty="0"/>
              <a:t>및 </a:t>
            </a:r>
            <a:r>
              <a:rPr lang="en-US" altLang="ko-KR" sz="1350" dirty="0"/>
              <a:t>Image File </a:t>
            </a:r>
            <a:r>
              <a:rPr lang="ko-KR" altLang="en-US" sz="1350" dirty="0"/>
              <a:t>전송 </a:t>
            </a:r>
          </a:p>
          <a:p>
            <a:r>
              <a:rPr lang="ko-KR" altLang="en-US" sz="1350" dirty="0"/>
              <a:t>        ∘연계된 </a:t>
            </a:r>
            <a:r>
              <a:rPr lang="en-US" altLang="ko-KR" sz="1350" dirty="0"/>
              <a:t>Web</a:t>
            </a:r>
            <a:r>
              <a:rPr lang="ko-KR" altLang="en-US" sz="1350" dirty="0"/>
              <a:t>상에서 </a:t>
            </a:r>
            <a:r>
              <a:rPr lang="en-US" altLang="ko-KR" sz="1350" dirty="0"/>
              <a:t>Data Reading, </a:t>
            </a:r>
            <a:r>
              <a:rPr lang="ko-KR" altLang="en-US" sz="1350" dirty="0"/>
              <a:t>구축된 </a:t>
            </a:r>
            <a:r>
              <a:rPr lang="en-US" altLang="ko-KR" sz="1350" dirty="0"/>
              <a:t>Database </a:t>
            </a:r>
            <a:r>
              <a:rPr lang="ko-KR" altLang="en-US" sz="1350" dirty="0"/>
              <a:t>내 저장 및 출력 </a:t>
            </a:r>
          </a:p>
        </p:txBody>
      </p:sp>
      <p:pic>
        <p:nvPicPr>
          <p:cNvPr id="7" name="_x177507720" descr="EMB0000153c55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652" y="2451293"/>
            <a:ext cx="6182297" cy="2867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1493658" y="5366247"/>
            <a:ext cx="675075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50" dirty="0"/>
              <a:t>&lt;</a:t>
            </a:r>
            <a:r>
              <a:rPr lang="ko-KR" altLang="en-US" sz="1350" dirty="0"/>
              <a:t>경편 </a:t>
            </a:r>
            <a:r>
              <a:rPr lang="en-US" altLang="ko-KR" sz="1350" dirty="0"/>
              <a:t>CAD Design Data PDM </a:t>
            </a:r>
            <a:r>
              <a:rPr lang="ko-KR" altLang="en-US" sz="1350" dirty="0"/>
              <a:t>시스템 </a:t>
            </a:r>
            <a:r>
              <a:rPr lang="en-US" altLang="ko-KR" sz="1350" dirty="0"/>
              <a:t>Web Service </a:t>
            </a:r>
            <a:r>
              <a:rPr lang="en-US" altLang="ko-KR" sz="1350" dirty="0" err="1"/>
              <a:t>TexDDM</a:t>
            </a:r>
            <a:r>
              <a:rPr lang="en-US" altLang="ko-KR" sz="1350" dirty="0"/>
              <a:t> </a:t>
            </a:r>
            <a:r>
              <a:rPr lang="ko-KR" altLang="en-US" sz="1350" dirty="0"/>
              <a:t>기본 구조 설계도</a:t>
            </a:r>
            <a:r>
              <a:rPr lang="en-US" altLang="ko-KR" sz="1350" dirty="0"/>
              <a:t>&gt; </a:t>
            </a:r>
          </a:p>
        </p:txBody>
      </p:sp>
    </p:spTree>
    <p:extLst>
      <p:ext uri="{BB962C8B-B14F-4D97-AF65-F5344CB8AC3E}">
        <p14:creationId xmlns:p14="http://schemas.microsoft.com/office/powerpoint/2010/main" val="196891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709682" y="5157192"/>
            <a:ext cx="675075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50" dirty="0"/>
              <a:t>&lt;</a:t>
            </a:r>
            <a:r>
              <a:rPr lang="ko-KR" altLang="en-US" sz="1350" dirty="0"/>
              <a:t>경편 </a:t>
            </a:r>
            <a:r>
              <a:rPr lang="en-US" altLang="ko-KR" sz="1350" dirty="0"/>
              <a:t>CAD Design Data PDM </a:t>
            </a:r>
            <a:r>
              <a:rPr lang="ko-KR" altLang="en-US" sz="1350" dirty="0"/>
              <a:t>시스템 </a:t>
            </a:r>
            <a:r>
              <a:rPr lang="en-US" altLang="ko-KR" sz="1350" dirty="0"/>
              <a:t>Web Service </a:t>
            </a:r>
            <a:r>
              <a:rPr lang="en-US" altLang="ko-KR" sz="1350" dirty="0" err="1"/>
              <a:t>TexDDM</a:t>
            </a:r>
            <a:r>
              <a:rPr lang="en-US" altLang="ko-KR" sz="1350" dirty="0"/>
              <a:t> Main Page&gt; </a:t>
            </a: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B0BD5-5EB3-423D-90AC-7C162F8A35BF}" type="slidenum">
              <a:rPr lang="ko-KR" altLang="en-US" smtClean="0"/>
              <a:t>6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1" y="1700808"/>
            <a:ext cx="5621008" cy="3046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908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223628" y="1214755"/>
            <a:ext cx="6696744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50" dirty="0"/>
              <a:t>      </a:t>
            </a:r>
            <a:r>
              <a:rPr lang="en-US" altLang="ko-KR" sz="1350" dirty="0"/>
              <a:t>- Knit(</a:t>
            </a:r>
            <a:r>
              <a:rPr lang="ko-KR" altLang="en-US" sz="1350" dirty="0"/>
              <a:t>경편</a:t>
            </a:r>
            <a:r>
              <a:rPr lang="en-US" altLang="ko-KR" sz="1350" dirty="0"/>
              <a:t>) DDM </a:t>
            </a:r>
            <a:r>
              <a:rPr lang="ko-KR" altLang="en-US" sz="1350" dirty="0"/>
              <a:t>운영에 필요한 </a:t>
            </a:r>
            <a:r>
              <a:rPr lang="en-US" altLang="ko-KR" sz="1350" dirty="0"/>
              <a:t>QR</a:t>
            </a:r>
            <a:r>
              <a:rPr lang="ko-KR" altLang="en-US" sz="1350" dirty="0"/>
              <a:t>코드 시스템의 요구분석 및 기본구조 설계 </a:t>
            </a:r>
          </a:p>
          <a:p>
            <a:r>
              <a:rPr lang="ko-KR" altLang="en-US" sz="1350" dirty="0"/>
              <a:t>        ∘</a:t>
            </a:r>
            <a:r>
              <a:rPr lang="en-US" altLang="ko-KR" sz="1350" dirty="0"/>
              <a:t>Lincoln Loop QR code image generator </a:t>
            </a:r>
            <a:r>
              <a:rPr lang="ko-KR" altLang="en-US" sz="1350" dirty="0"/>
              <a:t>연동</a:t>
            </a:r>
            <a:r>
              <a:rPr lang="ko-KR" altLang="en-US" sz="1350" i="1" dirty="0"/>
              <a:t> </a:t>
            </a:r>
            <a:endParaRPr lang="ko-KR" altLang="en-US" sz="1350" dirty="0"/>
          </a:p>
          <a:p>
            <a:r>
              <a:rPr lang="ko-KR" altLang="en-US" sz="1350" dirty="0"/>
              <a:t>        ∘</a:t>
            </a:r>
            <a:r>
              <a:rPr lang="en-US" altLang="ko-KR" sz="1350" dirty="0"/>
              <a:t>CAD</a:t>
            </a:r>
            <a:r>
              <a:rPr lang="ko-KR" altLang="en-US" sz="1350" dirty="0"/>
              <a:t>작업으로 연계된 </a:t>
            </a:r>
            <a:r>
              <a:rPr lang="en-US" altLang="ko-KR" sz="1350" dirty="0"/>
              <a:t>Web Server</a:t>
            </a:r>
            <a:r>
              <a:rPr lang="ko-KR" altLang="en-US" sz="1350" dirty="0"/>
              <a:t>로 </a:t>
            </a:r>
            <a:r>
              <a:rPr lang="en-US" altLang="ko-KR" sz="1350" dirty="0"/>
              <a:t>XML </a:t>
            </a:r>
            <a:r>
              <a:rPr lang="ko-KR" altLang="en-US" sz="1350" dirty="0"/>
              <a:t>및 </a:t>
            </a:r>
            <a:r>
              <a:rPr lang="en-US" altLang="ko-KR" sz="1350" dirty="0"/>
              <a:t>Image File </a:t>
            </a:r>
            <a:r>
              <a:rPr lang="ko-KR" altLang="en-US" sz="1350" dirty="0"/>
              <a:t>전송 시 생성 </a:t>
            </a:r>
          </a:p>
          <a:p>
            <a:r>
              <a:rPr lang="ko-KR" altLang="en-US" sz="1350" dirty="0"/>
              <a:t>        ∘</a:t>
            </a:r>
            <a:r>
              <a:rPr lang="en-US" altLang="ko-KR" sz="1350" dirty="0"/>
              <a:t>Upload </a:t>
            </a:r>
            <a:r>
              <a:rPr lang="ko-KR" altLang="en-US" sz="1350" dirty="0"/>
              <a:t>시 해당 </a:t>
            </a:r>
            <a:r>
              <a:rPr lang="en-US" altLang="ko-KR" sz="1350" dirty="0"/>
              <a:t>Project</a:t>
            </a:r>
            <a:r>
              <a:rPr lang="ko-KR" altLang="en-US" sz="1350" dirty="0"/>
              <a:t>의 </a:t>
            </a:r>
            <a:r>
              <a:rPr lang="en-US" altLang="ko-KR" sz="1350" dirty="0"/>
              <a:t>ID</a:t>
            </a:r>
            <a:r>
              <a:rPr lang="ko-KR" altLang="en-US" sz="1350" dirty="0"/>
              <a:t>와 경로 값을 저장 </a:t>
            </a:r>
          </a:p>
          <a:p>
            <a:r>
              <a:rPr lang="ko-KR" altLang="en-US" sz="1350" dirty="0"/>
              <a:t>        ∘</a:t>
            </a:r>
            <a:r>
              <a:rPr lang="en-US" altLang="ko-KR" sz="1350" dirty="0"/>
              <a:t>QR Code </a:t>
            </a:r>
            <a:r>
              <a:rPr lang="ko-KR" altLang="en-US" sz="1350" dirty="0"/>
              <a:t>인식 후 해당하는 </a:t>
            </a:r>
            <a:r>
              <a:rPr lang="en-US" altLang="ko-KR" sz="1350" dirty="0"/>
              <a:t>Design Data Page</a:t>
            </a:r>
            <a:r>
              <a:rPr lang="ko-KR" altLang="en-US" sz="1350" dirty="0"/>
              <a:t>로 이동 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143001" y="890201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35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143001" y="890201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350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2735796" y="4563126"/>
            <a:ext cx="1080120" cy="4860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50" dirty="0"/>
              <a:t>경편설계도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815916" y="3104964"/>
            <a:ext cx="1080120" cy="4860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50" dirty="0" err="1"/>
              <a:t>TexDDM</a:t>
            </a:r>
            <a:endParaRPr lang="ko-KR" altLang="en-US" sz="1350" dirty="0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1601670" y="3104964"/>
            <a:ext cx="1080120" cy="4860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50" dirty="0"/>
              <a:t>CAD</a:t>
            </a:r>
            <a:endParaRPr lang="ko-KR" altLang="en-US" sz="1350" dirty="0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2627784" y="2618910"/>
            <a:ext cx="641784" cy="37804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accent2"/>
                </a:solidFill>
              </a:rPr>
              <a:t>Design Data</a:t>
            </a:r>
            <a:endParaRPr lang="ko-KR" altLang="en-US" sz="900" b="1" dirty="0">
              <a:solidFill>
                <a:schemeClr val="accent2"/>
              </a:solidFill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329862" y="2618910"/>
            <a:ext cx="641784" cy="37804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accent2"/>
                </a:solidFill>
              </a:rPr>
              <a:t>XML</a:t>
            </a:r>
          </a:p>
          <a:p>
            <a:pPr algn="ctr"/>
            <a:r>
              <a:rPr lang="en-US" altLang="ko-KR" sz="900" b="1" dirty="0">
                <a:solidFill>
                  <a:schemeClr val="accent2"/>
                </a:solidFill>
              </a:rPr>
              <a:t>Parsing</a:t>
            </a:r>
            <a:endParaRPr lang="ko-KR" altLang="en-US" sz="900" b="1" dirty="0">
              <a:solidFill>
                <a:schemeClr val="accent2"/>
              </a:solidFill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897814" y="3753036"/>
            <a:ext cx="695790" cy="37804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accent2"/>
                </a:solidFill>
              </a:rPr>
              <a:t>QR Code</a:t>
            </a:r>
          </a:p>
          <a:p>
            <a:pPr algn="ctr"/>
            <a:r>
              <a:rPr lang="ko-KR" altLang="en-US" sz="900" b="1" dirty="0">
                <a:solidFill>
                  <a:schemeClr val="accent2"/>
                </a:solidFill>
              </a:rPr>
              <a:t>생성</a:t>
            </a:r>
          </a:p>
        </p:txBody>
      </p:sp>
      <p:pic>
        <p:nvPicPr>
          <p:cNvPr id="1030" name="Picture 6" descr="qr코드에 대한 이미지 검색결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705" y="2834934"/>
            <a:ext cx="1034542" cy="1034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qr코드 인식에 대한 이미지 검색결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918" y="4103648"/>
            <a:ext cx="2133389" cy="1377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직선 화살표 연결선 14"/>
          <p:cNvCxnSpPr>
            <a:stCxn id="13" idx="3"/>
            <a:endCxn id="12" idx="1"/>
          </p:cNvCxnSpPr>
          <p:nvPr/>
        </p:nvCxnSpPr>
        <p:spPr>
          <a:xfrm>
            <a:off x="2681790" y="3347991"/>
            <a:ext cx="1134126" cy="0"/>
          </a:xfrm>
          <a:prstGeom prst="straightConnector1">
            <a:avLst/>
          </a:prstGeom>
          <a:ln w="28575" cmpd="tri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/>
          <p:cNvCxnSpPr>
            <a:stCxn id="12" idx="3"/>
            <a:endCxn id="1030" idx="1"/>
          </p:cNvCxnSpPr>
          <p:nvPr/>
        </p:nvCxnSpPr>
        <p:spPr>
          <a:xfrm>
            <a:off x="4896037" y="3347992"/>
            <a:ext cx="855668" cy="4214"/>
          </a:xfrm>
          <a:prstGeom prst="straightConnector1">
            <a:avLst/>
          </a:prstGeom>
          <a:ln w="28575" cmpd="tri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>
            <a:stCxn id="1030" idx="2"/>
            <a:endCxn id="1032" idx="0"/>
          </p:cNvCxnSpPr>
          <p:nvPr/>
        </p:nvCxnSpPr>
        <p:spPr>
          <a:xfrm flipH="1">
            <a:off x="6259613" y="3869478"/>
            <a:ext cx="9364" cy="234170"/>
          </a:xfrm>
          <a:prstGeom prst="straightConnector1">
            <a:avLst/>
          </a:prstGeom>
          <a:ln w="28575" cmpd="tri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>
            <a:stCxn id="1032" idx="1"/>
            <a:endCxn id="11" idx="3"/>
          </p:cNvCxnSpPr>
          <p:nvPr/>
        </p:nvCxnSpPr>
        <p:spPr>
          <a:xfrm flipH="1">
            <a:off x="3815917" y="4792439"/>
            <a:ext cx="1377001" cy="13715"/>
          </a:xfrm>
          <a:prstGeom prst="straightConnector1">
            <a:avLst/>
          </a:prstGeom>
          <a:ln w="28575" cmpd="tri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>
            <a:endCxn id="14" idx="2"/>
          </p:cNvCxnSpPr>
          <p:nvPr/>
        </p:nvCxnSpPr>
        <p:spPr>
          <a:xfrm flipV="1">
            <a:off x="2948676" y="2996952"/>
            <a:ext cx="0" cy="35103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V="1">
            <a:off x="3545886" y="2996952"/>
            <a:ext cx="0" cy="35103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>
            <a:stCxn id="17" idx="0"/>
          </p:cNvCxnSpPr>
          <p:nvPr/>
        </p:nvCxnSpPr>
        <p:spPr>
          <a:xfrm flipV="1">
            <a:off x="3245709" y="3347991"/>
            <a:ext cx="0" cy="40504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직사각형 45"/>
          <p:cNvSpPr/>
          <p:nvPr/>
        </p:nvSpPr>
        <p:spPr>
          <a:xfrm>
            <a:off x="1709682" y="5528265"/>
            <a:ext cx="675075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50" dirty="0"/>
              <a:t>&lt;</a:t>
            </a:r>
            <a:r>
              <a:rPr lang="ko-KR" altLang="en-US" sz="1350" dirty="0"/>
              <a:t>경편 </a:t>
            </a:r>
            <a:r>
              <a:rPr lang="en-US" altLang="ko-KR" sz="1350" dirty="0"/>
              <a:t>CAD Design Data PDM </a:t>
            </a:r>
            <a:r>
              <a:rPr lang="ko-KR" altLang="en-US" sz="1350" dirty="0"/>
              <a:t>시스템 </a:t>
            </a:r>
            <a:r>
              <a:rPr lang="en-US" altLang="ko-KR" sz="1350" dirty="0"/>
              <a:t>QR Code </a:t>
            </a:r>
            <a:r>
              <a:rPr lang="ko-KR" altLang="en-US" sz="1350" dirty="0"/>
              <a:t>생성 및 인식 설계도</a:t>
            </a:r>
            <a:r>
              <a:rPr lang="en-US" altLang="ko-KR" sz="1350" dirty="0"/>
              <a:t>&gt; </a:t>
            </a: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B0BD5-5EB3-423D-90AC-7C162F8A35BF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4370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rrowheads="1"/>
          </p:cNvPicPr>
          <p:nvPr/>
        </p:nvPicPr>
        <p:blipFill rotWithShape="1">
          <a:blip r:embed="rId2" cstate="print"/>
          <a:srcRect t="6968" b="8004"/>
          <a:stretch/>
        </p:blipFill>
        <p:spPr bwMode="auto">
          <a:xfrm>
            <a:off x="5058054" y="1685385"/>
            <a:ext cx="2862318" cy="2823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그룹 6"/>
          <p:cNvGrpSpPr/>
          <p:nvPr/>
        </p:nvGrpSpPr>
        <p:grpSpPr>
          <a:xfrm>
            <a:off x="1278174" y="1808820"/>
            <a:ext cx="3671868" cy="2484276"/>
            <a:chOff x="180232" y="332656"/>
            <a:chExt cx="4895824" cy="3312368"/>
          </a:xfrm>
        </p:grpSpPr>
        <p:pic>
          <p:nvPicPr>
            <p:cNvPr id="4" name="Picture 2"/>
            <p:cNvPicPr>
              <a:picLocks noChangeArrowheads="1"/>
            </p:cNvPicPr>
            <p:nvPr/>
          </p:nvPicPr>
          <p:blipFill rotWithShape="1">
            <a:blip r:embed="rId3" cstate="print"/>
            <a:srcRect b="35893"/>
            <a:stretch/>
          </p:blipFill>
          <p:spPr bwMode="auto">
            <a:xfrm>
              <a:off x="180232" y="332656"/>
              <a:ext cx="4895824" cy="2954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2"/>
            <p:cNvPicPr>
              <a:picLocks noChangeArrowheads="1"/>
            </p:cNvPicPr>
            <p:nvPr/>
          </p:nvPicPr>
          <p:blipFill rotWithShape="1">
            <a:blip r:embed="rId3" cstate="print"/>
            <a:srcRect t="90900"/>
            <a:stretch/>
          </p:blipFill>
          <p:spPr bwMode="auto">
            <a:xfrm>
              <a:off x="180232" y="3225716"/>
              <a:ext cx="4895824" cy="419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직사각형 7"/>
          <p:cNvSpPr/>
          <p:nvPr/>
        </p:nvSpPr>
        <p:spPr>
          <a:xfrm>
            <a:off x="1385646" y="4671138"/>
            <a:ext cx="675075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50" dirty="0"/>
              <a:t>&lt;CPS </a:t>
            </a:r>
            <a:r>
              <a:rPr lang="ko-KR" altLang="en-US" sz="1350" dirty="0"/>
              <a:t>시스템과 </a:t>
            </a:r>
            <a:r>
              <a:rPr lang="en-US" altLang="ko-KR" sz="1350" dirty="0" err="1"/>
              <a:t>TexDDM</a:t>
            </a:r>
            <a:r>
              <a:rPr lang="en-US" altLang="ko-KR" sz="1350" dirty="0"/>
              <a:t> Web Service</a:t>
            </a:r>
            <a:r>
              <a:rPr lang="ko-KR" altLang="en-US" sz="1350" dirty="0"/>
              <a:t>에</a:t>
            </a:r>
            <a:r>
              <a:rPr lang="en-US" altLang="ko-KR" sz="1350" dirty="0"/>
              <a:t> </a:t>
            </a:r>
            <a:r>
              <a:rPr lang="ko-KR" altLang="en-US" sz="1350" dirty="0"/>
              <a:t>연동된 </a:t>
            </a:r>
            <a:r>
              <a:rPr lang="en-US" altLang="ko-KR" sz="1350" dirty="0"/>
              <a:t>Design Data List </a:t>
            </a:r>
            <a:r>
              <a:rPr lang="ko-KR" altLang="en-US" sz="1350" dirty="0"/>
              <a:t>및 </a:t>
            </a:r>
            <a:r>
              <a:rPr lang="en-US" altLang="ko-KR" sz="1350" dirty="0"/>
              <a:t>Detail Page &gt; </a:t>
            </a: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B0BD5-5EB3-423D-90AC-7C162F8A35BF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3185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B0BD5-5EB3-423D-90AC-7C162F8A35BF}" type="slidenum">
              <a:rPr lang="ko-KR" altLang="en-US" smtClean="0"/>
              <a:pPr/>
              <a:t>9</a:t>
            </a:fld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439652" y="5865222"/>
            <a:ext cx="675075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50" dirty="0"/>
              <a:t>&lt;</a:t>
            </a:r>
            <a:r>
              <a:rPr lang="ko-KR" altLang="en-US" sz="1350" dirty="0"/>
              <a:t>경편 </a:t>
            </a:r>
            <a:r>
              <a:rPr lang="en-US" altLang="ko-KR" sz="1350" dirty="0"/>
              <a:t>CAD Design Data DDM </a:t>
            </a:r>
            <a:r>
              <a:rPr lang="ko-KR" altLang="en-US" sz="1350" dirty="0"/>
              <a:t>시스템 </a:t>
            </a:r>
            <a:r>
              <a:rPr lang="en-US" altLang="ko-KR" sz="1350" dirty="0"/>
              <a:t>Web Service </a:t>
            </a:r>
            <a:r>
              <a:rPr lang="en-US" altLang="ko-KR" sz="1350" dirty="0" err="1"/>
              <a:t>TexDDM</a:t>
            </a:r>
            <a:r>
              <a:rPr lang="en-US" altLang="ko-KR" sz="1350" dirty="0"/>
              <a:t> </a:t>
            </a:r>
            <a:r>
              <a:rPr lang="ko-KR" altLang="en-US" sz="1350" dirty="0"/>
              <a:t>정보테이블 설계도</a:t>
            </a:r>
            <a:r>
              <a:rPr lang="en-US" altLang="ko-KR" sz="1350" dirty="0"/>
              <a:t>&gt; 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1" t="14195" r="18133" b="5274"/>
          <a:stretch/>
        </p:blipFill>
        <p:spPr bwMode="auto">
          <a:xfrm>
            <a:off x="1403648" y="1256710"/>
            <a:ext cx="6170455" cy="4348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24" name="직선 연결선 1023"/>
          <p:cNvCxnSpPr/>
          <p:nvPr/>
        </p:nvCxnSpPr>
        <p:spPr>
          <a:xfrm>
            <a:off x="1403648" y="1544742"/>
            <a:ext cx="439248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직선 연결선 240"/>
          <p:cNvCxnSpPr/>
          <p:nvPr/>
        </p:nvCxnSpPr>
        <p:spPr>
          <a:xfrm flipV="1">
            <a:off x="5796136" y="1544742"/>
            <a:ext cx="0" cy="111612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직선 연결선 244"/>
          <p:cNvCxnSpPr/>
          <p:nvPr/>
        </p:nvCxnSpPr>
        <p:spPr>
          <a:xfrm>
            <a:off x="1403648" y="1544742"/>
            <a:ext cx="0" cy="345638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직선 연결선 246"/>
          <p:cNvCxnSpPr/>
          <p:nvPr/>
        </p:nvCxnSpPr>
        <p:spPr>
          <a:xfrm>
            <a:off x="1403648" y="5001126"/>
            <a:ext cx="439248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 flipV="1">
            <a:off x="5796136" y="3200926"/>
            <a:ext cx="0" cy="18002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직선 연결선 249"/>
          <p:cNvCxnSpPr/>
          <p:nvPr/>
        </p:nvCxnSpPr>
        <p:spPr>
          <a:xfrm flipV="1">
            <a:off x="4932040" y="2642864"/>
            <a:ext cx="0" cy="55806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4932040" y="2660866"/>
            <a:ext cx="86409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직선 연결선 260"/>
          <p:cNvCxnSpPr/>
          <p:nvPr/>
        </p:nvCxnSpPr>
        <p:spPr>
          <a:xfrm>
            <a:off x="4932040" y="3200926"/>
            <a:ext cx="86409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직선 연결선 262"/>
          <p:cNvCxnSpPr/>
          <p:nvPr/>
        </p:nvCxnSpPr>
        <p:spPr>
          <a:xfrm flipV="1">
            <a:off x="3635896" y="1184702"/>
            <a:ext cx="0" cy="36004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5" name="직사각형 1044"/>
          <p:cNvSpPr/>
          <p:nvPr/>
        </p:nvSpPr>
        <p:spPr>
          <a:xfrm>
            <a:off x="2987824" y="752654"/>
            <a:ext cx="1296144" cy="432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err="1">
                <a:solidFill>
                  <a:schemeClr val="tx1"/>
                </a:solidFill>
              </a:rPr>
              <a:t>TexDDM</a:t>
            </a:r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218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B0BD5-5EB3-423D-90AC-7C162F8A35BF}" type="slidenum">
              <a:rPr lang="ko-KR" altLang="en-US" smtClean="0"/>
              <a:pPr/>
              <a:t>10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817694" y="1078867"/>
            <a:ext cx="5764950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350" dirty="0"/>
              <a:t>- </a:t>
            </a:r>
            <a:r>
              <a:rPr lang="ko-KR" altLang="en-US" sz="1350" dirty="0"/>
              <a:t>경편 </a:t>
            </a:r>
            <a:r>
              <a:rPr lang="en-US" altLang="ko-KR" sz="1350" dirty="0"/>
              <a:t>CAD Design Data Database </a:t>
            </a:r>
            <a:r>
              <a:rPr lang="ko-KR" altLang="en-US" sz="1350" dirty="0"/>
              <a:t>설계</a:t>
            </a:r>
            <a:endParaRPr lang="en-US" altLang="ko-KR" sz="1350" i="1" dirty="0"/>
          </a:p>
          <a:p>
            <a:pPr fontAlgn="base"/>
            <a:r>
              <a:rPr lang="en-US" altLang="ko-KR" sz="1350" dirty="0"/>
              <a:t>  ∘Project </a:t>
            </a:r>
            <a:r>
              <a:rPr lang="ko-KR" altLang="en-US" sz="1350" dirty="0"/>
              <a:t>카테고리 내에 </a:t>
            </a:r>
            <a:r>
              <a:rPr lang="en-US" altLang="ko-KR" sz="1350" dirty="0"/>
              <a:t>Production </a:t>
            </a:r>
            <a:r>
              <a:rPr lang="ko-KR" altLang="en-US" sz="1350" dirty="0"/>
              <a:t>및 </a:t>
            </a:r>
            <a:r>
              <a:rPr lang="en-US" altLang="ko-KR" sz="1350" dirty="0"/>
              <a:t>Layer </a:t>
            </a:r>
            <a:r>
              <a:rPr lang="ko-KR" altLang="en-US" sz="1350" dirty="0"/>
              <a:t>하위구조 설정</a:t>
            </a:r>
          </a:p>
          <a:p>
            <a:pPr fontAlgn="base"/>
            <a:r>
              <a:rPr lang="ko-KR" altLang="en-US" sz="1350" dirty="0"/>
              <a:t>  ∘</a:t>
            </a:r>
            <a:r>
              <a:rPr lang="en-US" altLang="ko-KR" sz="1350" dirty="0"/>
              <a:t>Project : Design Data </a:t>
            </a:r>
            <a:r>
              <a:rPr lang="ko-KR" altLang="en-US" sz="1350" dirty="0"/>
              <a:t>이름 및 코드</a:t>
            </a:r>
            <a:r>
              <a:rPr lang="en-US" altLang="ko-KR" sz="1350" dirty="0"/>
              <a:t>, Images </a:t>
            </a:r>
            <a:r>
              <a:rPr lang="ko-KR" altLang="en-US" sz="1350" dirty="0"/>
              <a:t>정보 </a:t>
            </a:r>
            <a:r>
              <a:rPr lang="en-US" altLang="ko-KR" sz="1350" dirty="0"/>
              <a:t>Table</a:t>
            </a:r>
          </a:p>
          <a:p>
            <a:pPr fontAlgn="base"/>
            <a:r>
              <a:rPr lang="en-US" altLang="ko-KR" sz="1350" dirty="0"/>
              <a:t>  ∘Production : </a:t>
            </a:r>
            <a:r>
              <a:rPr lang="ko-KR" altLang="en-US" sz="1350" dirty="0" err="1"/>
              <a:t>일일생산량</a:t>
            </a:r>
            <a:r>
              <a:rPr lang="ko-KR" altLang="en-US" sz="1350" dirty="0"/>
              <a:t> 및 기종 등의 </a:t>
            </a:r>
            <a:r>
              <a:rPr lang="en-US" altLang="ko-KR" sz="1350" dirty="0"/>
              <a:t>Machine</a:t>
            </a:r>
            <a:r>
              <a:rPr lang="ko-KR" altLang="en-US" sz="1350" dirty="0"/>
              <a:t>정보와 작업조건 </a:t>
            </a:r>
            <a:r>
              <a:rPr lang="en-US" altLang="ko-KR" sz="1350" dirty="0"/>
              <a:t>Table</a:t>
            </a:r>
          </a:p>
          <a:p>
            <a:pPr fontAlgn="base"/>
            <a:r>
              <a:rPr lang="en-US" altLang="ko-KR" sz="1350" dirty="0"/>
              <a:t>  ∘Layer : </a:t>
            </a:r>
            <a:r>
              <a:rPr lang="ko-KR" altLang="en-US" sz="1350" dirty="0"/>
              <a:t>송출</a:t>
            </a:r>
            <a:r>
              <a:rPr lang="en-US" altLang="ko-KR" sz="1350" dirty="0"/>
              <a:t>, </a:t>
            </a:r>
            <a:r>
              <a:rPr lang="ko-KR" altLang="en-US" sz="1350" dirty="0"/>
              <a:t>비율 및 원사 정보</a:t>
            </a:r>
            <a:r>
              <a:rPr lang="en-US" altLang="ko-KR" sz="1350" dirty="0"/>
              <a:t>, Course </a:t>
            </a:r>
            <a:r>
              <a:rPr lang="ko-KR" altLang="en-US" sz="1350" dirty="0"/>
              <a:t>정보 </a:t>
            </a:r>
            <a:r>
              <a:rPr lang="en-US" altLang="ko-KR" sz="1350" dirty="0"/>
              <a:t>Table</a:t>
            </a:r>
          </a:p>
        </p:txBody>
      </p:sp>
      <p:pic>
        <p:nvPicPr>
          <p:cNvPr id="7" name="_x177507480" descr="EMB0000153c554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754" y="2348880"/>
            <a:ext cx="4319588" cy="293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2195736" y="5373216"/>
            <a:ext cx="4428492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50" dirty="0"/>
              <a:t>&lt;</a:t>
            </a:r>
            <a:r>
              <a:rPr lang="ko-KR" altLang="en-US" sz="1350" dirty="0"/>
              <a:t>경편 </a:t>
            </a:r>
            <a:r>
              <a:rPr lang="en-US" altLang="ko-KR" sz="1350" dirty="0"/>
              <a:t>CAD Design Data XML </a:t>
            </a:r>
            <a:r>
              <a:rPr lang="ko-KR" altLang="en-US" sz="1350" dirty="0"/>
              <a:t>저장 </a:t>
            </a:r>
            <a:r>
              <a:rPr lang="en-US" altLang="ko-KR" sz="1350" dirty="0"/>
              <a:t>Database </a:t>
            </a:r>
            <a:r>
              <a:rPr lang="ko-KR" altLang="en-US" sz="1350" dirty="0"/>
              <a:t>설계도</a:t>
            </a:r>
            <a:r>
              <a:rPr lang="en-US" altLang="ko-KR" sz="1350" dirty="0"/>
              <a:t>&gt; </a:t>
            </a:r>
          </a:p>
        </p:txBody>
      </p:sp>
    </p:spTree>
    <p:extLst>
      <p:ext uri="{BB962C8B-B14F-4D97-AF65-F5344CB8AC3E}">
        <p14:creationId xmlns:p14="http://schemas.microsoft.com/office/powerpoint/2010/main" val="3122491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B0BD5-5EB3-423D-90AC-7C162F8A35BF}" type="slidenum">
              <a:rPr lang="ko-KR" altLang="en-US" smtClean="0"/>
              <a:pPr/>
              <a:t>11</a:t>
            </a:fld>
            <a:endParaRPr lang="ko-KR" alt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5" r="10683"/>
          <a:stretch/>
        </p:blipFill>
        <p:spPr bwMode="auto">
          <a:xfrm>
            <a:off x="467544" y="315618"/>
            <a:ext cx="8314475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8647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B0BD5-5EB3-423D-90AC-7C162F8A35BF}" type="slidenum">
              <a:rPr lang="ko-KR" altLang="en-US" smtClean="0"/>
              <a:pPr/>
              <a:t>12</a:t>
            </a:fld>
            <a:endParaRPr lang="ko-KR" altLang="en-US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27" t="57947" r="18868"/>
          <a:stretch/>
        </p:blipFill>
        <p:spPr bwMode="auto">
          <a:xfrm>
            <a:off x="1979712" y="548680"/>
            <a:ext cx="4896544" cy="519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7564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</TotalTime>
  <Words>726</Words>
  <Application>Microsoft Office PowerPoint</Application>
  <PresentationFormat>화면 슬라이드 쇼(4:3)</PresentationFormat>
  <Paragraphs>84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7" baseType="lpstr">
      <vt:lpstr>맑은 고딕</vt:lpstr>
      <vt:lpstr>조선일보명조</vt:lpstr>
      <vt:lpstr>Arial</vt:lpstr>
      <vt:lpstr>Century Gothic</vt:lpstr>
      <vt:lpstr>Office 테마</vt:lpstr>
      <vt:lpstr>목차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wangchi123</dc:creator>
  <cp:lastModifiedBy>design6</cp:lastModifiedBy>
  <cp:revision>32</cp:revision>
  <dcterms:created xsi:type="dcterms:W3CDTF">2017-01-11T10:37:27Z</dcterms:created>
  <dcterms:modified xsi:type="dcterms:W3CDTF">2021-11-17T00:53:03Z</dcterms:modified>
</cp:coreProperties>
</file>