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5" r:id="rId2"/>
    <p:sldId id="276" r:id="rId3"/>
    <p:sldId id="277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3D9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55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23" d="100"/>
          <a:sy n="123" d="100"/>
        </p:scale>
        <p:origin x="497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C269EB-1FA7-4C7F-B418-61BCAE14C84D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90D2BC-CB2A-4691-9C74-C7A0683188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4302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8D255888-AEBD-48C6-849E-062EE6619EC6}" type="datetime1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3FB0BD5-5EB3-423D-90AC-7C162F8A35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5380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57200" y="6356352"/>
            <a:ext cx="2895600" cy="365125"/>
          </a:xfrm>
          <a:prstGeom prst="rect">
            <a:avLst/>
          </a:prstGeom>
        </p:spPr>
        <p:txBody>
          <a:bodyPr/>
          <a:lstStyle>
            <a:lvl1pPr algn="l">
              <a:defRPr sz="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chemeClr val="tx1"/>
                </a:solidFill>
                <a:latin typeface="+mn-lt"/>
              </a:defRPr>
            </a:lvl1pPr>
          </a:lstStyle>
          <a:p>
            <a:fld id="{D3FB0BD5-5EB3-423D-90AC-7C162F8A35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1219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7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57200" y="6597354"/>
            <a:ext cx="2895600" cy="365125"/>
          </a:xfrm>
          <a:prstGeom prst="rect">
            <a:avLst/>
          </a:prstGeom>
        </p:spPr>
        <p:txBody>
          <a:bodyPr/>
          <a:lstStyle>
            <a:lvl1pPr algn="l">
              <a:defRPr sz="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97354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600">
                <a:solidFill>
                  <a:schemeClr val="tx1"/>
                </a:solidFill>
                <a:latin typeface="+mn-lt"/>
              </a:defRPr>
            </a:lvl1pPr>
          </a:lstStyle>
          <a:p>
            <a:fld id="{D3FB0BD5-5EB3-423D-90AC-7C162F8A35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9670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0851591-CFE1-40D1-81D5-DAB58DAA0EFD}" type="datetime1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3FB0BD5-5EB3-423D-90AC-7C162F8A35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2979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EFD73741-2956-45A9-A9A1-AFA3D683496E}" type="datetime1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3FB0BD5-5EB3-423D-90AC-7C162F8A35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2185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606D1880-8A28-4A97-B36D-16CAFE96088B}" type="datetime1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3FB0BD5-5EB3-423D-90AC-7C162F8A35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5613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FCA2BFC6-AB8A-4986-86AC-86362A0945B3}" type="datetime1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3FB0BD5-5EB3-423D-90AC-7C162F8A35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0324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780187DF-18DB-4DA2-96F3-0BF667698478}" type="datetime1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3FB0BD5-5EB3-423D-90AC-7C162F8A35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9315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5120969E-9DBC-4DE0-9CD9-7B4828030F07}" type="datetime1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3FB0BD5-5EB3-423D-90AC-7C162F8A35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9601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794C63B-2C88-43BB-9FE6-B8F17F1CBAA2}" type="datetime1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3FB0BD5-5EB3-423D-90AC-7C162F8A35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5090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250995C-8292-4205-8F10-8E19FAAA5D01}" type="datetime1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3FB0BD5-5EB3-423D-90AC-7C162F8A35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3610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내용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 userDrawn="1"/>
        </p:nvSpPr>
        <p:spPr>
          <a:xfrm>
            <a:off x="5563495" y="6661578"/>
            <a:ext cx="3057570" cy="14401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r" defTabSz="633062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623" b="1" dirty="0">
                <a:solidFill>
                  <a:schemeClr val="bg1">
                    <a:lumMod val="75000"/>
                  </a:schemeClr>
                </a:solidFill>
                <a:latin typeface="조선일보명조" pitchFamily="18" charset="-127"/>
                <a:ea typeface="조선일보명조" pitchFamily="18" charset="-127"/>
                <a:cs typeface="조선일보명조" pitchFamily="18" charset="-127"/>
              </a:rPr>
              <a:t>@ HARU Soft Inc.</a:t>
            </a:r>
            <a:endParaRPr lang="ko-KR" altLang="en-US" sz="623" b="1" dirty="0">
              <a:solidFill>
                <a:schemeClr val="bg1">
                  <a:lumMod val="75000"/>
                </a:schemeClr>
              </a:solidFill>
              <a:latin typeface="조선일보명조" pitchFamily="18" charset="-127"/>
              <a:ea typeface="조선일보명조" pitchFamily="18" charset="-127"/>
              <a:cs typeface="조선일보명조" pitchFamily="18" charset="-127"/>
            </a:endParaRPr>
          </a:p>
        </p:txBody>
      </p:sp>
      <p:sp>
        <p:nvSpPr>
          <p:cNvPr id="4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615149" y="6669360"/>
            <a:ext cx="514400" cy="18864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fld id="{BE017B02-4157-4AF9-8682-887A10F975A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 userDrawn="1"/>
        </p:nvGraphicFramePr>
        <p:xfrm>
          <a:off x="6732240" y="347373"/>
          <a:ext cx="2411760" cy="63219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0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1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7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bg1"/>
                          </a:solidFill>
                        </a:rPr>
                        <a:t>Description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solidFill>
                      <a:srgbClr val="D65E0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7113"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직사각형 7"/>
          <p:cNvSpPr/>
          <p:nvPr userDrawn="1"/>
        </p:nvSpPr>
        <p:spPr>
          <a:xfrm>
            <a:off x="4987788" y="132043"/>
            <a:ext cx="3168352" cy="21602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altLang="ko-KR" sz="825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PROJECT.</a:t>
            </a:r>
            <a:endParaRPr lang="ko-KR" altLang="en-US" sz="825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17" name="직사각형 16"/>
          <p:cNvSpPr/>
          <p:nvPr userDrawn="1"/>
        </p:nvSpPr>
        <p:spPr>
          <a:xfrm>
            <a:off x="4987788" y="294061"/>
            <a:ext cx="756000" cy="54006"/>
          </a:xfrm>
          <a:prstGeom prst="rect">
            <a:avLst/>
          </a:prstGeom>
          <a:solidFill>
            <a:srgbClr val="F7A26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ko-KR" altLang="en-US" sz="6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</a:endParaRPr>
          </a:p>
        </p:txBody>
      </p:sp>
      <p:grpSp>
        <p:nvGrpSpPr>
          <p:cNvPr id="18" name="그룹 17"/>
          <p:cNvGrpSpPr/>
          <p:nvPr userDrawn="1"/>
        </p:nvGrpSpPr>
        <p:grpSpPr>
          <a:xfrm rot="5400000">
            <a:off x="-79178" y="79178"/>
            <a:ext cx="452268" cy="293915"/>
            <a:chOff x="1691680" y="1412776"/>
            <a:chExt cx="936104" cy="608344"/>
          </a:xfrm>
          <a:solidFill>
            <a:srgbClr val="F7A269"/>
          </a:solidFill>
        </p:grpSpPr>
        <p:sp>
          <p:nvSpPr>
            <p:cNvPr id="19" name="이등변 삼각형 18"/>
            <p:cNvSpPr/>
            <p:nvPr userDrawn="1"/>
          </p:nvSpPr>
          <p:spPr>
            <a:xfrm>
              <a:off x="1691680" y="1412776"/>
              <a:ext cx="936104" cy="248304"/>
            </a:xfrm>
            <a:prstGeom prst="triangl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0" name="직사각형 19"/>
            <p:cNvSpPr/>
            <p:nvPr userDrawn="1"/>
          </p:nvSpPr>
          <p:spPr>
            <a:xfrm>
              <a:off x="1691680" y="1661080"/>
              <a:ext cx="936104" cy="360040"/>
            </a:xfrm>
            <a:prstGeom prst="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sp>
        <p:nvSpPr>
          <p:cNvPr id="21" name="텍스트 개체 틀 7"/>
          <p:cNvSpPr>
            <a:spLocks noGrp="1"/>
          </p:cNvSpPr>
          <p:nvPr>
            <p:ph type="body" sz="quarter" idx="16" hasCustomPrompt="1"/>
          </p:nvPr>
        </p:nvSpPr>
        <p:spPr>
          <a:xfrm>
            <a:off x="5724128" y="132045"/>
            <a:ext cx="2432013" cy="215329"/>
          </a:xfrm>
        </p:spPr>
        <p:txBody>
          <a:bodyPr anchor="ctr">
            <a:noAutofit/>
          </a:bodyPr>
          <a:lstStyle>
            <a:lvl1pPr marL="0" indent="0" algn="l">
              <a:buNone/>
              <a:defRPr sz="7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HID - </a:t>
            </a:r>
            <a:r>
              <a:rPr lang="ko-KR" altLang="en-US" dirty="0"/>
              <a:t>무선키보드</a:t>
            </a:r>
          </a:p>
        </p:txBody>
      </p:sp>
      <p:sp>
        <p:nvSpPr>
          <p:cNvPr id="22" name="직사각형 21"/>
          <p:cNvSpPr/>
          <p:nvPr userDrawn="1"/>
        </p:nvSpPr>
        <p:spPr>
          <a:xfrm>
            <a:off x="9144000" y="304672"/>
            <a:ext cx="216024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3"/>
          </p:nvPr>
        </p:nvSpPr>
        <p:spPr>
          <a:xfrm>
            <a:off x="302079" y="4183"/>
            <a:ext cx="2821597" cy="454025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꺾인 연결선 23"/>
          <p:cNvCxnSpPr/>
          <p:nvPr userDrawn="1"/>
        </p:nvCxnSpPr>
        <p:spPr>
          <a:xfrm flipV="1">
            <a:off x="0" y="347372"/>
            <a:ext cx="9144000" cy="99992"/>
          </a:xfrm>
          <a:prstGeom prst="bentConnector3">
            <a:avLst>
              <a:gd name="adj1" fmla="val 34196"/>
            </a:avLst>
          </a:prstGeom>
          <a:ln w="9525">
            <a:solidFill>
              <a:srgbClr val="F3762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표 24"/>
          <p:cNvGraphicFramePr>
            <a:graphicFrameLocks noGrp="1"/>
          </p:cNvGraphicFramePr>
          <p:nvPr userDrawn="1"/>
        </p:nvGraphicFramePr>
        <p:xfrm>
          <a:off x="6732240" y="332656"/>
          <a:ext cx="2411761" cy="6336704"/>
        </p:xfrm>
        <a:graphic>
          <a:graphicData uri="http://schemas.openxmlformats.org/drawingml/2006/table">
            <a:tbl>
              <a:tblPr/>
              <a:tblGrid>
                <a:gridCol w="2411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36704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mpd="sng">
                      <a:solidFill>
                        <a:srgbClr val="DE610C"/>
                      </a:solidFill>
                      <a:prstDash val="solid"/>
                    </a:lnL>
                    <a:lnR w="12700" cmpd="sng">
                      <a:solidFill>
                        <a:srgbClr val="DE610C"/>
                      </a:solidFill>
                      <a:prstDash val="solid"/>
                    </a:lnR>
                    <a:lnT w="12700" cmpd="sng">
                      <a:solidFill>
                        <a:srgbClr val="DE610C"/>
                      </a:solidFill>
                      <a:prstDash val="solid"/>
                    </a:lnT>
                    <a:lnB w="12700" cmpd="sng">
                      <a:solidFill>
                        <a:srgbClr val="DE610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6" name="그림 25" descr="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460432" y="30958"/>
            <a:ext cx="629772" cy="27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526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403648" y="1692276"/>
            <a:ext cx="7283152" cy="4433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57200" y="6597354"/>
            <a:ext cx="2895600" cy="365125"/>
          </a:xfrm>
          <a:prstGeom prst="rect">
            <a:avLst/>
          </a:prstGeom>
        </p:spPr>
        <p:txBody>
          <a:bodyPr/>
          <a:lstStyle>
            <a:lvl1pPr algn="l">
              <a:defRPr sz="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97354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600">
                <a:solidFill>
                  <a:schemeClr val="tx1"/>
                </a:solidFill>
                <a:latin typeface="+mn-lt"/>
              </a:defRPr>
            </a:lvl1pPr>
          </a:lstStyle>
          <a:p>
            <a:fld id="{D3FB0BD5-5EB3-423D-90AC-7C162F8A35B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1" y="92078"/>
            <a:ext cx="1271823" cy="30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58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l" defTabSz="685800" rtl="0" eaLnBrk="1" latinLnBrk="1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B0BD5-5EB3-423D-90AC-7C162F8A35BF}" type="slidenum">
              <a:rPr lang="ko-KR" altLang="en-US" smtClean="0"/>
              <a:pPr/>
              <a:t>1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043608" y="4309353"/>
            <a:ext cx="6971084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500" dirty="0"/>
              <a:t>■ </a:t>
            </a:r>
            <a:r>
              <a:rPr lang="ko-KR" altLang="en-US" sz="1500" dirty="0"/>
              <a:t>기술개발 결과</a:t>
            </a:r>
            <a:endParaRPr lang="en-US" altLang="ko-KR" sz="1500" dirty="0"/>
          </a:p>
          <a:p>
            <a:r>
              <a:rPr lang="en-US" altLang="ko-KR" sz="1500" dirty="0"/>
              <a:t>    : </a:t>
            </a:r>
            <a:r>
              <a:rPr lang="ko-KR" altLang="en-US" sz="1500" dirty="0" err="1"/>
              <a:t>경편직용</a:t>
            </a:r>
            <a:r>
              <a:rPr lang="ko-KR" altLang="en-US" sz="1500" dirty="0"/>
              <a:t> </a:t>
            </a:r>
            <a:r>
              <a:rPr lang="en-US" altLang="ko-KR" sz="1500" dirty="0"/>
              <a:t>PDM system, </a:t>
            </a:r>
            <a:r>
              <a:rPr lang="en-US" altLang="ko-KR" sz="1500" b="1" dirty="0" err="1"/>
              <a:t>TexDDM</a:t>
            </a:r>
            <a:r>
              <a:rPr lang="ko-KR" altLang="en-US" sz="1500" b="1" dirty="0"/>
              <a:t> </a:t>
            </a:r>
            <a:r>
              <a:rPr lang="ko-KR" altLang="en-US" sz="1500" dirty="0"/>
              <a:t>및 </a:t>
            </a:r>
            <a:r>
              <a:rPr lang="en-US" altLang="ko-KR" sz="1500" dirty="0"/>
              <a:t>CAD </a:t>
            </a:r>
            <a:r>
              <a:rPr lang="ko-KR" altLang="en-US" sz="1500" dirty="0"/>
              <a:t>시스템의 상세기능 개발 </a:t>
            </a:r>
            <a:endParaRPr lang="en-US" altLang="ko-KR" sz="1500" dirty="0"/>
          </a:p>
          <a:p>
            <a:endParaRPr lang="en-US" altLang="ko-KR" sz="1350" dirty="0"/>
          </a:p>
          <a:p>
            <a:r>
              <a:rPr lang="ko-KR" altLang="en-US" sz="1350" dirty="0"/>
              <a:t>  ∘</a:t>
            </a:r>
            <a:r>
              <a:rPr lang="en-US" altLang="ko-KR" sz="1350" dirty="0"/>
              <a:t> </a:t>
            </a:r>
            <a:r>
              <a:rPr lang="ko-KR" altLang="en-US" sz="1350" dirty="0"/>
              <a:t>가상영역</a:t>
            </a:r>
            <a:r>
              <a:rPr lang="en-US" altLang="ko-KR" sz="1350" dirty="0"/>
              <a:t>(Cyber space)</a:t>
            </a:r>
            <a:r>
              <a:rPr lang="ko-KR" altLang="en-US" sz="1350" dirty="0"/>
              <a:t>에서의 공정설계를 컴퓨터로 시뮬레이션</a:t>
            </a:r>
            <a:r>
              <a:rPr lang="en-US" altLang="ko-KR" sz="1350" dirty="0"/>
              <a:t>(Process CPS)</a:t>
            </a:r>
            <a:r>
              <a:rPr lang="ko-KR" altLang="en-US" sz="1350" dirty="0"/>
              <a:t> 하고 </a:t>
            </a:r>
            <a:endParaRPr lang="en-US" altLang="ko-KR" sz="1350" dirty="0"/>
          </a:p>
          <a:p>
            <a:r>
              <a:rPr lang="en-US" altLang="ko-KR" sz="1350" dirty="0"/>
              <a:t>     POP</a:t>
            </a:r>
            <a:r>
              <a:rPr lang="ko-KR" altLang="en-US" sz="1350" dirty="0"/>
              <a:t>와의 통신을 통한 통합운영 시스템 구조 설계</a:t>
            </a:r>
            <a:endParaRPr lang="en-US" altLang="ko-KR" sz="1350" dirty="0"/>
          </a:p>
          <a:p>
            <a:r>
              <a:rPr lang="ko-KR" altLang="en-US" sz="1350" dirty="0"/>
              <a:t>  ∘</a:t>
            </a:r>
            <a:r>
              <a:rPr lang="en-US" altLang="ko-KR" sz="1350" dirty="0"/>
              <a:t> </a:t>
            </a:r>
            <a:r>
              <a:rPr lang="ko-KR" altLang="en-US" sz="1350" dirty="0" err="1"/>
              <a:t>경편직</a:t>
            </a:r>
            <a:r>
              <a:rPr lang="ko-KR" altLang="en-US" sz="1350" dirty="0"/>
              <a:t> </a:t>
            </a:r>
            <a:r>
              <a:rPr lang="en-US" altLang="ko-KR" sz="1350" dirty="0"/>
              <a:t>CAD</a:t>
            </a:r>
            <a:r>
              <a:rPr lang="ko-KR" altLang="en-US" sz="1350" dirty="0"/>
              <a:t>시스템과의 통신을 통한 작업지시 </a:t>
            </a:r>
            <a:r>
              <a:rPr lang="en-US" altLang="ko-KR" sz="1350" dirty="0"/>
              <a:t>Data </a:t>
            </a:r>
            <a:r>
              <a:rPr lang="ko-KR" altLang="en-US" sz="1350" dirty="0"/>
              <a:t>추출 및 </a:t>
            </a:r>
            <a:r>
              <a:rPr lang="en-US" altLang="ko-KR" sz="1350" dirty="0"/>
              <a:t>QR code</a:t>
            </a:r>
            <a:r>
              <a:rPr lang="ko-KR" altLang="en-US" sz="1350" dirty="0"/>
              <a:t>용 </a:t>
            </a:r>
            <a:r>
              <a:rPr lang="en-US" altLang="ko-KR" sz="1350" dirty="0"/>
              <a:t>Data </a:t>
            </a:r>
            <a:r>
              <a:rPr lang="ko-KR" altLang="en-US" sz="1350" dirty="0"/>
              <a:t>생성</a:t>
            </a:r>
            <a:endParaRPr lang="en-US" altLang="ko-KR" sz="1350" dirty="0"/>
          </a:p>
          <a:p>
            <a:r>
              <a:rPr lang="en-US" altLang="ko-KR" sz="1350" dirty="0"/>
              <a:t>     </a:t>
            </a:r>
            <a:r>
              <a:rPr lang="ko-KR" altLang="en-US" sz="1350" dirty="0"/>
              <a:t>기술 개발 </a:t>
            </a:r>
            <a:endParaRPr lang="en-US" altLang="ko-KR" sz="1350" dirty="0"/>
          </a:p>
          <a:p>
            <a:r>
              <a:rPr lang="en-US" altLang="ko-KR" sz="1350" dirty="0"/>
              <a:t>  </a:t>
            </a:r>
            <a:r>
              <a:rPr lang="ko-KR" altLang="en-US" sz="1350" dirty="0"/>
              <a:t>∘ </a:t>
            </a:r>
            <a:r>
              <a:rPr lang="en-US" altLang="ko-KR" sz="1350" dirty="0"/>
              <a:t>Design Data</a:t>
            </a:r>
            <a:r>
              <a:rPr lang="ko-KR" altLang="en-US" sz="1350" dirty="0"/>
              <a:t>의</a:t>
            </a:r>
            <a:r>
              <a:rPr lang="en-US" altLang="ko-KR" sz="1350" dirty="0"/>
              <a:t> PDM system</a:t>
            </a:r>
            <a:r>
              <a:rPr lang="ko-KR" altLang="en-US" sz="1350" dirty="0"/>
              <a:t>으로 </a:t>
            </a:r>
            <a:r>
              <a:rPr lang="en-US" altLang="ko-KR" sz="1350" dirty="0"/>
              <a:t>data</a:t>
            </a:r>
            <a:r>
              <a:rPr lang="ko-KR" altLang="en-US" sz="1350" dirty="0"/>
              <a:t> 전송 기술 개발 및 </a:t>
            </a:r>
            <a:r>
              <a:rPr lang="ko-KR" altLang="en-US" sz="1350" dirty="0" err="1"/>
              <a:t>편직</a:t>
            </a:r>
            <a:r>
              <a:rPr lang="ko-KR" altLang="en-US" sz="1350" dirty="0"/>
              <a:t> </a:t>
            </a:r>
            <a:r>
              <a:rPr lang="en-US" altLang="ko-KR" sz="1350" dirty="0"/>
              <a:t>Data, Order Data </a:t>
            </a:r>
          </a:p>
          <a:p>
            <a:r>
              <a:rPr lang="en-US" altLang="ko-KR" sz="1350" dirty="0"/>
              <a:t>     </a:t>
            </a:r>
            <a:r>
              <a:rPr lang="ko-KR" altLang="en-US" sz="1350" dirty="0"/>
              <a:t>관리시스템</a:t>
            </a:r>
            <a:r>
              <a:rPr lang="en-US" altLang="ko-KR" sz="1350" dirty="0"/>
              <a:t> </a:t>
            </a:r>
            <a:r>
              <a:rPr lang="ko-KR" altLang="en-US" sz="1350" dirty="0"/>
              <a:t>설계</a:t>
            </a:r>
            <a:endParaRPr lang="en-US" altLang="ko-KR" sz="1350" dirty="0"/>
          </a:p>
          <a:p>
            <a:r>
              <a:rPr lang="en-US" altLang="ko-KR" sz="1350" dirty="0"/>
              <a:t>  </a:t>
            </a:r>
            <a:r>
              <a:rPr lang="ko-KR" altLang="en-US" sz="1350" dirty="0"/>
              <a:t>∘ </a:t>
            </a:r>
            <a:r>
              <a:rPr lang="en-US" altLang="ko-KR" sz="1350" dirty="0"/>
              <a:t>Process CPS</a:t>
            </a:r>
            <a:r>
              <a:rPr lang="ko-KR" altLang="en-US" sz="1350" dirty="0"/>
              <a:t>와 </a:t>
            </a:r>
            <a:r>
              <a:rPr lang="en-US" altLang="ko-KR" sz="1350" dirty="0"/>
              <a:t>Real time processing time</a:t>
            </a:r>
            <a:r>
              <a:rPr lang="ko-KR" altLang="en-US" sz="1350" dirty="0"/>
              <a:t>과의 비교가 가능한 </a:t>
            </a:r>
            <a:r>
              <a:rPr lang="en-US" altLang="ko-KR" sz="1350" dirty="0"/>
              <a:t>PDM system </a:t>
            </a:r>
            <a:r>
              <a:rPr lang="ko-KR" altLang="en-US" sz="1350" dirty="0"/>
              <a:t>설계</a:t>
            </a:r>
            <a:r>
              <a:rPr lang="en-US" altLang="ko-KR" sz="1350" dirty="0"/>
              <a:t> </a:t>
            </a:r>
            <a:endParaRPr lang="ko-KR" altLang="en-US" sz="1350" dirty="0"/>
          </a:p>
        </p:txBody>
      </p:sp>
      <p:sp>
        <p:nvSpPr>
          <p:cNvPr id="11" name="직사각형 10"/>
          <p:cNvSpPr/>
          <p:nvPr/>
        </p:nvSpPr>
        <p:spPr>
          <a:xfrm>
            <a:off x="1043608" y="1484784"/>
            <a:ext cx="7488832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500" dirty="0">
                <a:latin typeface="맑은 고딕"/>
                <a:ea typeface="맑은 고딕"/>
              </a:rPr>
              <a:t>■ </a:t>
            </a:r>
            <a:r>
              <a:rPr lang="en-US" altLang="ko-KR" sz="1500" dirty="0"/>
              <a:t>2</a:t>
            </a:r>
            <a:r>
              <a:rPr lang="ko-KR" altLang="en-US" sz="1500" dirty="0"/>
              <a:t>차년도 기술개발 내용 </a:t>
            </a:r>
            <a:endParaRPr lang="en-US" altLang="ko-KR" sz="1500" dirty="0"/>
          </a:p>
          <a:p>
            <a:r>
              <a:rPr lang="en-US" altLang="ko-KR" sz="1500" dirty="0"/>
              <a:t>    : </a:t>
            </a:r>
            <a:r>
              <a:rPr lang="ko-KR" altLang="en-US" sz="1500" dirty="0" err="1"/>
              <a:t>경편직</a:t>
            </a:r>
            <a:r>
              <a:rPr lang="en-US" altLang="ko-KR" sz="1500" dirty="0"/>
              <a:t> CAD </a:t>
            </a:r>
            <a:r>
              <a:rPr lang="ko-KR" altLang="en-US" sz="1500" dirty="0"/>
              <a:t>시스템의 상세기능 설계 및 </a:t>
            </a:r>
            <a:r>
              <a:rPr lang="ko-KR" altLang="en-US" sz="1500" dirty="0" err="1"/>
              <a:t>스트림용</a:t>
            </a:r>
            <a:r>
              <a:rPr lang="ko-KR" altLang="en-US" sz="1500" dirty="0"/>
              <a:t> </a:t>
            </a:r>
            <a:r>
              <a:rPr lang="en-US" altLang="ko-KR" sz="1500" dirty="0"/>
              <a:t>PDM </a:t>
            </a:r>
            <a:r>
              <a:rPr lang="ko-KR" altLang="en-US" sz="1500" dirty="0"/>
              <a:t>상세기능 설계</a:t>
            </a:r>
            <a:r>
              <a:rPr lang="en-US" altLang="ko-KR" sz="1500" dirty="0"/>
              <a:t>/</a:t>
            </a:r>
            <a:r>
              <a:rPr lang="ko-KR" altLang="en-US" sz="1500" dirty="0"/>
              <a:t>개발 </a:t>
            </a:r>
            <a:r>
              <a:rPr lang="ko-KR" altLang="en-US" sz="1500" b="1" dirty="0"/>
              <a:t> </a:t>
            </a:r>
            <a:r>
              <a:rPr lang="ko-KR" altLang="en-US" sz="1500" dirty="0"/>
              <a:t> </a:t>
            </a:r>
            <a:endParaRPr lang="en-US" altLang="ko-KR" sz="1500" dirty="0"/>
          </a:p>
          <a:p>
            <a:endParaRPr lang="en-US" altLang="ko-KR" sz="1350" dirty="0"/>
          </a:p>
          <a:p>
            <a:r>
              <a:rPr lang="ko-KR" altLang="en-US" sz="1350" dirty="0"/>
              <a:t>  ∘</a:t>
            </a:r>
            <a:r>
              <a:rPr lang="en-US" altLang="ko-KR" sz="1350" dirty="0"/>
              <a:t> </a:t>
            </a:r>
            <a:r>
              <a:rPr lang="ko-KR" altLang="en-US" sz="1350" dirty="0" err="1"/>
              <a:t>경편직</a:t>
            </a:r>
            <a:r>
              <a:rPr lang="ko-KR" altLang="en-US" sz="1350" dirty="0"/>
              <a:t> </a:t>
            </a:r>
            <a:r>
              <a:rPr lang="en-US" altLang="ko-KR" sz="1350" dirty="0"/>
              <a:t>CAD</a:t>
            </a:r>
            <a:r>
              <a:rPr lang="ko-KR" altLang="en-US" sz="1350" dirty="0"/>
              <a:t>시스템과의 통신을 통한 시뮬레이션</a:t>
            </a:r>
            <a:r>
              <a:rPr lang="en-US" altLang="ko-KR" sz="1350" dirty="0"/>
              <a:t>, </a:t>
            </a:r>
            <a:r>
              <a:rPr lang="ko-KR" altLang="en-US" sz="1350" dirty="0" err="1"/>
              <a:t>편직</a:t>
            </a:r>
            <a:r>
              <a:rPr lang="en-US" altLang="ko-KR" sz="1350" dirty="0"/>
              <a:t>,</a:t>
            </a:r>
            <a:r>
              <a:rPr lang="ko-KR" altLang="en-US" sz="1350" dirty="0"/>
              <a:t> </a:t>
            </a:r>
            <a:r>
              <a:rPr lang="ko-KR" altLang="en-US" sz="1350" dirty="0" err="1"/>
              <a:t>염가공</a:t>
            </a:r>
            <a:r>
              <a:rPr lang="ko-KR" altLang="en-US" sz="1350" dirty="0"/>
              <a:t> 정보 추출 및 </a:t>
            </a:r>
            <a:r>
              <a:rPr lang="en-US" altLang="ko-KR" sz="1350" dirty="0"/>
              <a:t>Web(PDM)       </a:t>
            </a:r>
          </a:p>
          <a:p>
            <a:r>
              <a:rPr lang="en-US" altLang="ko-KR" sz="1350" dirty="0"/>
              <a:t>    </a:t>
            </a:r>
            <a:r>
              <a:rPr lang="ko-KR" altLang="en-US" sz="1350" dirty="0"/>
              <a:t>전송기술 개발</a:t>
            </a:r>
            <a:endParaRPr lang="en-US" altLang="ko-KR" sz="1350" dirty="0"/>
          </a:p>
          <a:p>
            <a:r>
              <a:rPr lang="en-US" altLang="ko-KR" sz="1350" dirty="0"/>
              <a:t>  </a:t>
            </a:r>
            <a:r>
              <a:rPr lang="ko-KR" altLang="en-US" sz="1350" dirty="0"/>
              <a:t>∘ 공정 정보 </a:t>
            </a:r>
            <a:r>
              <a:rPr lang="en-US" altLang="ko-KR" sz="1350" dirty="0"/>
              <a:t>QR </a:t>
            </a:r>
            <a:r>
              <a:rPr lang="ko-KR" altLang="en-US" sz="1350" dirty="0"/>
              <a:t>코드 통신을 통한 작업지시 </a:t>
            </a:r>
            <a:r>
              <a:rPr lang="en-US" altLang="ko-KR" sz="1350" dirty="0"/>
              <a:t>Data </a:t>
            </a:r>
            <a:r>
              <a:rPr lang="ko-KR" altLang="en-US" sz="1350" dirty="0"/>
              <a:t>추출</a:t>
            </a:r>
            <a:r>
              <a:rPr lang="en-US" altLang="ko-KR" sz="1350" dirty="0"/>
              <a:t> </a:t>
            </a:r>
            <a:r>
              <a:rPr lang="ko-KR" altLang="en-US" sz="1350" dirty="0"/>
              <a:t>및 </a:t>
            </a:r>
            <a:r>
              <a:rPr lang="en-US" altLang="ko-KR" sz="1350" dirty="0"/>
              <a:t>QR code </a:t>
            </a:r>
            <a:r>
              <a:rPr lang="ko-KR" altLang="en-US" sz="1350" dirty="0"/>
              <a:t>용 </a:t>
            </a:r>
            <a:r>
              <a:rPr lang="en-US" altLang="ko-KR" sz="1350" dirty="0"/>
              <a:t>Data </a:t>
            </a:r>
            <a:r>
              <a:rPr lang="ko-KR" altLang="en-US" sz="1350" dirty="0"/>
              <a:t>생성기술</a:t>
            </a:r>
            <a:endParaRPr lang="en-US" altLang="ko-KR" sz="1350" dirty="0"/>
          </a:p>
          <a:p>
            <a:r>
              <a:rPr lang="en-US" altLang="ko-KR" sz="1350" dirty="0"/>
              <a:t>  </a:t>
            </a:r>
            <a:r>
              <a:rPr lang="ko-KR" altLang="en-US" sz="1350" dirty="0"/>
              <a:t>∘ </a:t>
            </a:r>
            <a:r>
              <a:rPr lang="en-US" altLang="ko-KR" sz="1350" dirty="0"/>
              <a:t>CAD </a:t>
            </a:r>
            <a:r>
              <a:rPr lang="ko-KR" altLang="en-US" sz="1350" dirty="0" err="1"/>
              <a:t>시스템내</a:t>
            </a:r>
            <a:r>
              <a:rPr lang="en-US" altLang="ko-KR" sz="1350" dirty="0"/>
              <a:t> </a:t>
            </a:r>
            <a:r>
              <a:rPr lang="ko-KR" altLang="en-US" sz="1350" dirty="0"/>
              <a:t>시뮬레이션 이미지에 대한 </a:t>
            </a:r>
            <a:r>
              <a:rPr lang="ko-KR" altLang="en-US" sz="1350" dirty="0" err="1"/>
              <a:t>리핏</a:t>
            </a:r>
            <a:r>
              <a:rPr lang="ko-KR" altLang="en-US" sz="1350" dirty="0"/>
              <a:t> 패턴 추출 기술 개발</a:t>
            </a:r>
            <a:endParaRPr lang="en-US" altLang="ko-KR" sz="1350" dirty="0"/>
          </a:p>
          <a:p>
            <a:r>
              <a:rPr lang="en-US" altLang="ko-KR" sz="1350" dirty="0"/>
              <a:t>  </a:t>
            </a:r>
            <a:r>
              <a:rPr lang="ko-KR" altLang="en-US" sz="1350" dirty="0"/>
              <a:t>∘ </a:t>
            </a:r>
            <a:r>
              <a:rPr lang="en-US" altLang="ko-KR" sz="1350" dirty="0"/>
              <a:t>QR code</a:t>
            </a:r>
            <a:r>
              <a:rPr lang="ko-KR" altLang="en-US" sz="1350" dirty="0"/>
              <a:t>를 통해 입력된 원단 이미지의 </a:t>
            </a:r>
            <a:r>
              <a:rPr lang="en-US" altLang="ko-KR" sz="1350" dirty="0"/>
              <a:t>mapping </a:t>
            </a:r>
            <a:r>
              <a:rPr lang="ko-KR" altLang="en-US" sz="1350" dirty="0"/>
              <a:t>기술 개발</a:t>
            </a:r>
            <a:endParaRPr lang="en-US" altLang="ko-KR" sz="1350" dirty="0"/>
          </a:p>
          <a:p>
            <a:endParaRPr lang="en-US" altLang="ko-KR" sz="1350" dirty="0"/>
          </a:p>
          <a:p>
            <a:r>
              <a:rPr lang="en-US" altLang="ko-KR" sz="1350" dirty="0"/>
              <a:t>  </a:t>
            </a:r>
            <a:r>
              <a:rPr lang="ko-KR" altLang="en-US" sz="1350" dirty="0"/>
              <a:t>∘ </a:t>
            </a:r>
            <a:r>
              <a:rPr lang="en-US" altLang="ko-KR" sz="1350" dirty="0"/>
              <a:t>PDM</a:t>
            </a:r>
            <a:r>
              <a:rPr lang="ko-KR" altLang="en-US" sz="1350" dirty="0"/>
              <a:t> </a:t>
            </a:r>
            <a:r>
              <a:rPr lang="en-US" altLang="ko-KR" sz="1350" dirty="0"/>
              <a:t>system</a:t>
            </a:r>
            <a:r>
              <a:rPr lang="ko-KR" altLang="en-US" sz="1350" dirty="0"/>
              <a:t>의 프로세스 설계 및 </a:t>
            </a:r>
            <a:r>
              <a:rPr lang="en-US" altLang="ko-KR" sz="1350" dirty="0"/>
              <a:t>UI </a:t>
            </a:r>
            <a:r>
              <a:rPr lang="ko-KR" altLang="en-US" sz="1350" dirty="0"/>
              <a:t>구현</a:t>
            </a:r>
            <a:r>
              <a:rPr lang="en-US" altLang="ko-KR" sz="1350" dirty="0"/>
              <a:t> </a:t>
            </a:r>
          </a:p>
          <a:p>
            <a:r>
              <a:rPr lang="en-US" altLang="ko-KR" sz="1350" dirty="0"/>
              <a:t>     - </a:t>
            </a:r>
            <a:r>
              <a:rPr lang="ko-KR" altLang="en-US" sz="1350" dirty="0"/>
              <a:t>원사</a:t>
            </a:r>
            <a:r>
              <a:rPr lang="en-US" altLang="ko-KR" sz="1350" dirty="0"/>
              <a:t>, </a:t>
            </a:r>
            <a:r>
              <a:rPr lang="ko-KR" altLang="en-US" sz="1350" dirty="0" err="1"/>
              <a:t>크릴</a:t>
            </a:r>
            <a:r>
              <a:rPr lang="en-US" altLang="ko-KR" sz="1350" dirty="0"/>
              <a:t>/</a:t>
            </a:r>
            <a:r>
              <a:rPr lang="ko-KR" altLang="en-US" sz="1350" dirty="0"/>
              <a:t>정경</a:t>
            </a:r>
            <a:r>
              <a:rPr lang="en-US" altLang="ko-KR" sz="1350" dirty="0"/>
              <a:t>, </a:t>
            </a:r>
            <a:r>
              <a:rPr lang="ko-KR" altLang="en-US" sz="1350" dirty="0"/>
              <a:t>상대</a:t>
            </a:r>
            <a:r>
              <a:rPr lang="en-US" altLang="ko-KR" sz="1350" dirty="0"/>
              <a:t>/</a:t>
            </a:r>
            <a:r>
              <a:rPr lang="ko-KR" altLang="en-US" sz="1350" dirty="0" err="1"/>
              <a:t>통경</a:t>
            </a:r>
            <a:r>
              <a:rPr lang="en-US" altLang="ko-KR" sz="1350" dirty="0"/>
              <a:t>, </a:t>
            </a:r>
            <a:r>
              <a:rPr lang="ko-KR" altLang="en-US" sz="1350" dirty="0" err="1"/>
              <a:t>편직</a:t>
            </a:r>
            <a:r>
              <a:rPr lang="en-US" altLang="ko-KR" sz="1350" dirty="0"/>
              <a:t>, </a:t>
            </a:r>
            <a:r>
              <a:rPr lang="ko-KR" altLang="en-US" sz="1350" dirty="0" err="1"/>
              <a:t>절포</a:t>
            </a:r>
            <a:r>
              <a:rPr lang="en-US" altLang="ko-KR" sz="1350" dirty="0"/>
              <a:t>, </a:t>
            </a:r>
            <a:r>
              <a:rPr lang="ko-KR" altLang="en-US" sz="1350" dirty="0"/>
              <a:t>검사</a:t>
            </a:r>
            <a:r>
              <a:rPr lang="en-US" altLang="ko-KR" sz="1350" dirty="0"/>
              <a:t>, </a:t>
            </a:r>
            <a:r>
              <a:rPr lang="ko-KR" altLang="en-US" sz="1350" dirty="0"/>
              <a:t>출고의 </a:t>
            </a:r>
            <a:r>
              <a:rPr lang="en-US" altLang="ko-KR" sz="1350" dirty="0"/>
              <a:t>7</a:t>
            </a:r>
            <a:r>
              <a:rPr lang="ko-KR" altLang="en-US" sz="1350" dirty="0"/>
              <a:t>가지 </a:t>
            </a:r>
            <a:r>
              <a:rPr lang="ko-KR" altLang="en-US" sz="1350" dirty="0" err="1"/>
              <a:t>공정별</a:t>
            </a:r>
            <a:r>
              <a:rPr lang="ko-KR" altLang="en-US" sz="1350" dirty="0"/>
              <a:t> 프로세스 분류</a:t>
            </a:r>
            <a:endParaRPr lang="en-US" altLang="ko-KR" sz="1350" dirty="0"/>
          </a:p>
          <a:p>
            <a:r>
              <a:rPr lang="en-US" altLang="ko-KR" sz="1350" dirty="0"/>
              <a:t>  </a:t>
            </a:r>
            <a:r>
              <a:rPr lang="ko-KR" altLang="en-US" sz="1350" dirty="0"/>
              <a:t>∘ </a:t>
            </a:r>
            <a:r>
              <a:rPr lang="ko-KR" altLang="en-US" sz="1350" dirty="0" err="1"/>
              <a:t>공정별</a:t>
            </a:r>
            <a:r>
              <a:rPr lang="ko-KR" altLang="en-US" sz="1350" dirty="0"/>
              <a:t> 프로세스를 통한 작업진행상태 모니터링 프로세스 연구 개발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1763688" y="548680"/>
            <a:ext cx="56166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350" dirty="0"/>
              <a:t> </a:t>
            </a:r>
            <a:r>
              <a:rPr lang="ko-KR" altLang="en-US" sz="2800" dirty="0" err="1">
                <a:latin typeface="+mj-lt"/>
              </a:rPr>
              <a:t>경편직</a:t>
            </a:r>
            <a:r>
              <a:rPr lang="ko-KR" altLang="en-US" sz="2800" dirty="0">
                <a:latin typeface="+mj-lt"/>
              </a:rPr>
              <a:t> </a:t>
            </a:r>
            <a:r>
              <a:rPr lang="ko-KR" altLang="en-US" sz="2800" dirty="0" err="1">
                <a:latin typeface="+mj-lt"/>
              </a:rPr>
              <a:t>스트림</a:t>
            </a:r>
            <a:r>
              <a:rPr lang="ko-KR" altLang="en-US" sz="2800" dirty="0">
                <a:latin typeface="+mj-lt"/>
              </a:rPr>
              <a:t> </a:t>
            </a:r>
            <a:r>
              <a:rPr lang="en-US" altLang="ko-KR" sz="2800" dirty="0">
                <a:latin typeface="+mj-lt"/>
              </a:rPr>
              <a:t>PDM system </a:t>
            </a:r>
            <a:r>
              <a:rPr lang="ko-KR" altLang="en-US" sz="2800" dirty="0">
                <a:latin typeface="+mj-lt"/>
              </a:rPr>
              <a:t>및 </a:t>
            </a:r>
            <a:endParaRPr lang="en-US" altLang="ko-KR" sz="2800" dirty="0">
              <a:latin typeface="+mj-lt"/>
            </a:endParaRPr>
          </a:p>
          <a:p>
            <a:pPr algn="ctr"/>
            <a:r>
              <a:rPr lang="ko-KR" altLang="en-US" sz="2800" dirty="0" err="1">
                <a:latin typeface="+mj-lt"/>
              </a:rPr>
              <a:t>경편직</a:t>
            </a:r>
            <a:r>
              <a:rPr lang="ko-KR" altLang="en-US" sz="2800" dirty="0">
                <a:latin typeface="+mj-lt"/>
              </a:rPr>
              <a:t> 설계기술 </a:t>
            </a:r>
          </a:p>
        </p:txBody>
      </p:sp>
    </p:spTree>
    <p:extLst>
      <p:ext uri="{BB962C8B-B14F-4D97-AF65-F5344CB8AC3E}">
        <p14:creationId xmlns:p14="http://schemas.microsoft.com/office/powerpoint/2010/main" val="488859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6045C56-646E-49B7-A667-AD3F9F341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</p:spPr>
        <p:txBody>
          <a:bodyPr/>
          <a:lstStyle/>
          <a:p>
            <a:fld id="{D3FB0BD5-5EB3-423D-90AC-7C162F8A35BF}" type="slidenum">
              <a:rPr lang="ko-KR" altLang="en-US" sz="1400" smtClean="0"/>
              <a:pPr/>
              <a:t>2</a:t>
            </a:fld>
            <a:endParaRPr lang="ko-KR" altLang="en-US" sz="140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E0FEBD6-D916-411E-AE52-931437D0FD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571" y="1154978"/>
            <a:ext cx="1674485" cy="125586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5A7101F8-EA8B-4373-ACE8-7920E8B984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779" y="1151778"/>
            <a:ext cx="1674485" cy="1255864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DB261465-344D-4DB1-B608-3D58E39F1A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5987" y="1156779"/>
            <a:ext cx="1674485" cy="1255864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E14B2495-B23F-4FED-987E-8BB8FB28A5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363" y="2636912"/>
            <a:ext cx="1674485" cy="1255864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158A5595-6E86-41F0-81BA-A694EE3D04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41" y="2636912"/>
            <a:ext cx="1674485" cy="1255864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60D94787-D30E-4430-92F8-EC0F0DD3097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19" y="2636912"/>
            <a:ext cx="1674485" cy="1255864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9A9EC464-BAAB-4503-B920-46E6621EA69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2636912"/>
            <a:ext cx="1674485" cy="1255864"/>
          </a:xfrm>
          <a:prstGeom prst="rect">
            <a:avLst/>
          </a:prstGeom>
        </p:spPr>
      </p:pic>
      <p:sp>
        <p:nvSpPr>
          <p:cNvPr id="13" name="화살표: 오른쪽 12">
            <a:extLst>
              <a:ext uri="{FF2B5EF4-FFF2-40B4-BE49-F238E27FC236}">
                <a16:creationId xmlns:a16="http://schemas.microsoft.com/office/drawing/2014/main" id="{B1F6C314-EDCB-4221-B362-CB6C9124A9EC}"/>
              </a:ext>
            </a:extLst>
          </p:cNvPr>
          <p:cNvSpPr/>
          <p:nvPr/>
        </p:nvSpPr>
        <p:spPr>
          <a:xfrm>
            <a:off x="5094357" y="1671698"/>
            <a:ext cx="197723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화살표: 오른쪽 13">
            <a:extLst>
              <a:ext uri="{FF2B5EF4-FFF2-40B4-BE49-F238E27FC236}">
                <a16:creationId xmlns:a16="http://schemas.microsoft.com/office/drawing/2014/main" id="{D39B6B24-97AE-458A-BE25-763019221EFF}"/>
              </a:ext>
            </a:extLst>
          </p:cNvPr>
          <p:cNvSpPr/>
          <p:nvPr/>
        </p:nvSpPr>
        <p:spPr>
          <a:xfrm>
            <a:off x="6929963" y="1671698"/>
            <a:ext cx="197723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화살표: 오른쪽 14">
            <a:extLst>
              <a:ext uri="{FF2B5EF4-FFF2-40B4-BE49-F238E27FC236}">
                <a16:creationId xmlns:a16="http://schemas.microsoft.com/office/drawing/2014/main" id="{71AB0B56-995F-4457-A258-76D1E6D1E26A}"/>
              </a:ext>
            </a:extLst>
          </p:cNvPr>
          <p:cNvSpPr/>
          <p:nvPr/>
        </p:nvSpPr>
        <p:spPr>
          <a:xfrm>
            <a:off x="1277933" y="3156832"/>
            <a:ext cx="197723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화살표: 오른쪽 15">
            <a:extLst>
              <a:ext uri="{FF2B5EF4-FFF2-40B4-BE49-F238E27FC236}">
                <a16:creationId xmlns:a16="http://schemas.microsoft.com/office/drawing/2014/main" id="{DA402278-A784-4ABB-822F-76A5AC62823B}"/>
              </a:ext>
            </a:extLst>
          </p:cNvPr>
          <p:cNvSpPr/>
          <p:nvPr/>
        </p:nvSpPr>
        <p:spPr>
          <a:xfrm>
            <a:off x="3222149" y="3163571"/>
            <a:ext cx="197723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화살표: 오른쪽 16">
            <a:extLst>
              <a:ext uri="{FF2B5EF4-FFF2-40B4-BE49-F238E27FC236}">
                <a16:creationId xmlns:a16="http://schemas.microsoft.com/office/drawing/2014/main" id="{BA255DAA-AE4D-4F4E-AEF5-D76C8AADBC25}"/>
              </a:ext>
            </a:extLst>
          </p:cNvPr>
          <p:cNvSpPr/>
          <p:nvPr/>
        </p:nvSpPr>
        <p:spPr>
          <a:xfrm>
            <a:off x="5094357" y="3156832"/>
            <a:ext cx="197723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화살표: 오른쪽 17">
            <a:extLst>
              <a:ext uri="{FF2B5EF4-FFF2-40B4-BE49-F238E27FC236}">
                <a16:creationId xmlns:a16="http://schemas.microsoft.com/office/drawing/2014/main" id="{718344BC-9934-4546-84E3-6506A5784AF3}"/>
              </a:ext>
            </a:extLst>
          </p:cNvPr>
          <p:cNvSpPr/>
          <p:nvPr/>
        </p:nvSpPr>
        <p:spPr>
          <a:xfrm>
            <a:off x="6965874" y="3163571"/>
            <a:ext cx="197723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C2E62C-0BC7-4438-B199-3CB7C30AD734}"/>
              </a:ext>
            </a:extLst>
          </p:cNvPr>
          <p:cNvSpPr txBox="1"/>
          <p:nvPr/>
        </p:nvSpPr>
        <p:spPr>
          <a:xfrm>
            <a:off x="3793936" y="888975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/>
              <a:t>원사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EAA44CD-61EB-497C-9A55-877DFF62C881}"/>
              </a:ext>
            </a:extLst>
          </p:cNvPr>
          <p:cNvSpPr txBox="1"/>
          <p:nvPr/>
        </p:nvSpPr>
        <p:spPr>
          <a:xfrm>
            <a:off x="5561811" y="894146"/>
            <a:ext cx="9733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err="1"/>
              <a:t>크릴</a:t>
            </a:r>
            <a:r>
              <a:rPr lang="en-US" altLang="ko-KR" sz="1400" dirty="0"/>
              <a:t>/</a:t>
            </a:r>
            <a:r>
              <a:rPr lang="ko-KR" altLang="en-US" sz="1400" dirty="0"/>
              <a:t>정경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F2590A6-7E95-4657-9B8A-178009D246D8}"/>
              </a:ext>
            </a:extLst>
          </p:cNvPr>
          <p:cNvSpPr txBox="1"/>
          <p:nvPr/>
        </p:nvSpPr>
        <p:spPr>
          <a:xfrm>
            <a:off x="7468788" y="910906"/>
            <a:ext cx="9733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/>
              <a:t>상대</a:t>
            </a:r>
            <a:r>
              <a:rPr lang="en-US" altLang="ko-KR" sz="1400" dirty="0"/>
              <a:t>/</a:t>
            </a:r>
            <a:r>
              <a:rPr lang="ko-KR" altLang="en-US" sz="1400" dirty="0" err="1"/>
              <a:t>통경</a:t>
            </a:r>
            <a:endParaRPr lang="ko-KR" altLang="en-US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70942E-DF6D-45F7-B3EF-DB14CE9293CE}"/>
              </a:ext>
            </a:extLst>
          </p:cNvPr>
          <p:cNvSpPr txBox="1"/>
          <p:nvPr/>
        </p:nvSpPr>
        <p:spPr>
          <a:xfrm>
            <a:off x="2123728" y="3865732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/>
              <a:t>편직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6878C3D-9A79-4A4D-9B56-84E6B513074F}"/>
              </a:ext>
            </a:extLst>
          </p:cNvPr>
          <p:cNvSpPr txBox="1"/>
          <p:nvPr/>
        </p:nvSpPr>
        <p:spPr>
          <a:xfrm>
            <a:off x="3972813" y="3865732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err="1"/>
              <a:t>절포</a:t>
            </a:r>
            <a:endParaRPr lang="ko-KR" altLang="en-US" sz="1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C598713-42DD-48D5-86E9-74F7085919B3}"/>
              </a:ext>
            </a:extLst>
          </p:cNvPr>
          <p:cNvSpPr txBox="1"/>
          <p:nvPr/>
        </p:nvSpPr>
        <p:spPr>
          <a:xfrm>
            <a:off x="5850891" y="3872645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/>
              <a:t>검사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BDFF1D8-7405-4E9D-856B-A2C2692A837F}"/>
              </a:ext>
            </a:extLst>
          </p:cNvPr>
          <p:cNvSpPr txBox="1"/>
          <p:nvPr/>
        </p:nvSpPr>
        <p:spPr>
          <a:xfrm>
            <a:off x="7750604" y="3865731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/>
              <a:t>출고</a:t>
            </a:r>
          </a:p>
        </p:txBody>
      </p:sp>
      <p:sp>
        <p:nvSpPr>
          <p:cNvPr id="26" name="화살표: 오른쪽 25">
            <a:extLst>
              <a:ext uri="{FF2B5EF4-FFF2-40B4-BE49-F238E27FC236}">
                <a16:creationId xmlns:a16="http://schemas.microsoft.com/office/drawing/2014/main" id="{BA6FC232-C57A-45C8-81A3-A4039AC91E3D}"/>
              </a:ext>
            </a:extLst>
          </p:cNvPr>
          <p:cNvSpPr/>
          <p:nvPr/>
        </p:nvSpPr>
        <p:spPr>
          <a:xfrm>
            <a:off x="849657" y="4641134"/>
            <a:ext cx="7466759" cy="444050"/>
          </a:xfrm>
          <a:prstGeom prst="rightArrow">
            <a:avLst>
              <a:gd name="adj1" fmla="val 50000"/>
              <a:gd name="adj2" fmla="val 96050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1206FD5-28CF-4DC5-9BA3-6C370EE4C877}"/>
              </a:ext>
            </a:extLst>
          </p:cNvPr>
          <p:cNvSpPr txBox="1"/>
          <p:nvPr/>
        </p:nvSpPr>
        <p:spPr>
          <a:xfrm>
            <a:off x="1331640" y="4413350"/>
            <a:ext cx="49622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Simulation Time(Process CPS) – 7</a:t>
            </a:r>
            <a:r>
              <a:rPr lang="ko-KR" altLang="en-US" sz="1400" dirty="0"/>
              <a:t>개 </a:t>
            </a:r>
            <a:r>
              <a:rPr lang="ko-KR" altLang="en-US" sz="1400" dirty="0" err="1"/>
              <a:t>공정별</a:t>
            </a:r>
            <a:r>
              <a:rPr lang="ko-KR" altLang="en-US" sz="1400" dirty="0"/>
              <a:t> 예측시간 산출 </a:t>
            </a:r>
          </a:p>
        </p:txBody>
      </p:sp>
      <p:sp>
        <p:nvSpPr>
          <p:cNvPr id="28" name="화살표: 오른쪽 27">
            <a:extLst>
              <a:ext uri="{FF2B5EF4-FFF2-40B4-BE49-F238E27FC236}">
                <a16:creationId xmlns:a16="http://schemas.microsoft.com/office/drawing/2014/main" id="{07FCCBED-3C58-472C-B6E5-228BC3BD2566}"/>
              </a:ext>
            </a:extLst>
          </p:cNvPr>
          <p:cNvSpPr/>
          <p:nvPr/>
        </p:nvSpPr>
        <p:spPr>
          <a:xfrm>
            <a:off x="838682" y="5535285"/>
            <a:ext cx="7466759" cy="444050"/>
          </a:xfrm>
          <a:prstGeom prst="rightArrow">
            <a:avLst>
              <a:gd name="adj1" fmla="val 50000"/>
              <a:gd name="adj2" fmla="val 96050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6158A58-65DC-417C-A75E-835C5FDC001F}"/>
              </a:ext>
            </a:extLst>
          </p:cNvPr>
          <p:cNvSpPr txBox="1"/>
          <p:nvPr/>
        </p:nvSpPr>
        <p:spPr>
          <a:xfrm>
            <a:off x="1259632" y="5867980"/>
            <a:ext cx="51090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Real Time Production Time – 7</a:t>
            </a:r>
            <a:r>
              <a:rPr lang="ko-KR" altLang="en-US" sz="1400" dirty="0"/>
              <a:t>개 </a:t>
            </a:r>
            <a:r>
              <a:rPr lang="ko-KR" altLang="en-US" sz="1400" dirty="0" err="1"/>
              <a:t>공정별</a:t>
            </a:r>
            <a:r>
              <a:rPr lang="ko-KR" altLang="en-US" sz="1400" dirty="0"/>
              <a:t> 실제 생산시간 산출</a:t>
            </a:r>
            <a:endParaRPr lang="en-US" altLang="ko-KR" sz="1400" dirty="0"/>
          </a:p>
        </p:txBody>
      </p:sp>
      <p:sp>
        <p:nvSpPr>
          <p:cNvPr id="30" name="화살표: 위쪽/아래쪽 29">
            <a:extLst>
              <a:ext uri="{FF2B5EF4-FFF2-40B4-BE49-F238E27FC236}">
                <a16:creationId xmlns:a16="http://schemas.microsoft.com/office/drawing/2014/main" id="{D0C1C0FC-6146-4DB6-9B61-4627191BAF8A}"/>
              </a:ext>
            </a:extLst>
          </p:cNvPr>
          <p:cNvSpPr/>
          <p:nvPr/>
        </p:nvSpPr>
        <p:spPr>
          <a:xfrm>
            <a:off x="3707904" y="5062179"/>
            <a:ext cx="288032" cy="527068"/>
          </a:xfrm>
          <a:prstGeom prst="upDownArrow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0C6984B-757B-49F3-ACC0-CCA14E8F4827}"/>
              </a:ext>
            </a:extLst>
          </p:cNvPr>
          <p:cNvSpPr txBox="1"/>
          <p:nvPr/>
        </p:nvSpPr>
        <p:spPr>
          <a:xfrm>
            <a:off x="3972813" y="5147900"/>
            <a:ext cx="9201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Compare</a:t>
            </a:r>
            <a:endParaRPr lang="ko-KR" altLang="en-US" sz="1400" dirty="0"/>
          </a:p>
        </p:txBody>
      </p:sp>
      <p:sp>
        <p:nvSpPr>
          <p:cNvPr id="2" name="직사각형 1"/>
          <p:cNvSpPr/>
          <p:nvPr/>
        </p:nvSpPr>
        <p:spPr>
          <a:xfrm>
            <a:off x="1259632" y="260648"/>
            <a:ext cx="6490971" cy="57606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err="1"/>
              <a:t>TexDDM</a:t>
            </a:r>
            <a:r>
              <a:rPr lang="ko-KR" altLang="en-US" sz="1600" dirty="0"/>
              <a:t>의 </a:t>
            </a:r>
            <a:r>
              <a:rPr lang="ko-KR" altLang="en-US" sz="1600" dirty="0" err="1"/>
              <a:t>편직</a:t>
            </a:r>
            <a:r>
              <a:rPr lang="ko-KR" altLang="en-US" sz="1600" dirty="0"/>
              <a:t> </a:t>
            </a:r>
            <a:r>
              <a:rPr lang="en-US" altLang="ko-KR" sz="1600" dirty="0"/>
              <a:t>Process system </a:t>
            </a:r>
            <a:r>
              <a:rPr lang="ko-KR" altLang="en-US" sz="1600" dirty="0"/>
              <a:t>설계 및 </a:t>
            </a:r>
            <a:endParaRPr lang="en-US" altLang="ko-KR" sz="1600" dirty="0"/>
          </a:p>
          <a:p>
            <a:pPr algn="ctr"/>
            <a:r>
              <a:rPr lang="en-US" altLang="ko-KR" sz="1600" dirty="0"/>
              <a:t>Process CPS</a:t>
            </a:r>
            <a:r>
              <a:rPr lang="ko-KR" altLang="en-US" sz="1600" dirty="0"/>
              <a:t>와 </a:t>
            </a:r>
            <a:r>
              <a:rPr lang="en-US" altLang="ko-KR" sz="1600" dirty="0"/>
              <a:t>Real time production time</a:t>
            </a:r>
            <a:r>
              <a:rPr lang="ko-KR" altLang="en-US" sz="1600" dirty="0"/>
              <a:t> 비교시스템 설계 </a:t>
            </a:r>
          </a:p>
        </p:txBody>
      </p:sp>
      <p:pic>
        <p:nvPicPr>
          <p:cNvPr id="32" name="그림 31">
            <a:extLst>
              <a:ext uri="{FF2B5EF4-FFF2-40B4-BE49-F238E27FC236}">
                <a16:creationId xmlns:a16="http://schemas.microsoft.com/office/drawing/2014/main" id="{54C82EF5-6524-4CF8-863F-B314995495C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9512" y="1147968"/>
            <a:ext cx="864096" cy="125818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" name="직사각형 2"/>
          <p:cNvSpPr/>
          <p:nvPr/>
        </p:nvSpPr>
        <p:spPr>
          <a:xfrm>
            <a:off x="998453" y="1268760"/>
            <a:ext cx="837243" cy="105818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900" dirty="0"/>
              <a:t>CAD</a:t>
            </a:r>
            <a:r>
              <a:rPr lang="ko-KR" altLang="en-US" sz="900" dirty="0"/>
              <a:t>에서 원단 설계 및 </a:t>
            </a:r>
            <a:r>
              <a:rPr lang="ko-KR" altLang="en-US" sz="900" dirty="0" err="1"/>
              <a:t>편직정보</a:t>
            </a:r>
            <a:r>
              <a:rPr lang="ko-KR" altLang="en-US" sz="900" dirty="0"/>
              <a:t> </a:t>
            </a:r>
            <a:r>
              <a:rPr lang="en-US" altLang="ko-KR" sz="900" dirty="0"/>
              <a:t>PDM system (</a:t>
            </a:r>
            <a:r>
              <a:rPr lang="en-US" altLang="ko-KR" sz="900" dirty="0" err="1"/>
              <a:t>TexDDM</a:t>
            </a:r>
            <a:r>
              <a:rPr lang="en-US" altLang="ko-KR" sz="900" dirty="0"/>
              <a:t>)</a:t>
            </a:r>
            <a:r>
              <a:rPr lang="ko-KR" altLang="en-US" sz="900" dirty="0"/>
              <a:t>으로</a:t>
            </a:r>
            <a:r>
              <a:rPr lang="en-US" altLang="ko-KR" sz="900" dirty="0"/>
              <a:t> Web </a:t>
            </a:r>
            <a:r>
              <a:rPr lang="ko-KR" altLang="en-US" sz="900" dirty="0"/>
              <a:t>전송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2145432" y="1283646"/>
            <a:ext cx="914400" cy="9144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err="1"/>
              <a:t>TexDDM</a:t>
            </a:r>
            <a:endParaRPr lang="en-US" altLang="ko-KR" sz="1400" dirty="0"/>
          </a:p>
          <a:p>
            <a:pPr algn="ctr"/>
            <a:r>
              <a:rPr lang="en-US" altLang="ko-KR" sz="1400" dirty="0"/>
              <a:t>(PDM system)</a:t>
            </a:r>
            <a:endParaRPr lang="ko-KR" altLang="en-US" sz="1400" dirty="0"/>
          </a:p>
        </p:txBody>
      </p:sp>
      <p:sp>
        <p:nvSpPr>
          <p:cNvPr id="34" name="화살표: 오른쪽 14">
            <a:extLst>
              <a:ext uri="{FF2B5EF4-FFF2-40B4-BE49-F238E27FC236}">
                <a16:creationId xmlns:a16="http://schemas.microsoft.com/office/drawing/2014/main" id="{71AB0B56-995F-4457-A258-76D1E6D1E26A}"/>
              </a:ext>
            </a:extLst>
          </p:cNvPr>
          <p:cNvSpPr/>
          <p:nvPr/>
        </p:nvSpPr>
        <p:spPr>
          <a:xfrm>
            <a:off x="1907704" y="1628800"/>
            <a:ext cx="197723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화살표: 오른쪽 14">
            <a:extLst>
              <a:ext uri="{FF2B5EF4-FFF2-40B4-BE49-F238E27FC236}">
                <a16:creationId xmlns:a16="http://schemas.microsoft.com/office/drawing/2014/main" id="{71AB0B56-995F-4457-A258-76D1E6D1E26A}"/>
              </a:ext>
            </a:extLst>
          </p:cNvPr>
          <p:cNvSpPr/>
          <p:nvPr/>
        </p:nvSpPr>
        <p:spPr>
          <a:xfrm>
            <a:off x="3222149" y="1628800"/>
            <a:ext cx="197723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6780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그룹 42">
            <a:extLst>
              <a:ext uri="{FF2B5EF4-FFF2-40B4-BE49-F238E27FC236}">
                <a16:creationId xmlns:a16="http://schemas.microsoft.com/office/drawing/2014/main" id="{F0DDF944-23F6-43B8-AA18-544425084E0F}"/>
              </a:ext>
            </a:extLst>
          </p:cNvPr>
          <p:cNvGrpSpPr/>
          <p:nvPr/>
        </p:nvGrpSpPr>
        <p:grpSpPr>
          <a:xfrm>
            <a:off x="683568" y="1700808"/>
            <a:ext cx="7922309" cy="4229341"/>
            <a:chOff x="899592" y="1988840"/>
            <a:chExt cx="7922309" cy="4229341"/>
          </a:xfrm>
        </p:grpSpPr>
        <p:sp>
          <p:nvSpPr>
            <p:cNvPr id="22" name="자유형: 도형 21">
              <a:extLst>
                <a:ext uri="{FF2B5EF4-FFF2-40B4-BE49-F238E27FC236}">
                  <a16:creationId xmlns:a16="http://schemas.microsoft.com/office/drawing/2014/main" id="{7AD842FF-48EC-49F4-B681-7FC2442E189F}"/>
                </a:ext>
              </a:extLst>
            </p:cNvPr>
            <p:cNvSpPr/>
            <p:nvPr/>
          </p:nvSpPr>
          <p:spPr>
            <a:xfrm>
              <a:off x="3327636" y="3474585"/>
              <a:ext cx="181665" cy="314455"/>
            </a:xfrm>
            <a:custGeom>
              <a:avLst/>
              <a:gdLst>
                <a:gd name="connsiteX0" fmla="*/ 0 w 181665"/>
                <a:gd name="connsiteY0" fmla="*/ 62891 h 314455"/>
                <a:gd name="connsiteX1" fmla="*/ 90833 w 181665"/>
                <a:gd name="connsiteY1" fmla="*/ 62891 h 314455"/>
                <a:gd name="connsiteX2" fmla="*/ 90833 w 181665"/>
                <a:gd name="connsiteY2" fmla="*/ 0 h 314455"/>
                <a:gd name="connsiteX3" fmla="*/ 181665 w 181665"/>
                <a:gd name="connsiteY3" fmla="*/ 157228 h 314455"/>
                <a:gd name="connsiteX4" fmla="*/ 90833 w 181665"/>
                <a:gd name="connsiteY4" fmla="*/ 314455 h 314455"/>
                <a:gd name="connsiteX5" fmla="*/ 90833 w 181665"/>
                <a:gd name="connsiteY5" fmla="*/ 251564 h 314455"/>
                <a:gd name="connsiteX6" fmla="*/ 0 w 181665"/>
                <a:gd name="connsiteY6" fmla="*/ 251564 h 314455"/>
                <a:gd name="connsiteX7" fmla="*/ 0 w 181665"/>
                <a:gd name="connsiteY7" fmla="*/ 62891 h 314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1665" h="314455">
                  <a:moveTo>
                    <a:pt x="0" y="62891"/>
                  </a:moveTo>
                  <a:lnTo>
                    <a:pt x="90833" y="62891"/>
                  </a:lnTo>
                  <a:lnTo>
                    <a:pt x="90833" y="0"/>
                  </a:lnTo>
                  <a:lnTo>
                    <a:pt x="181665" y="157228"/>
                  </a:lnTo>
                  <a:lnTo>
                    <a:pt x="90833" y="314455"/>
                  </a:lnTo>
                  <a:lnTo>
                    <a:pt x="90833" y="251564"/>
                  </a:lnTo>
                  <a:lnTo>
                    <a:pt x="0" y="251564"/>
                  </a:lnTo>
                  <a:lnTo>
                    <a:pt x="0" y="62891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62891" rIns="54499" bIns="62891" numCol="1" spcCol="1270" anchor="ctr" anchorCtr="0">
              <a:noAutofit/>
            </a:bodyPr>
            <a:lstStyle/>
            <a:p>
              <a:pPr marL="0" lvl="0" indent="0" algn="ctr" defTabSz="4000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ko-KR" altLang="en-US" sz="900" kern="1200"/>
            </a:p>
          </p:txBody>
        </p:sp>
        <p:sp>
          <p:nvSpPr>
            <p:cNvPr id="25" name="자유형: 도형 24">
              <a:extLst>
                <a:ext uri="{FF2B5EF4-FFF2-40B4-BE49-F238E27FC236}">
                  <a16:creationId xmlns:a16="http://schemas.microsoft.com/office/drawing/2014/main" id="{0EB13430-AE0F-4C36-B87B-1D22E193D92F}"/>
                </a:ext>
              </a:extLst>
            </p:cNvPr>
            <p:cNvSpPr/>
            <p:nvPr/>
          </p:nvSpPr>
          <p:spPr>
            <a:xfrm>
              <a:off x="6153859" y="3474585"/>
              <a:ext cx="170457" cy="314455"/>
            </a:xfrm>
            <a:custGeom>
              <a:avLst/>
              <a:gdLst>
                <a:gd name="connsiteX0" fmla="*/ 0 w 170457"/>
                <a:gd name="connsiteY0" fmla="*/ 62891 h 314455"/>
                <a:gd name="connsiteX1" fmla="*/ 85229 w 170457"/>
                <a:gd name="connsiteY1" fmla="*/ 62891 h 314455"/>
                <a:gd name="connsiteX2" fmla="*/ 85229 w 170457"/>
                <a:gd name="connsiteY2" fmla="*/ 0 h 314455"/>
                <a:gd name="connsiteX3" fmla="*/ 170457 w 170457"/>
                <a:gd name="connsiteY3" fmla="*/ 157228 h 314455"/>
                <a:gd name="connsiteX4" fmla="*/ 85229 w 170457"/>
                <a:gd name="connsiteY4" fmla="*/ 314455 h 314455"/>
                <a:gd name="connsiteX5" fmla="*/ 85229 w 170457"/>
                <a:gd name="connsiteY5" fmla="*/ 251564 h 314455"/>
                <a:gd name="connsiteX6" fmla="*/ 0 w 170457"/>
                <a:gd name="connsiteY6" fmla="*/ 251564 h 314455"/>
                <a:gd name="connsiteX7" fmla="*/ 0 w 170457"/>
                <a:gd name="connsiteY7" fmla="*/ 62891 h 314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457" h="314455">
                  <a:moveTo>
                    <a:pt x="0" y="62891"/>
                  </a:moveTo>
                  <a:lnTo>
                    <a:pt x="85229" y="62891"/>
                  </a:lnTo>
                  <a:lnTo>
                    <a:pt x="85229" y="0"/>
                  </a:lnTo>
                  <a:lnTo>
                    <a:pt x="170457" y="157228"/>
                  </a:lnTo>
                  <a:lnTo>
                    <a:pt x="85229" y="314455"/>
                  </a:lnTo>
                  <a:lnTo>
                    <a:pt x="85229" y="251564"/>
                  </a:lnTo>
                  <a:lnTo>
                    <a:pt x="0" y="251564"/>
                  </a:lnTo>
                  <a:lnTo>
                    <a:pt x="0" y="62891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62891" rIns="51137" bIns="62891" numCol="1" spcCol="1270" anchor="ctr" anchorCtr="0">
              <a:noAutofit/>
            </a:bodyPr>
            <a:lstStyle/>
            <a:p>
              <a:pPr marL="0" lvl="0" indent="0" algn="ctr" defTabSz="4000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ko-KR" altLang="en-US" sz="900" kern="1200"/>
            </a:p>
          </p:txBody>
        </p:sp>
        <p:pic>
          <p:nvPicPr>
            <p:cNvPr id="34" name="그림 33">
              <a:extLst>
                <a:ext uri="{FF2B5EF4-FFF2-40B4-BE49-F238E27FC236}">
                  <a16:creationId xmlns:a16="http://schemas.microsoft.com/office/drawing/2014/main" id="{54C82EF5-6524-4CF8-863F-B31499549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9592" y="1988840"/>
              <a:ext cx="2124281" cy="3093095"/>
            </a:xfrm>
            <a:prstGeom prst="rect">
              <a:avLst/>
            </a:prstGeom>
          </p:spPr>
        </p:pic>
        <p:pic>
          <p:nvPicPr>
            <p:cNvPr id="35" name="그림 34">
              <a:extLst>
                <a:ext uri="{FF2B5EF4-FFF2-40B4-BE49-F238E27FC236}">
                  <a16:creationId xmlns:a16="http://schemas.microsoft.com/office/drawing/2014/main" id="{45477E64-021E-41AE-BB5B-0A2CF4C80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91229" y="1988840"/>
              <a:ext cx="2253160" cy="3035324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21" name="자유형: 도형 20">
              <a:extLst>
                <a:ext uri="{FF2B5EF4-FFF2-40B4-BE49-F238E27FC236}">
                  <a16:creationId xmlns:a16="http://schemas.microsoft.com/office/drawing/2014/main" id="{503F4520-AD1F-43B1-A946-6D9A4B4BEBCF}"/>
                </a:ext>
              </a:extLst>
            </p:cNvPr>
            <p:cNvSpPr/>
            <p:nvPr/>
          </p:nvSpPr>
          <p:spPr>
            <a:xfrm>
              <a:off x="1043608" y="4866427"/>
              <a:ext cx="1916023" cy="1351754"/>
            </a:xfrm>
            <a:custGeom>
              <a:avLst/>
              <a:gdLst>
                <a:gd name="connsiteX0" fmla="*/ 0 w 1916023"/>
                <a:gd name="connsiteY0" fmla="*/ 172881 h 1728805"/>
                <a:gd name="connsiteX1" fmla="*/ 172881 w 1916023"/>
                <a:gd name="connsiteY1" fmla="*/ 0 h 1728805"/>
                <a:gd name="connsiteX2" fmla="*/ 1743143 w 1916023"/>
                <a:gd name="connsiteY2" fmla="*/ 0 h 1728805"/>
                <a:gd name="connsiteX3" fmla="*/ 1916024 w 1916023"/>
                <a:gd name="connsiteY3" fmla="*/ 172881 h 1728805"/>
                <a:gd name="connsiteX4" fmla="*/ 1916023 w 1916023"/>
                <a:gd name="connsiteY4" fmla="*/ 1555925 h 1728805"/>
                <a:gd name="connsiteX5" fmla="*/ 1743142 w 1916023"/>
                <a:gd name="connsiteY5" fmla="*/ 1728806 h 1728805"/>
                <a:gd name="connsiteX6" fmla="*/ 172881 w 1916023"/>
                <a:gd name="connsiteY6" fmla="*/ 1728805 h 1728805"/>
                <a:gd name="connsiteX7" fmla="*/ 0 w 1916023"/>
                <a:gd name="connsiteY7" fmla="*/ 1555924 h 1728805"/>
                <a:gd name="connsiteX8" fmla="*/ 0 w 1916023"/>
                <a:gd name="connsiteY8" fmla="*/ 172881 h 1728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16023" h="1728805">
                  <a:moveTo>
                    <a:pt x="0" y="172881"/>
                  </a:moveTo>
                  <a:cubicBezTo>
                    <a:pt x="0" y="77401"/>
                    <a:pt x="77401" y="0"/>
                    <a:pt x="172881" y="0"/>
                  </a:cubicBezTo>
                  <a:lnTo>
                    <a:pt x="1743143" y="0"/>
                  </a:lnTo>
                  <a:cubicBezTo>
                    <a:pt x="1838623" y="0"/>
                    <a:pt x="1916024" y="77401"/>
                    <a:pt x="1916024" y="172881"/>
                  </a:cubicBezTo>
                  <a:cubicBezTo>
                    <a:pt x="1916024" y="633896"/>
                    <a:pt x="1916023" y="1094910"/>
                    <a:pt x="1916023" y="1555925"/>
                  </a:cubicBezTo>
                  <a:cubicBezTo>
                    <a:pt x="1916023" y="1651405"/>
                    <a:pt x="1838622" y="1728806"/>
                    <a:pt x="1743142" y="1728806"/>
                  </a:cubicBezTo>
                  <a:lnTo>
                    <a:pt x="172881" y="1728805"/>
                  </a:lnTo>
                  <a:cubicBezTo>
                    <a:pt x="77401" y="1728805"/>
                    <a:pt x="0" y="1651404"/>
                    <a:pt x="0" y="1555924"/>
                  </a:cubicBezTo>
                  <a:lnTo>
                    <a:pt x="0" y="172881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1595" tIns="111595" rIns="111595" bIns="111595" numCol="1" spcCol="1270" anchor="t" anchorCtr="0">
              <a:noAutofit/>
            </a:bodyPr>
            <a:lstStyle/>
            <a:p>
              <a:pPr marL="0" lvl="0" indent="0" algn="ctr" defTabSz="711200" latinLnBrk="1">
                <a:lnSpc>
                  <a:spcPct val="100000"/>
                </a:lnSpc>
                <a:spcBef>
                  <a:spcPct val="0"/>
                </a:spcBef>
                <a:spcAft>
                  <a:spcPts val="100"/>
                </a:spcAft>
                <a:buNone/>
              </a:pPr>
              <a:r>
                <a:rPr lang="en-US" altLang="ko-KR" sz="1600" kern="1200" dirty="0"/>
                <a:t>CAD system</a:t>
              </a:r>
            </a:p>
            <a:p>
              <a:pPr marL="0" lvl="0" indent="0" algn="ctr" defTabSz="711200" latinLnBrk="1">
                <a:lnSpc>
                  <a:spcPct val="100000"/>
                </a:lnSpc>
                <a:spcBef>
                  <a:spcPct val="0"/>
                </a:spcBef>
                <a:spcAft>
                  <a:spcPts val="100"/>
                </a:spcAft>
                <a:buNone/>
              </a:pPr>
              <a:r>
                <a:rPr lang="en-US" altLang="ko-KR" sz="1600" kern="1200" dirty="0"/>
                <a:t>(</a:t>
              </a:r>
              <a:r>
                <a:rPr lang="en-US" altLang="ko-KR" sz="1600" kern="1200" dirty="0" err="1"/>
                <a:t>TexTricot</a:t>
              </a:r>
              <a:r>
                <a:rPr lang="en-US" altLang="ko-KR" sz="1600" kern="1200" dirty="0"/>
                <a:t> V3.3)</a:t>
              </a:r>
              <a:endParaRPr lang="ko-KR" altLang="en-US" sz="1600" kern="1200" dirty="0"/>
            </a:p>
            <a:p>
              <a:pPr marL="114300" lvl="1" indent="-114300" algn="l" defTabSz="533400" latinLnBrk="1">
                <a:lnSpc>
                  <a:spcPct val="10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altLang="ko-KR" sz="1200" kern="1200" dirty="0"/>
                <a:t>7bar </a:t>
              </a:r>
              <a:r>
                <a:rPr lang="ko-KR" altLang="en-US" sz="1200" kern="1200" dirty="0"/>
                <a:t>설계 </a:t>
              </a:r>
            </a:p>
            <a:p>
              <a:pPr marL="114300" lvl="1" indent="-114300" algn="l" defTabSz="533400" latinLnBrk="1">
                <a:lnSpc>
                  <a:spcPct val="10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ko-KR" altLang="en-US" sz="1200" dirty="0"/>
                <a:t>디자인</a:t>
              </a:r>
              <a:r>
                <a:rPr lang="en-US" altLang="ko-KR" sz="1200" dirty="0"/>
                <a:t> Data</a:t>
              </a:r>
              <a:r>
                <a:rPr lang="ko-KR" altLang="en-US" sz="1200" kern="1200" dirty="0"/>
                <a:t>의 </a:t>
              </a:r>
              <a:r>
                <a:rPr lang="en-US" altLang="ko-KR" sz="1200" kern="1200" dirty="0" err="1"/>
                <a:t>TexDDM</a:t>
              </a:r>
              <a:r>
                <a:rPr lang="en-US" altLang="ko-KR" sz="1200" dirty="0"/>
                <a:t> </a:t>
              </a:r>
              <a:r>
                <a:rPr lang="ko-KR" altLang="en-US" sz="1200" dirty="0"/>
                <a:t>으로 </a:t>
              </a:r>
              <a:r>
                <a:rPr lang="en-US" altLang="ko-KR" sz="1200" kern="1200" dirty="0"/>
                <a:t>Upload</a:t>
              </a:r>
              <a:endParaRPr lang="ko-KR" altLang="en-US" sz="1200" kern="1200" dirty="0"/>
            </a:p>
          </p:txBody>
        </p:sp>
        <p:sp>
          <p:nvSpPr>
            <p:cNvPr id="24" name="자유형: 도형 23">
              <a:extLst>
                <a:ext uri="{FF2B5EF4-FFF2-40B4-BE49-F238E27FC236}">
                  <a16:creationId xmlns:a16="http://schemas.microsoft.com/office/drawing/2014/main" id="{F3D650D2-93C2-43FB-B7E2-CE04DCFCC488}"/>
                </a:ext>
              </a:extLst>
            </p:cNvPr>
            <p:cNvSpPr/>
            <p:nvPr/>
          </p:nvSpPr>
          <p:spPr>
            <a:xfrm>
              <a:off x="3880113" y="4869160"/>
              <a:ext cx="1916023" cy="1349021"/>
            </a:xfrm>
            <a:custGeom>
              <a:avLst/>
              <a:gdLst>
                <a:gd name="connsiteX0" fmla="*/ 0 w 1916023"/>
                <a:gd name="connsiteY0" fmla="*/ 179555 h 1795547"/>
                <a:gd name="connsiteX1" fmla="*/ 179555 w 1916023"/>
                <a:gd name="connsiteY1" fmla="*/ 0 h 1795547"/>
                <a:gd name="connsiteX2" fmla="*/ 1736468 w 1916023"/>
                <a:gd name="connsiteY2" fmla="*/ 0 h 1795547"/>
                <a:gd name="connsiteX3" fmla="*/ 1916023 w 1916023"/>
                <a:gd name="connsiteY3" fmla="*/ 179555 h 1795547"/>
                <a:gd name="connsiteX4" fmla="*/ 1916023 w 1916023"/>
                <a:gd name="connsiteY4" fmla="*/ 1615992 h 1795547"/>
                <a:gd name="connsiteX5" fmla="*/ 1736468 w 1916023"/>
                <a:gd name="connsiteY5" fmla="*/ 1795547 h 1795547"/>
                <a:gd name="connsiteX6" fmla="*/ 179555 w 1916023"/>
                <a:gd name="connsiteY6" fmla="*/ 1795547 h 1795547"/>
                <a:gd name="connsiteX7" fmla="*/ 0 w 1916023"/>
                <a:gd name="connsiteY7" fmla="*/ 1615992 h 1795547"/>
                <a:gd name="connsiteX8" fmla="*/ 0 w 1916023"/>
                <a:gd name="connsiteY8" fmla="*/ 179555 h 179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16023" h="1795547">
                  <a:moveTo>
                    <a:pt x="0" y="179555"/>
                  </a:moveTo>
                  <a:cubicBezTo>
                    <a:pt x="0" y="80390"/>
                    <a:pt x="80390" y="0"/>
                    <a:pt x="179555" y="0"/>
                  </a:cubicBezTo>
                  <a:lnTo>
                    <a:pt x="1736468" y="0"/>
                  </a:lnTo>
                  <a:cubicBezTo>
                    <a:pt x="1835633" y="0"/>
                    <a:pt x="1916023" y="80390"/>
                    <a:pt x="1916023" y="179555"/>
                  </a:cubicBezTo>
                  <a:lnTo>
                    <a:pt x="1916023" y="1615992"/>
                  </a:lnTo>
                  <a:cubicBezTo>
                    <a:pt x="1916023" y="1715157"/>
                    <a:pt x="1835633" y="1795547"/>
                    <a:pt x="1736468" y="1795547"/>
                  </a:cubicBezTo>
                  <a:lnTo>
                    <a:pt x="179555" y="1795547"/>
                  </a:lnTo>
                  <a:cubicBezTo>
                    <a:pt x="80390" y="1795547"/>
                    <a:pt x="0" y="1715157"/>
                    <a:pt x="0" y="1615992"/>
                  </a:cubicBezTo>
                  <a:lnTo>
                    <a:pt x="0" y="179555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2340759"/>
                <a:satOff val="-2919"/>
                <a:lumOff val="686"/>
                <a:alphaOff val="0"/>
              </a:schemeClr>
            </a:fillRef>
            <a:effectRef idx="0">
              <a:schemeClr val="accent2">
                <a:hueOff val="2340759"/>
                <a:satOff val="-2919"/>
                <a:lumOff val="68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3550" tIns="113550" rIns="113550" bIns="113550" numCol="1" spcCol="1270" anchor="t" anchorCtr="0">
              <a:noAutofit/>
            </a:bodyPr>
            <a:lstStyle/>
            <a:p>
              <a:pPr marL="0" lvl="0" indent="0" algn="ctr" defTabSz="711200" latinLnBrk="1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ko-KR" altLang="en-US" sz="1600" kern="1200" dirty="0"/>
                <a:t>웹</a:t>
              </a:r>
              <a:r>
                <a:rPr lang="en-US" altLang="ko-KR" sz="1600" kern="1200" dirty="0"/>
                <a:t>(</a:t>
              </a:r>
              <a:r>
                <a:rPr lang="ko-KR" altLang="en-US" sz="1600" kern="1200" dirty="0"/>
                <a:t>인터넷 창</a:t>
              </a:r>
              <a:r>
                <a:rPr lang="en-US" altLang="ko-KR" sz="1600" kern="1200" dirty="0"/>
                <a:t>)</a:t>
              </a:r>
              <a:endParaRPr lang="ko-KR" altLang="en-US" sz="1600" kern="1200" dirty="0"/>
            </a:p>
            <a:p>
              <a:pPr marL="57150" lvl="1" indent="-57150" algn="l" defTabSz="400050" latinLnBrk="1">
                <a:lnSpc>
                  <a:spcPct val="10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ko-KR" altLang="en-US" sz="900" kern="1200" dirty="0"/>
                <a:t> </a:t>
              </a:r>
              <a:r>
                <a:rPr lang="ko-KR" altLang="en-US" sz="1200" kern="1200" dirty="0"/>
                <a:t>데이터 관리</a:t>
              </a:r>
            </a:p>
            <a:p>
              <a:pPr marL="114300" lvl="1" indent="-114300" algn="l" defTabSz="533400" latinLnBrk="1">
                <a:lnSpc>
                  <a:spcPct val="10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ko-KR" altLang="en-US" sz="1200" kern="1200" dirty="0"/>
                <a:t>원단이름</a:t>
              </a:r>
              <a:r>
                <a:rPr lang="en-US" altLang="ko-KR" sz="1200" kern="1200" dirty="0"/>
                <a:t>/ </a:t>
              </a:r>
              <a:r>
                <a:rPr lang="ko-KR" altLang="en-US" sz="1200" kern="1200" dirty="0"/>
                <a:t>원단코드</a:t>
              </a:r>
              <a:r>
                <a:rPr lang="en-US" altLang="ko-KR" sz="1200" kern="1200" dirty="0"/>
                <a:t>/ </a:t>
              </a:r>
              <a:r>
                <a:rPr lang="ko-KR" altLang="en-US" sz="1200" kern="1200" dirty="0"/>
                <a:t>날짜 별로 관리</a:t>
              </a:r>
            </a:p>
            <a:p>
              <a:pPr marL="114300" lvl="1" indent="-114300" algn="l" defTabSz="533400" latinLnBrk="1">
                <a:lnSpc>
                  <a:spcPct val="10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ko-KR" altLang="en-US" sz="1200" kern="1200" dirty="0"/>
                <a:t>해당 작업지시서 확인</a:t>
              </a:r>
            </a:p>
          </p:txBody>
        </p:sp>
        <p:pic>
          <p:nvPicPr>
            <p:cNvPr id="42" name="그림 41">
              <a:extLst>
                <a:ext uri="{FF2B5EF4-FFF2-40B4-BE49-F238E27FC236}">
                  <a16:creationId xmlns:a16="http://schemas.microsoft.com/office/drawing/2014/main" id="{8953960F-9198-4C02-8555-D9A93B3D47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88224" y="1988840"/>
              <a:ext cx="2233677" cy="2908460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27" name="자유형: 도형 26">
              <a:extLst>
                <a:ext uri="{FF2B5EF4-FFF2-40B4-BE49-F238E27FC236}">
                  <a16:creationId xmlns:a16="http://schemas.microsoft.com/office/drawing/2014/main" id="{2162A1B9-5E06-41F3-9C99-71BA7D5C32E4}"/>
                </a:ext>
              </a:extLst>
            </p:cNvPr>
            <p:cNvSpPr/>
            <p:nvPr/>
          </p:nvSpPr>
          <p:spPr>
            <a:xfrm>
              <a:off x="6760433" y="4869160"/>
              <a:ext cx="1916023" cy="1349021"/>
            </a:xfrm>
            <a:custGeom>
              <a:avLst/>
              <a:gdLst>
                <a:gd name="connsiteX0" fmla="*/ 0 w 1916023"/>
                <a:gd name="connsiteY0" fmla="*/ 176239 h 1762385"/>
                <a:gd name="connsiteX1" fmla="*/ 176239 w 1916023"/>
                <a:gd name="connsiteY1" fmla="*/ 0 h 1762385"/>
                <a:gd name="connsiteX2" fmla="*/ 1739785 w 1916023"/>
                <a:gd name="connsiteY2" fmla="*/ 0 h 1762385"/>
                <a:gd name="connsiteX3" fmla="*/ 1916024 w 1916023"/>
                <a:gd name="connsiteY3" fmla="*/ 176239 h 1762385"/>
                <a:gd name="connsiteX4" fmla="*/ 1916023 w 1916023"/>
                <a:gd name="connsiteY4" fmla="*/ 1586147 h 1762385"/>
                <a:gd name="connsiteX5" fmla="*/ 1739784 w 1916023"/>
                <a:gd name="connsiteY5" fmla="*/ 1762386 h 1762385"/>
                <a:gd name="connsiteX6" fmla="*/ 176239 w 1916023"/>
                <a:gd name="connsiteY6" fmla="*/ 1762385 h 1762385"/>
                <a:gd name="connsiteX7" fmla="*/ 0 w 1916023"/>
                <a:gd name="connsiteY7" fmla="*/ 1586146 h 1762385"/>
                <a:gd name="connsiteX8" fmla="*/ 0 w 1916023"/>
                <a:gd name="connsiteY8" fmla="*/ 176239 h 176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16023" h="1762385">
                  <a:moveTo>
                    <a:pt x="0" y="176239"/>
                  </a:moveTo>
                  <a:cubicBezTo>
                    <a:pt x="0" y="78905"/>
                    <a:pt x="78905" y="0"/>
                    <a:pt x="176239" y="0"/>
                  </a:cubicBezTo>
                  <a:lnTo>
                    <a:pt x="1739785" y="0"/>
                  </a:lnTo>
                  <a:cubicBezTo>
                    <a:pt x="1837119" y="0"/>
                    <a:pt x="1916024" y="78905"/>
                    <a:pt x="1916024" y="176239"/>
                  </a:cubicBezTo>
                  <a:cubicBezTo>
                    <a:pt x="1916024" y="646208"/>
                    <a:pt x="1916023" y="1116178"/>
                    <a:pt x="1916023" y="1586147"/>
                  </a:cubicBezTo>
                  <a:cubicBezTo>
                    <a:pt x="1916023" y="1683481"/>
                    <a:pt x="1837118" y="1762386"/>
                    <a:pt x="1739784" y="1762386"/>
                  </a:cubicBezTo>
                  <a:lnTo>
                    <a:pt x="176239" y="1762385"/>
                  </a:lnTo>
                  <a:cubicBezTo>
                    <a:pt x="78905" y="1762385"/>
                    <a:pt x="0" y="1683480"/>
                    <a:pt x="0" y="1586146"/>
                  </a:cubicBezTo>
                  <a:lnTo>
                    <a:pt x="0" y="17623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2578" tIns="112578" rIns="112578" bIns="112578" numCol="1" spcCol="1270" anchor="t" anchorCtr="0">
              <a:noAutofit/>
            </a:bodyPr>
            <a:lstStyle/>
            <a:p>
              <a:pPr marL="0" lvl="0" indent="0" algn="ctr" defTabSz="711200" latinLnBrk="1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ko-KR" sz="1600" dirty="0"/>
                <a:t>Web </a:t>
              </a:r>
              <a:r>
                <a:rPr lang="ko-KR" altLang="en-US" sz="1600" kern="1200" dirty="0"/>
                <a:t>작업지시서</a:t>
              </a:r>
            </a:p>
            <a:p>
              <a:pPr marL="114300" lvl="1" indent="-114300" algn="l" defTabSz="533400" latinLnBrk="1">
                <a:lnSpc>
                  <a:spcPct val="10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ko-KR" altLang="en-US" sz="1200" kern="1200" dirty="0"/>
                <a:t>원단 설계 정보 </a:t>
              </a:r>
              <a:r>
                <a:rPr lang="en-US" altLang="ko-KR" sz="1200" kern="1200" dirty="0"/>
                <a:t>/ </a:t>
              </a:r>
            </a:p>
            <a:p>
              <a:pPr marL="0" lvl="1" algn="l" defTabSz="533400" latinLnBrk="1">
                <a:lnSpc>
                  <a:spcPct val="10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200" kern="1200" dirty="0"/>
                <a:t> </a:t>
              </a:r>
              <a:r>
                <a:rPr lang="ko-KR" altLang="en-US" sz="1200" kern="1200" dirty="0"/>
                <a:t>디자인 </a:t>
              </a:r>
              <a:r>
                <a:rPr lang="en-US" altLang="ko-KR" sz="1200" kern="1200" dirty="0"/>
                <a:t>/ </a:t>
              </a:r>
              <a:r>
                <a:rPr lang="ko-KR" altLang="en-US" sz="1200" kern="1200" dirty="0"/>
                <a:t>시뮬레이션 </a:t>
              </a:r>
              <a:endParaRPr lang="en-US" altLang="ko-KR" sz="1200" kern="1200" dirty="0"/>
            </a:p>
            <a:p>
              <a:pPr marL="0" lvl="1" algn="l" defTabSz="533400" latinLnBrk="1">
                <a:lnSpc>
                  <a:spcPct val="10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altLang="ko-KR" sz="1200" dirty="0"/>
                <a:t> </a:t>
              </a:r>
              <a:r>
                <a:rPr lang="ko-KR" altLang="en-US" sz="1200" kern="1200" dirty="0"/>
                <a:t>이미지 제공</a:t>
              </a:r>
            </a:p>
            <a:p>
              <a:pPr marL="114300" lvl="1" indent="-114300" algn="l" defTabSz="533400" latinLnBrk="1">
                <a:lnSpc>
                  <a:spcPct val="10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altLang="ko-KR" sz="1200" kern="1200" dirty="0"/>
                <a:t>QR </a:t>
              </a:r>
              <a:r>
                <a:rPr lang="ko-KR" altLang="en-US" sz="1200" kern="1200" dirty="0"/>
                <a:t>코드 제공</a:t>
              </a: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1547664" y="260648"/>
            <a:ext cx="5832648" cy="72008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CAD system</a:t>
            </a:r>
            <a:r>
              <a:rPr lang="ko-KR" altLang="en-US" dirty="0"/>
              <a:t>의 상세기술개발 및 디자인</a:t>
            </a:r>
            <a:endParaRPr lang="en-US" altLang="ko-KR" dirty="0"/>
          </a:p>
          <a:p>
            <a:pPr algn="ctr"/>
            <a:r>
              <a:rPr lang="en-US" altLang="ko-KR" dirty="0"/>
              <a:t>Data</a:t>
            </a:r>
            <a:r>
              <a:rPr lang="ko-KR" altLang="en-US" dirty="0"/>
              <a:t>의 </a:t>
            </a:r>
            <a:r>
              <a:rPr lang="en-US" altLang="ko-KR" dirty="0"/>
              <a:t>Management/Web </a:t>
            </a:r>
            <a:r>
              <a:rPr lang="ko-KR" altLang="en-US" dirty="0"/>
              <a:t>작업지시서 생성</a:t>
            </a:r>
            <a:r>
              <a:rPr lang="en-US" altLang="ko-KR" dirty="0"/>
              <a:t> </a:t>
            </a:r>
            <a:r>
              <a:rPr lang="ko-KR" altLang="en-US" dirty="0"/>
              <a:t>기술 개발</a:t>
            </a:r>
          </a:p>
        </p:txBody>
      </p:sp>
    </p:spTree>
    <p:extLst>
      <p:ext uri="{BB962C8B-B14F-4D97-AF65-F5344CB8AC3E}">
        <p14:creationId xmlns:p14="http://schemas.microsoft.com/office/powerpoint/2010/main" val="916365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</TotalTime>
  <Words>371</Words>
  <Application>Microsoft Office PowerPoint</Application>
  <PresentationFormat>화면 슬라이드 쇼(4:3)</PresentationFormat>
  <Paragraphs>56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맑은 고딕</vt:lpstr>
      <vt:lpstr>조선일보명조</vt:lpstr>
      <vt:lpstr>Arial</vt:lpstr>
      <vt:lpstr>Century Gothic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wangchi123</dc:creator>
  <cp:lastModifiedBy>design6</cp:lastModifiedBy>
  <cp:revision>41</cp:revision>
  <dcterms:created xsi:type="dcterms:W3CDTF">2017-01-11T10:37:27Z</dcterms:created>
  <dcterms:modified xsi:type="dcterms:W3CDTF">2021-11-17T00:49:42Z</dcterms:modified>
</cp:coreProperties>
</file>