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8" r:id="rId2"/>
    <p:sldId id="272" r:id="rId3"/>
    <p:sldId id="279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3D9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55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23" d="100"/>
          <a:sy n="123" d="100"/>
        </p:scale>
        <p:origin x="497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269EB-1FA7-4C7F-B418-61BCAE14C84D}" type="datetimeFigureOut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0D2BC-CB2A-4691-9C74-C7A0683188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4302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8D255888-AEBD-48C6-849E-062EE6619EC6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5380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0" y="6356352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fld id="{D3FB0BD5-5EB3-423D-90AC-7C162F8A35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121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57200" y="6597354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97354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fld id="{D3FB0BD5-5EB3-423D-90AC-7C162F8A35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9670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0851591-CFE1-40D1-81D5-DAB58DAA0EFD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2979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EFD73741-2956-45A9-A9A1-AFA3D683496E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218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606D1880-8A28-4A97-B36D-16CAFE96088B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561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FCA2BFC6-AB8A-4986-86AC-86362A0945B3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0324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780187DF-18DB-4DA2-96F3-0BF667698478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931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5120969E-9DBC-4DE0-9CD9-7B4828030F07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9601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94C63B-2C88-43BB-9FE6-B8F17F1CBAA2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5090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250995C-8292-4205-8F10-8E19FAAA5D01}" type="datetime1">
              <a:rPr lang="ko-KR" altLang="en-US" smtClean="0"/>
              <a:t>2021-11-17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3FB0BD5-5EB3-423D-90AC-7C162F8A35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3610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내용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5563495" y="6661578"/>
            <a:ext cx="3057570" cy="14401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r" defTabSz="63306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623" b="1" dirty="0">
                <a:solidFill>
                  <a:schemeClr val="bg1">
                    <a:lumMod val="75000"/>
                  </a:schemeClr>
                </a:solidFill>
                <a:latin typeface="조선일보명조" pitchFamily="18" charset="-127"/>
                <a:ea typeface="조선일보명조" pitchFamily="18" charset="-127"/>
                <a:cs typeface="조선일보명조" pitchFamily="18" charset="-127"/>
              </a:rPr>
              <a:t>@ HARU Soft Inc.</a:t>
            </a:r>
            <a:endParaRPr lang="ko-KR" altLang="en-US" sz="623" b="1" dirty="0">
              <a:solidFill>
                <a:schemeClr val="bg1">
                  <a:lumMod val="75000"/>
                </a:schemeClr>
              </a:solidFill>
              <a:latin typeface="조선일보명조" pitchFamily="18" charset="-127"/>
              <a:ea typeface="조선일보명조" pitchFamily="18" charset="-127"/>
              <a:cs typeface="조선일보명조" pitchFamily="18" charset="-127"/>
            </a:endParaRPr>
          </a:p>
        </p:txBody>
      </p:sp>
      <p:sp>
        <p:nvSpPr>
          <p:cNvPr id="4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615149" y="6669360"/>
            <a:ext cx="514400" cy="18864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BE017B02-4157-4AF9-8682-887A10F975A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 userDrawn="1"/>
        </p:nvGraphicFramePr>
        <p:xfrm>
          <a:off x="6732240" y="347373"/>
          <a:ext cx="2411760" cy="6321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1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7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anchor="ctr">
                    <a:solidFill>
                      <a:srgbClr val="D65E0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7113"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 userDrawn="1"/>
        </p:nvSpPr>
        <p:spPr>
          <a:xfrm>
            <a:off x="4987788" y="132043"/>
            <a:ext cx="3168352" cy="21602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altLang="ko-KR" sz="8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PROJECT.</a:t>
            </a:r>
            <a:endParaRPr lang="ko-KR" altLang="en-US" sz="825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7" name="직사각형 16"/>
          <p:cNvSpPr/>
          <p:nvPr userDrawn="1"/>
        </p:nvSpPr>
        <p:spPr>
          <a:xfrm>
            <a:off x="4987788" y="294061"/>
            <a:ext cx="756000" cy="54006"/>
          </a:xfrm>
          <a:prstGeom prst="rect">
            <a:avLst/>
          </a:prstGeom>
          <a:solidFill>
            <a:srgbClr val="F7A26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ko-KR" altLang="en-US" sz="6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18" name="그룹 17"/>
          <p:cNvGrpSpPr/>
          <p:nvPr userDrawn="1"/>
        </p:nvGrpSpPr>
        <p:grpSpPr>
          <a:xfrm rot="5400000">
            <a:off x="-79178" y="79178"/>
            <a:ext cx="452268" cy="293915"/>
            <a:chOff x="1691680" y="1412776"/>
            <a:chExt cx="936104" cy="608344"/>
          </a:xfrm>
          <a:solidFill>
            <a:srgbClr val="F7A269"/>
          </a:solidFill>
        </p:grpSpPr>
        <p:sp>
          <p:nvSpPr>
            <p:cNvPr id="19" name="이등변 삼각형 18"/>
            <p:cNvSpPr/>
            <p:nvPr userDrawn="1"/>
          </p:nvSpPr>
          <p:spPr>
            <a:xfrm>
              <a:off x="1691680" y="1412776"/>
              <a:ext cx="936104" cy="248304"/>
            </a:xfrm>
            <a:prstGeom prst="triangl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직사각형 19"/>
            <p:cNvSpPr/>
            <p:nvPr userDrawn="1"/>
          </p:nvSpPr>
          <p:spPr>
            <a:xfrm>
              <a:off x="1691680" y="1661080"/>
              <a:ext cx="936104" cy="360040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21" name="텍스트 개체 틀 7"/>
          <p:cNvSpPr>
            <a:spLocks noGrp="1"/>
          </p:cNvSpPr>
          <p:nvPr>
            <p:ph type="body" sz="quarter" idx="16" hasCustomPrompt="1"/>
          </p:nvPr>
        </p:nvSpPr>
        <p:spPr>
          <a:xfrm>
            <a:off x="5724128" y="132045"/>
            <a:ext cx="2432013" cy="215329"/>
          </a:xfrm>
        </p:spPr>
        <p:txBody>
          <a:bodyPr anchor="ctr">
            <a:noAutofit/>
          </a:bodyPr>
          <a:lstStyle>
            <a:lvl1pPr marL="0" indent="0" algn="l">
              <a:buNone/>
              <a:defRPr sz="7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HID - </a:t>
            </a:r>
            <a:r>
              <a:rPr lang="ko-KR" altLang="en-US" dirty="0"/>
              <a:t>무선키보드</a:t>
            </a:r>
          </a:p>
        </p:txBody>
      </p:sp>
      <p:sp>
        <p:nvSpPr>
          <p:cNvPr id="22" name="직사각형 21"/>
          <p:cNvSpPr/>
          <p:nvPr userDrawn="1"/>
        </p:nvSpPr>
        <p:spPr>
          <a:xfrm>
            <a:off x="9144000" y="304672"/>
            <a:ext cx="21602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3"/>
          </p:nvPr>
        </p:nvSpPr>
        <p:spPr>
          <a:xfrm>
            <a:off x="302079" y="4183"/>
            <a:ext cx="2821597" cy="454025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/>
            </a:lvl1pPr>
          </a:lstStyle>
          <a:p>
            <a:pPr lvl="0"/>
            <a:endParaRPr lang="ko-KR" altLang="en-US" dirty="0"/>
          </a:p>
        </p:txBody>
      </p:sp>
      <p:cxnSp>
        <p:nvCxnSpPr>
          <p:cNvPr id="24" name="꺾인 연결선 23"/>
          <p:cNvCxnSpPr/>
          <p:nvPr userDrawn="1"/>
        </p:nvCxnSpPr>
        <p:spPr>
          <a:xfrm flipV="1">
            <a:off x="0" y="347372"/>
            <a:ext cx="9144000" cy="99992"/>
          </a:xfrm>
          <a:prstGeom prst="bentConnector3">
            <a:avLst>
              <a:gd name="adj1" fmla="val 34196"/>
            </a:avLst>
          </a:prstGeom>
          <a:ln w="9525">
            <a:solidFill>
              <a:srgbClr val="F3762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표 24"/>
          <p:cNvGraphicFramePr>
            <a:graphicFrameLocks noGrp="1"/>
          </p:cNvGraphicFramePr>
          <p:nvPr userDrawn="1"/>
        </p:nvGraphicFramePr>
        <p:xfrm>
          <a:off x="6732240" y="332656"/>
          <a:ext cx="2411761" cy="6336704"/>
        </p:xfrm>
        <a:graphic>
          <a:graphicData uri="http://schemas.openxmlformats.org/drawingml/2006/table">
            <a:tbl>
              <a:tblPr/>
              <a:tblGrid>
                <a:gridCol w="2411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3670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solidFill>
                        <a:srgbClr val="DE610C"/>
                      </a:solidFill>
                      <a:prstDash val="solid"/>
                    </a:lnL>
                    <a:lnR w="12700" cmpd="sng">
                      <a:solidFill>
                        <a:srgbClr val="DE610C"/>
                      </a:solidFill>
                      <a:prstDash val="solid"/>
                    </a:lnR>
                    <a:lnT w="12700" cmpd="sng">
                      <a:solidFill>
                        <a:srgbClr val="DE610C"/>
                      </a:solidFill>
                      <a:prstDash val="solid"/>
                    </a:lnT>
                    <a:lnB w="12700" cmpd="sng">
                      <a:solidFill>
                        <a:srgbClr val="DE610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6" name="그림 25" descr="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460432" y="30958"/>
            <a:ext cx="629772" cy="27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26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403648" y="1692276"/>
            <a:ext cx="7283152" cy="4433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57200" y="6597354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ko-KR" altLang="en-US"/>
              <a:t>산업핵심 </a:t>
            </a:r>
            <a:r>
              <a:rPr lang="en-US" altLang="ko-KR"/>
              <a:t>1</a:t>
            </a:r>
            <a:r>
              <a:rPr lang="ko-KR" altLang="en-US"/>
              <a:t>차 연구개발 자료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97354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fld id="{D3FB0BD5-5EB3-423D-90AC-7C162F8A35B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1" y="92078"/>
            <a:ext cx="1271823" cy="30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8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685800" rtl="0" eaLnBrk="1" latinLnBrk="1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601357" y="384915"/>
            <a:ext cx="8105579" cy="1146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400" dirty="0"/>
              <a:t>■</a:t>
            </a:r>
            <a:r>
              <a:rPr lang="en-US" altLang="ko-KR" sz="1400" dirty="0"/>
              <a:t> </a:t>
            </a:r>
            <a:r>
              <a:rPr lang="ko-KR" altLang="en-US" sz="1400" dirty="0"/>
              <a:t>경편 </a:t>
            </a:r>
            <a:r>
              <a:rPr lang="en-US" altLang="ko-KR" sz="1400" dirty="0"/>
              <a:t>CAD Design Data PDM </a:t>
            </a:r>
            <a:r>
              <a:rPr lang="ko-KR" altLang="en-US" sz="1400" dirty="0"/>
              <a:t>시스템</a:t>
            </a:r>
            <a:r>
              <a:rPr lang="en-US" altLang="ko-KR" sz="1400" dirty="0"/>
              <a:t>(Product CPS)</a:t>
            </a:r>
            <a:r>
              <a:rPr lang="ko-KR" altLang="en-US" sz="1400" dirty="0"/>
              <a:t> 및 </a:t>
            </a:r>
            <a:r>
              <a:rPr lang="en-US" altLang="ko-KR" sz="1400" dirty="0" err="1"/>
              <a:t>TexDDM</a:t>
            </a:r>
            <a:r>
              <a:rPr lang="en-US" altLang="ko-KR" sz="1400" dirty="0"/>
              <a:t>(Process CPS) </a:t>
            </a:r>
            <a:r>
              <a:rPr lang="ko-KR" altLang="en-US" sz="1400" dirty="0"/>
              <a:t>기본 구조 설계도</a:t>
            </a:r>
            <a:endParaRPr lang="en-US" altLang="ko-KR" sz="1400" dirty="0"/>
          </a:p>
          <a:p>
            <a:pPr algn="just"/>
            <a:r>
              <a:rPr lang="ko-KR" altLang="en-US" sz="1350" dirty="0"/>
              <a:t>    ∘ </a:t>
            </a:r>
            <a:r>
              <a:rPr lang="en-US" altLang="ko-KR" sz="1350" dirty="0"/>
              <a:t>CAD</a:t>
            </a:r>
            <a:r>
              <a:rPr lang="ko-KR" altLang="en-US" sz="1350" dirty="0"/>
              <a:t>내에서 원단설계 시뮬레이션</a:t>
            </a:r>
            <a:r>
              <a:rPr lang="en-US" altLang="ko-KR" sz="1350" dirty="0"/>
              <a:t>, </a:t>
            </a:r>
            <a:r>
              <a:rPr lang="ko-KR" altLang="en-US" sz="1350" dirty="0"/>
              <a:t>설계데이터 추출 및 </a:t>
            </a:r>
            <a:r>
              <a:rPr lang="en-US" altLang="ko-KR" sz="1350" dirty="0"/>
              <a:t>XML Parsing </a:t>
            </a:r>
          </a:p>
          <a:p>
            <a:pPr algn="just"/>
            <a:r>
              <a:rPr lang="en-US" altLang="ko-KR" sz="1350" dirty="0"/>
              <a:t>    ∘ XML File </a:t>
            </a:r>
            <a:r>
              <a:rPr lang="ko-KR" altLang="en-US" sz="1350" dirty="0"/>
              <a:t>구조의 </a:t>
            </a:r>
            <a:r>
              <a:rPr lang="en-US" altLang="ko-KR" sz="1350" dirty="0"/>
              <a:t>Database</a:t>
            </a:r>
            <a:r>
              <a:rPr lang="ko-KR" altLang="en-US" sz="1350" dirty="0"/>
              <a:t>화</a:t>
            </a:r>
            <a:r>
              <a:rPr lang="en-US" altLang="ko-KR" sz="1350" dirty="0"/>
              <a:t>, </a:t>
            </a:r>
            <a:r>
              <a:rPr lang="ko-KR" altLang="en-US" sz="1350" dirty="0"/>
              <a:t>구조에 맞는 </a:t>
            </a:r>
            <a:r>
              <a:rPr lang="en-US" altLang="ko-KR" sz="1350" dirty="0"/>
              <a:t>Table </a:t>
            </a:r>
            <a:r>
              <a:rPr lang="ko-KR" altLang="en-US" sz="1350" dirty="0"/>
              <a:t>설계 및 연계 설정</a:t>
            </a:r>
            <a:r>
              <a:rPr lang="en-US" altLang="ko-KR" sz="1350" dirty="0"/>
              <a:t>, </a:t>
            </a:r>
            <a:r>
              <a:rPr lang="ko-KR" altLang="en-US" sz="1350" dirty="0"/>
              <a:t>구축 </a:t>
            </a:r>
          </a:p>
          <a:p>
            <a:pPr algn="just" fontAlgn="base"/>
            <a:r>
              <a:rPr lang="ko-KR" altLang="en-US" sz="1350" dirty="0"/>
              <a:t>    ∘ </a:t>
            </a:r>
            <a:r>
              <a:rPr lang="en-US" altLang="ko-KR" sz="1350" dirty="0"/>
              <a:t>7 bar </a:t>
            </a:r>
            <a:r>
              <a:rPr lang="ko-KR" altLang="en-US" sz="1350" dirty="0" err="1"/>
              <a:t>경편직</a:t>
            </a:r>
            <a:r>
              <a:rPr lang="en-US" altLang="ko-KR" sz="1350" dirty="0"/>
              <a:t> </a:t>
            </a:r>
            <a:r>
              <a:rPr lang="ko-KR" altLang="en-US" sz="1350" dirty="0"/>
              <a:t>디자인 </a:t>
            </a:r>
            <a:r>
              <a:rPr lang="en-US" altLang="ko-KR" sz="1350" dirty="0"/>
              <a:t>CAD </a:t>
            </a:r>
            <a:r>
              <a:rPr lang="ko-KR" altLang="en-US" sz="1350" dirty="0"/>
              <a:t>구조 설계</a:t>
            </a:r>
            <a:endParaRPr lang="en-US" altLang="ko-KR" sz="1400" dirty="0"/>
          </a:p>
          <a:p>
            <a:pPr algn="just"/>
            <a:r>
              <a:rPr lang="ko-KR" altLang="en-US" sz="1350" dirty="0"/>
              <a:t>    ∘ 연계된 </a:t>
            </a:r>
            <a:r>
              <a:rPr lang="en-US" altLang="ko-KR" sz="1350" dirty="0"/>
              <a:t>Web</a:t>
            </a:r>
            <a:r>
              <a:rPr lang="ko-KR" altLang="en-US" sz="1350" dirty="0"/>
              <a:t>상에서 </a:t>
            </a:r>
            <a:r>
              <a:rPr lang="en-US" altLang="ko-KR" sz="1350" dirty="0"/>
              <a:t>Data Reading, </a:t>
            </a:r>
            <a:r>
              <a:rPr lang="ko-KR" altLang="en-US" sz="1350" dirty="0"/>
              <a:t>구축된 </a:t>
            </a:r>
            <a:r>
              <a:rPr lang="en-US" altLang="ko-KR" sz="1350" dirty="0"/>
              <a:t>Database </a:t>
            </a:r>
            <a:r>
              <a:rPr lang="ko-KR" altLang="en-US" sz="1350" dirty="0"/>
              <a:t>내 저장 및 출력 </a:t>
            </a:r>
          </a:p>
        </p:txBody>
      </p:sp>
      <p:grpSp>
        <p:nvGrpSpPr>
          <p:cNvPr id="77" name="그룹 76"/>
          <p:cNvGrpSpPr/>
          <p:nvPr/>
        </p:nvGrpSpPr>
        <p:grpSpPr>
          <a:xfrm>
            <a:off x="395536" y="1772816"/>
            <a:ext cx="8424936" cy="4392488"/>
            <a:chOff x="179512" y="476672"/>
            <a:chExt cx="8784976" cy="4680520"/>
          </a:xfrm>
        </p:grpSpPr>
        <p:cxnSp>
          <p:nvCxnSpPr>
            <p:cNvPr id="78" name="꺾인 연결선 77"/>
            <p:cNvCxnSpPr>
              <a:stCxn id="143" idx="2"/>
              <a:endCxn id="90" idx="0"/>
            </p:cNvCxnSpPr>
            <p:nvPr/>
          </p:nvCxnSpPr>
          <p:spPr>
            <a:xfrm rot="5400000">
              <a:off x="1367644" y="3212976"/>
              <a:ext cx="1296144" cy="576064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직사각형 78"/>
            <p:cNvSpPr/>
            <p:nvPr/>
          </p:nvSpPr>
          <p:spPr>
            <a:xfrm>
              <a:off x="179512" y="476672"/>
              <a:ext cx="3024336" cy="3364846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419872" y="476672"/>
              <a:ext cx="5544616" cy="439248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1" name="그룹 80"/>
            <p:cNvGrpSpPr/>
            <p:nvPr/>
          </p:nvGrpSpPr>
          <p:grpSpPr>
            <a:xfrm>
              <a:off x="251520" y="836712"/>
              <a:ext cx="8568953" cy="4320480"/>
              <a:chOff x="251520" y="1340768"/>
              <a:chExt cx="8568953" cy="4320480"/>
            </a:xfrm>
          </p:grpSpPr>
          <p:sp>
            <p:nvSpPr>
              <p:cNvPr id="84" name="직사각형 83"/>
              <p:cNvSpPr/>
              <p:nvPr/>
            </p:nvSpPr>
            <p:spPr>
              <a:xfrm>
                <a:off x="5868144" y="1340768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정경관리</a:t>
                </a:r>
              </a:p>
            </p:txBody>
          </p:sp>
          <p:sp>
            <p:nvSpPr>
              <p:cNvPr id="85" name="직사각형 84"/>
              <p:cNvSpPr/>
              <p:nvPr/>
            </p:nvSpPr>
            <p:spPr>
              <a:xfrm>
                <a:off x="5868144" y="2852936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작업지시서</a:t>
                </a:r>
              </a:p>
            </p:txBody>
          </p:sp>
          <p:sp>
            <p:nvSpPr>
              <p:cNvPr id="86" name="직사각형 85"/>
              <p:cNvSpPr/>
              <p:nvPr/>
            </p:nvSpPr>
            <p:spPr>
              <a:xfrm>
                <a:off x="5868144" y="4509120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출고</a:t>
                </a:r>
              </a:p>
            </p:txBody>
          </p:sp>
          <p:sp>
            <p:nvSpPr>
              <p:cNvPr id="87" name="직사각형 86"/>
              <p:cNvSpPr/>
              <p:nvPr/>
            </p:nvSpPr>
            <p:spPr>
              <a:xfrm>
                <a:off x="3707904" y="1340768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원사관리</a:t>
                </a:r>
                <a:r>
                  <a:rPr lang="en-US" altLang="ko-KR" sz="1200" dirty="0">
                    <a:latin typeface="+mn-ea"/>
                  </a:rPr>
                  <a:t> </a:t>
                </a:r>
                <a:endParaRPr lang="ko-KR" altLang="en-US" sz="1200" dirty="0">
                  <a:latin typeface="+mn-ea"/>
                </a:endParaRPr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3707904" y="2852936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디자인데이터 </a:t>
                </a:r>
                <a:endParaRPr lang="en-US" altLang="ko-KR" sz="1200" dirty="0">
                  <a:latin typeface="+mn-ea"/>
                </a:endParaRPr>
              </a:p>
              <a:p>
                <a:pPr algn="ctr"/>
                <a:r>
                  <a:rPr lang="ko-KR" altLang="en-US" sz="1200" dirty="0">
                    <a:latin typeface="+mn-ea"/>
                  </a:rPr>
                  <a:t>관리</a:t>
                </a:r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3707904" y="4509120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생산진행정보</a:t>
                </a:r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1043608" y="4653136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latin typeface="+mn-ea"/>
                  </a:rPr>
                  <a:t>Online mapping solution</a:t>
                </a:r>
                <a:endParaRPr lang="ko-KR" altLang="en-US" sz="1200" dirty="0">
                  <a:latin typeface="+mn-ea"/>
                </a:endParaRPr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251520" y="2199732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경편 </a:t>
                </a:r>
                <a:r>
                  <a:rPr lang="en-US" altLang="ko-KR" sz="1200" dirty="0">
                    <a:latin typeface="+mn-ea"/>
                  </a:rPr>
                  <a:t>Design CAD</a:t>
                </a:r>
                <a:endParaRPr lang="ko-KR" altLang="en-US" sz="1200" dirty="0">
                  <a:latin typeface="+mn-ea"/>
                </a:endParaRPr>
              </a:p>
            </p:txBody>
          </p:sp>
          <p:sp>
            <p:nvSpPr>
              <p:cNvPr id="92" name="모서리가 둥근 직사각형 91"/>
              <p:cNvSpPr/>
              <p:nvPr/>
            </p:nvSpPr>
            <p:spPr>
              <a:xfrm>
                <a:off x="503548" y="2852936"/>
                <a:ext cx="864096" cy="504056"/>
              </a:xfrm>
              <a:prstGeom prst="roundRect">
                <a:avLst/>
              </a:prstGeom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dirty="0">
                    <a:latin typeface="+mn-ea"/>
                  </a:rPr>
                  <a:t>디자인 </a:t>
                </a:r>
                <a:r>
                  <a:rPr lang="en-US" altLang="ko-KR" sz="1200" dirty="0">
                    <a:latin typeface="+mn-ea"/>
                  </a:rPr>
                  <a:t>Data</a:t>
                </a:r>
                <a:endParaRPr lang="ko-KR" altLang="en-US" sz="1200" dirty="0">
                  <a:latin typeface="+mn-ea"/>
                </a:endParaRPr>
              </a:p>
            </p:txBody>
          </p:sp>
          <p:cxnSp>
            <p:nvCxnSpPr>
              <p:cNvPr id="93" name="직선 화살표 연결선 92"/>
              <p:cNvCxnSpPr>
                <a:stCxn id="91" idx="2"/>
                <a:endCxn id="92" idx="0"/>
              </p:cNvCxnSpPr>
              <p:nvPr/>
            </p:nvCxnSpPr>
            <p:spPr>
              <a:xfrm>
                <a:off x="935596" y="2703788"/>
                <a:ext cx="0" cy="14914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직선 화살표 연결선 93"/>
              <p:cNvCxnSpPr>
                <a:stCxn id="92" idx="3"/>
                <a:endCxn id="143" idx="1"/>
              </p:cNvCxnSpPr>
              <p:nvPr/>
            </p:nvCxnSpPr>
            <p:spPr>
              <a:xfrm>
                <a:off x="1367644" y="3104964"/>
                <a:ext cx="25202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직선 화살표 연결선 94"/>
              <p:cNvCxnSpPr>
                <a:stCxn id="88" idx="3"/>
                <a:endCxn id="85" idx="1"/>
              </p:cNvCxnSpPr>
              <p:nvPr/>
            </p:nvCxnSpPr>
            <p:spPr>
              <a:xfrm>
                <a:off x="5076056" y="3104964"/>
                <a:ext cx="79208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직선 화살표 연결선 95"/>
              <p:cNvCxnSpPr>
                <a:stCxn id="85" idx="0"/>
                <a:endCxn id="87" idx="2"/>
              </p:cNvCxnSpPr>
              <p:nvPr/>
            </p:nvCxnSpPr>
            <p:spPr>
              <a:xfrm flipH="1" flipV="1">
                <a:off x="4391980" y="1844824"/>
                <a:ext cx="2160240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직선 화살표 연결선 96"/>
              <p:cNvCxnSpPr>
                <a:stCxn id="85" idx="0"/>
                <a:endCxn id="84" idx="2"/>
              </p:cNvCxnSpPr>
              <p:nvPr/>
            </p:nvCxnSpPr>
            <p:spPr>
              <a:xfrm flipV="1">
                <a:off x="6552220" y="1844824"/>
                <a:ext cx="0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직선 화살표 연결선 97"/>
              <p:cNvCxnSpPr>
                <a:stCxn id="85" idx="2"/>
                <a:endCxn id="89" idx="0"/>
              </p:cNvCxnSpPr>
              <p:nvPr/>
            </p:nvCxnSpPr>
            <p:spPr>
              <a:xfrm flipH="1">
                <a:off x="4391980" y="3356992"/>
                <a:ext cx="2160240" cy="115212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직선 화살표 연결선 98"/>
              <p:cNvCxnSpPr>
                <a:stCxn id="89" idx="3"/>
                <a:endCxn id="86" idx="1"/>
              </p:cNvCxnSpPr>
              <p:nvPr/>
            </p:nvCxnSpPr>
            <p:spPr>
              <a:xfrm>
                <a:off x="5076056" y="4761148"/>
                <a:ext cx="79208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화살표 연결선 99"/>
              <p:cNvCxnSpPr>
                <a:stCxn id="86" idx="0"/>
                <a:endCxn id="85" idx="2"/>
              </p:cNvCxnSpPr>
              <p:nvPr/>
            </p:nvCxnSpPr>
            <p:spPr>
              <a:xfrm flipV="1">
                <a:off x="6552220" y="3356992"/>
                <a:ext cx="0" cy="115212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01" name="직선 화살표 연결선 100"/>
              <p:cNvCxnSpPr/>
              <p:nvPr/>
            </p:nvCxnSpPr>
            <p:spPr>
              <a:xfrm flipV="1">
                <a:off x="4211960" y="3356992"/>
                <a:ext cx="2160240" cy="115212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02" name="직선 화살표 연결선 101"/>
              <p:cNvCxnSpPr/>
              <p:nvPr/>
            </p:nvCxnSpPr>
            <p:spPr>
              <a:xfrm>
                <a:off x="4211960" y="1844824"/>
                <a:ext cx="2160240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03" name="직선 화살표 연결선 102"/>
              <p:cNvCxnSpPr/>
              <p:nvPr/>
            </p:nvCxnSpPr>
            <p:spPr>
              <a:xfrm>
                <a:off x="6660232" y="1844824"/>
                <a:ext cx="0" cy="10081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04" name="직선 화살표 연결선 103"/>
              <p:cNvCxnSpPr/>
              <p:nvPr/>
            </p:nvCxnSpPr>
            <p:spPr>
              <a:xfrm flipH="1">
                <a:off x="5076056" y="3212976"/>
                <a:ext cx="79208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05" name="모서리가 둥근 직사각형 104"/>
              <p:cNvSpPr/>
              <p:nvPr/>
            </p:nvSpPr>
            <p:spPr>
              <a:xfrm>
                <a:off x="1547664" y="5229200"/>
                <a:ext cx="1152128" cy="432048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800" dirty="0">
                    <a:latin typeface="+mn-ea"/>
                  </a:rPr>
                  <a:t>QR Code</a:t>
                </a:r>
                <a:r>
                  <a:rPr lang="ko-KR" altLang="en-US" sz="800" dirty="0">
                    <a:latin typeface="+mn-ea"/>
                  </a:rPr>
                  <a:t>내 시뮬레이션 이미지를 통한 </a:t>
                </a:r>
                <a:endParaRPr lang="en-US" altLang="ko-KR" sz="800" dirty="0">
                  <a:latin typeface="+mn-ea"/>
                </a:endParaRPr>
              </a:p>
              <a:p>
                <a:pPr algn="ctr"/>
                <a:r>
                  <a:rPr lang="ko-KR" altLang="en-US" sz="800" dirty="0">
                    <a:latin typeface="+mn-ea"/>
                  </a:rPr>
                  <a:t>완제품 사전 기획</a:t>
                </a:r>
              </a:p>
            </p:txBody>
          </p:sp>
          <p:sp>
            <p:nvSpPr>
              <p:cNvPr id="106" name="모서리가 둥근 직사각형 105"/>
              <p:cNvSpPr/>
              <p:nvPr/>
            </p:nvSpPr>
            <p:spPr>
              <a:xfrm>
                <a:off x="2699792" y="3501008"/>
                <a:ext cx="1233983" cy="360040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 err="1">
                    <a:latin typeface="+mn-ea"/>
                  </a:rPr>
                  <a:t>편직정보</a:t>
                </a:r>
                <a:r>
                  <a:rPr lang="en-US" altLang="ko-KR" sz="800" dirty="0">
                    <a:latin typeface="+mn-ea"/>
                  </a:rPr>
                  <a:t>, </a:t>
                </a:r>
                <a:r>
                  <a:rPr lang="ko-KR" altLang="en-US" sz="800" dirty="0">
                    <a:latin typeface="+mn-ea"/>
                  </a:rPr>
                  <a:t>설계정보</a:t>
                </a:r>
              </a:p>
            </p:txBody>
          </p:sp>
          <p:cxnSp>
            <p:nvCxnSpPr>
              <p:cNvPr id="107" name="직선 연결선 106"/>
              <p:cNvCxnSpPr>
                <a:stCxn id="105" idx="1"/>
              </p:cNvCxnSpPr>
              <p:nvPr/>
            </p:nvCxnSpPr>
            <p:spPr>
              <a:xfrm flipH="1">
                <a:off x="1372576" y="5445224"/>
                <a:ext cx="17508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/>
              <p:cNvCxnSpPr>
                <a:endCxn id="106" idx="0"/>
              </p:cNvCxnSpPr>
              <p:nvPr/>
            </p:nvCxnSpPr>
            <p:spPr>
              <a:xfrm>
                <a:off x="3311860" y="3137913"/>
                <a:ext cx="4924" cy="36309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타원 108"/>
              <p:cNvSpPr/>
              <p:nvPr/>
            </p:nvSpPr>
            <p:spPr>
              <a:xfrm>
                <a:off x="8028384" y="3137913"/>
                <a:ext cx="792088" cy="792088"/>
              </a:xfrm>
              <a:prstGeom prst="ellipse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1100" b="1" dirty="0">
                    <a:latin typeface="+mn-ea"/>
                  </a:rPr>
                  <a:t>염색 </a:t>
                </a:r>
                <a:endParaRPr lang="en-US" altLang="ko-KR" sz="1100" b="1" dirty="0">
                  <a:latin typeface="+mn-ea"/>
                </a:endParaRPr>
              </a:p>
              <a:p>
                <a:pPr algn="ctr"/>
                <a:r>
                  <a:rPr lang="ko-KR" altLang="en-US" sz="1100" b="1" dirty="0" err="1">
                    <a:latin typeface="+mn-ea"/>
                  </a:rPr>
                  <a:t>스트림</a:t>
                </a:r>
                <a:endParaRPr lang="ko-KR" altLang="en-US" sz="1100" b="1" dirty="0">
                  <a:latin typeface="+mn-ea"/>
                </a:endParaRPr>
              </a:p>
            </p:txBody>
          </p:sp>
          <p:sp>
            <p:nvSpPr>
              <p:cNvPr id="110" name="타원 109"/>
              <p:cNvSpPr/>
              <p:nvPr/>
            </p:nvSpPr>
            <p:spPr>
              <a:xfrm>
                <a:off x="8028385" y="2276872"/>
                <a:ext cx="792088" cy="792088"/>
              </a:xfrm>
              <a:prstGeom prst="ellipse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1100" b="1" dirty="0">
                    <a:latin typeface="+mn-ea"/>
                  </a:rPr>
                  <a:t>봉제</a:t>
                </a:r>
                <a:endParaRPr lang="en-US" altLang="ko-KR" sz="1100" b="1" dirty="0">
                  <a:latin typeface="+mn-ea"/>
                </a:endParaRPr>
              </a:p>
              <a:p>
                <a:pPr algn="ctr"/>
                <a:r>
                  <a:rPr lang="ko-KR" altLang="en-US" sz="1100" b="1" dirty="0" err="1">
                    <a:latin typeface="+mn-ea"/>
                  </a:rPr>
                  <a:t>스트림</a:t>
                </a:r>
                <a:endParaRPr lang="ko-KR" altLang="en-US" sz="1100" b="1" dirty="0">
                  <a:latin typeface="+mn-ea"/>
                </a:endParaRPr>
              </a:p>
            </p:txBody>
          </p:sp>
          <p:cxnSp>
            <p:nvCxnSpPr>
              <p:cNvPr id="111" name="꺾인 연결선 110"/>
              <p:cNvCxnSpPr>
                <a:stCxn id="85" idx="3"/>
                <a:endCxn id="109" idx="2"/>
              </p:cNvCxnSpPr>
              <p:nvPr/>
            </p:nvCxnSpPr>
            <p:spPr>
              <a:xfrm>
                <a:off x="7236296" y="3104964"/>
                <a:ext cx="792088" cy="428993"/>
              </a:xfrm>
              <a:prstGeom prst="bent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꺾인 연결선 111"/>
              <p:cNvCxnSpPr>
                <a:stCxn id="85" idx="3"/>
                <a:endCxn id="110" idx="2"/>
              </p:cNvCxnSpPr>
              <p:nvPr/>
            </p:nvCxnSpPr>
            <p:spPr>
              <a:xfrm flipV="1">
                <a:off x="7236296" y="2672916"/>
                <a:ext cx="792089" cy="432048"/>
              </a:xfrm>
              <a:prstGeom prst="bent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모서리가 둥근 직사각형 112"/>
              <p:cNvSpPr/>
              <p:nvPr/>
            </p:nvSpPr>
            <p:spPr>
              <a:xfrm>
                <a:off x="7308304" y="1736812"/>
                <a:ext cx="1080120" cy="468052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 err="1">
                    <a:latin typeface="+mn-ea"/>
                  </a:rPr>
                  <a:t>생산처</a:t>
                </a:r>
                <a:r>
                  <a:rPr lang="en-US" altLang="ko-KR" sz="800" dirty="0">
                    <a:latin typeface="+mn-ea"/>
                  </a:rPr>
                  <a:t>, </a:t>
                </a:r>
                <a:r>
                  <a:rPr lang="ko-KR" altLang="en-US" sz="800" dirty="0">
                    <a:latin typeface="+mn-ea"/>
                  </a:rPr>
                  <a:t>칼라정보</a:t>
                </a:r>
                <a:r>
                  <a:rPr lang="en-US" altLang="ko-KR" sz="800" dirty="0">
                    <a:latin typeface="+mn-ea"/>
                  </a:rPr>
                  <a:t>,</a:t>
                </a:r>
              </a:p>
              <a:p>
                <a:pPr algn="ctr"/>
                <a:r>
                  <a:rPr lang="ko-KR" altLang="en-US" sz="800" dirty="0">
                    <a:latin typeface="+mn-ea"/>
                  </a:rPr>
                  <a:t>소재정보</a:t>
                </a:r>
                <a:r>
                  <a:rPr lang="en-US" altLang="ko-KR" sz="800" dirty="0">
                    <a:latin typeface="+mn-ea"/>
                  </a:rPr>
                  <a:t>,</a:t>
                </a:r>
              </a:p>
              <a:p>
                <a:pPr algn="ctr"/>
                <a:r>
                  <a:rPr lang="ko-KR" altLang="en-US" sz="800" dirty="0">
                    <a:latin typeface="+mn-ea"/>
                  </a:rPr>
                  <a:t>시뮬레이션 </a:t>
                </a:r>
                <a:r>
                  <a:rPr lang="ko-KR" altLang="en-US" sz="800" dirty="0" err="1">
                    <a:latin typeface="+mn-ea"/>
                  </a:rPr>
                  <a:t>이미지등</a:t>
                </a:r>
                <a:endParaRPr lang="ko-KR" altLang="en-US" sz="800" dirty="0">
                  <a:latin typeface="+mn-ea"/>
                </a:endParaRPr>
              </a:p>
            </p:txBody>
          </p:sp>
          <p:cxnSp>
            <p:nvCxnSpPr>
              <p:cNvPr id="114" name="직선 연결선 113"/>
              <p:cNvCxnSpPr>
                <a:stCxn id="113" idx="2"/>
              </p:cNvCxnSpPr>
              <p:nvPr/>
            </p:nvCxnSpPr>
            <p:spPr>
              <a:xfrm>
                <a:off x="7848364" y="2204864"/>
                <a:ext cx="0" cy="4680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모서리가 둥근 직사각형 114"/>
              <p:cNvSpPr/>
              <p:nvPr/>
            </p:nvSpPr>
            <p:spPr>
              <a:xfrm>
                <a:off x="7236296" y="3995348"/>
                <a:ext cx="1080120" cy="468052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 err="1">
                    <a:latin typeface="+mn-ea"/>
                  </a:rPr>
                  <a:t>생산처</a:t>
                </a:r>
                <a:r>
                  <a:rPr lang="en-US" altLang="ko-KR" sz="800" dirty="0">
                    <a:latin typeface="+mn-ea"/>
                  </a:rPr>
                  <a:t>, </a:t>
                </a:r>
                <a:r>
                  <a:rPr lang="ko-KR" altLang="en-US" sz="800" dirty="0">
                    <a:latin typeface="+mn-ea"/>
                  </a:rPr>
                  <a:t>칼라정보</a:t>
                </a:r>
                <a:r>
                  <a:rPr lang="en-US" altLang="ko-KR" sz="800" dirty="0">
                    <a:latin typeface="+mn-ea"/>
                  </a:rPr>
                  <a:t>,</a:t>
                </a:r>
              </a:p>
              <a:p>
                <a:pPr algn="ctr"/>
                <a:r>
                  <a:rPr lang="ko-KR" altLang="en-US" sz="800" dirty="0">
                    <a:latin typeface="+mn-ea"/>
                  </a:rPr>
                  <a:t>소재정보</a:t>
                </a:r>
                <a:r>
                  <a:rPr lang="en-US" altLang="ko-KR" sz="800" dirty="0">
                    <a:latin typeface="+mn-ea"/>
                  </a:rPr>
                  <a:t>,</a:t>
                </a:r>
              </a:p>
              <a:p>
                <a:pPr algn="ctr"/>
                <a:r>
                  <a:rPr lang="ko-KR" altLang="en-US" sz="800" dirty="0">
                    <a:latin typeface="+mn-ea"/>
                  </a:rPr>
                  <a:t>시뮬레이션 </a:t>
                </a:r>
                <a:r>
                  <a:rPr lang="ko-KR" altLang="en-US" sz="800" dirty="0" err="1">
                    <a:latin typeface="+mn-ea"/>
                  </a:rPr>
                  <a:t>이미지등</a:t>
                </a:r>
                <a:endParaRPr lang="ko-KR" altLang="en-US" sz="800" dirty="0">
                  <a:latin typeface="+mn-ea"/>
                </a:endParaRPr>
              </a:p>
            </p:txBody>
          </p:sp>
          <p:cxnSp>
            <p:nvCxnSpPr>
              <p:cNvPr id="116" name="꺾인 연결선 115"/>
              <p:cNvCxnSpPr>
                <a:stCxn id="86" idx="3"/>
                <a:endCxn id="109" idx="4"/>
              </p:cNvCxnSpPr>
              <p:nvPr/>
            </p:nvCxnSpPr>
            <p:spPr>
              <a:xfrm flipV="1">
                <a:off x="7236296" y="3930001"/>
                <a:ext cx="1188132" cy="831147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17" name="모서리가 둥근 직사각형 116"/>
              <p:cNvSpPr/>
              <p:nvPr/>
            </p:nvSpPr>
            <p:spPr>
              <a:xfrm>
                <a:off x="7488324" y="4869160"/>
                <a:ext cx="756084" cy="144016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>
                    <a:latin typeface="+mn-ea"/>
                  </a:rPr>
                  <a:t>생지원단 배송</a:t>
                </a:r>
                <a:endParaRPr lang="ko-KR" altLang="en-US" sz="800" dirty="0">
                  <a:latin typeface="+mn-ea"/>
                </a:endParaRPr>
              </a:p>
            </p:txBody>
          </p:sp>
          <p:sp>
            <p:nvSpPr>
              <p:cNvPr id="118" name="모서리가 둥근 직사각형 117"/>
              <p:cNvSpPr/>
              <p:nvPr/>
            </p:nvSpPr>
            <p:spPr>
              <a:xfrm>
                <a:off x="5292080" y="4077072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800" dirty="0">
                    <a:latin typeface="+mn-ea"/>
                  </a:rPr>
                  <a:t>설계데이터</a:t>
                </a:r>
              </a:p>
            </p:txBody>
          </p:sp>
          <p:sp>
            <p:nvSpPr>
              <p:cNvPr id="119" name="모서리가 둥근 직사각형 118"/>
              <p:cNvSpPr/>
              <p:nvPr/>
            </p:nvSpPr>
            <p:spPr>
              <a:xfrm>
                <a:off x="4067944" y="3789040"/>
                <a:ext cx="864096" cy="306034"/>
              </a:xfrm>
              <a:prstGeom prst="roundRect">
                <a:avLst/>
              </a:prstGeom>
              <a:ln w="127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 err="1">
                    <a:latin typeface="+mn-ea"/>
                  </a:rPr>
                  <a:t>기기별</a:t>
                </a:r>
                <a:r>
                  <a:rPr lang="ko-KR" altLang="en-US" sz="800" dirty="0">
                    <a:latin typeface="+mn-ea"/>
                  </a:rPr>
                  <a:t> 생산일정</a:t>
                </a:r>
                <a:r>
                  <a:rPr lang="en-US" altLang="ko-KR" sz="800" dirty="0">
                    <a:latin typeface="+mn-ea"/>
                  </a:rPr>
                  <a:t>, </a:t>
                </a:r>
                <a:r>
                  <a:rPr lang="ko-KR" altLang="en-US" sz="800" dirty="0">
                    <a:latin typeface="+mn-ea"/>
                  </a:rPr>
                  <a:t>진행정보</a:t>
                </a:r>
              </a:p>
            </p:txBody>
          </p:sp>
          <p:cxnSp>
            <p:nvCxnSpPr>
              <p:cNvPr id="120" name="직선 연결선 119"/>
              <p:cNvCxnSpPr>
                <a:endCxn id="115" idx="0"/>
              </p:cNvCxnSpPr>
              <p:nvPr/>
            </p:nvCxnSpPr>
            <p:spPr>
              <a:xfrm>
                <a:off x="7776356" y="3573016"/>
                <a:ext cx="0" cy="4223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모서리가 둥근 직사각형 120"/>
              <p:cNvSpPr/>
              <p:nvPr/>
            </p:nvSpPr>
            <p:spPr>
              <a:xfrm>
                <a:off x="5076056" y="5013176"/>
                <a:ext cx="720080" cy="288032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>
                    <a:latin typeface="+mn-ea"/>
                  </a:rPr>
                  <a:t>디자인데이터 </a:t>
                </a:r>
                <a:r>
                  <a:rPr lang="en-US" altLang="ko-KR" sz="800" dirty="0">
                    <a:latin typeface="+mn-ea"/>
                  </a:rPr>
                  <a:t>&amp;</a:t>
                </a:r>
                <a:r>
                  <a:rPr lang="ko-KR" altLang="en-US" sz="800" dirty="0">
                    <a:latin typeface="+mn-ea"/>
                  </a:rPr>
                  <a:t>원단정보</a:t>
                </a:r>
              </a:p>
            </p:txBody>
          </p:sp>
          <p:sp>
            <p:nvSpPr>
              <p:cNvPr id="122" name="모서리가 둥근 직사각형 121"/>
              <p:cNvSpPr/>
              <p:nvPr/>
            </p:nvSpPr>
            <p:spPr>
              <a:xfrm>
                <a:off x="6660232" y="3645024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>
                    <a:latin typeface="+mn-ea"/>
                  </a:rPr>
                  <a:t>입</a:t>
                </a:r>
                <a:r>
                  <a:rPr lang="en-US" altLang="ko-KR" sz="800" dirty="0">
                    <a:latin typeface="+mn-ea"/>
                  </a:rPr>
                  <a:t>/</a:t>
                </a:r>
                <a:r>
                  <a:rPr lang="ko-KR" altLang="en-US" sz="800" dirty="0">
                    <a:latin typeface="+mn-ea"/>
                  </a:rPr>
                  <a:t>출고정보</a:t>
                </a:r>
              </a:p>
            </p:txBody>
          </p:sp>
          <p:sp>
            <p:nvSpPr>
              <p:cNvPr id="123" name="모서리가 둥근 직사각형 122"/>
              <p:cNvSpPr/>
              <p:nvPr/>
            </p:nvSpPr>
            <p:spPr>
              <a:xfrm>
                <a:off x="6740624" y="2348880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>
                    <a:latin typeface="+mn-ea"/>
                  </a:rPr>
                  <a:t>입</a:t>
                </a:r>
                <a:r>
                  <a:rPr lang="en-US" altLang="ko-KR" sz="800" dirty="0">
                    <a:latin typeface="+mn-ea"/>
                  </a:rPr>
                  <a:t>/</a:t>
                </a:r>
                <a:r>
                  <a:rPr lang="ko-KR" altLang="en-US" sz="800" dirty="0">
                    <a:latin typeface="+mn-ea"/>
                  </a:rPr>
                  <a:t>출고정보</a:t>
                </a:r>
              </a:p>
            </p:txBody>
          </p:sp>
          <p:sp>
            <p:nvSpPr>
              <p:cNvPr id="124" name="모서리가 둥근 직사각형 123"/>
              <p:cNvSpPr/>
              <p:nvPr/>
            </p:nvSpPr>
            <p:spPr>
              <a:xfrm>
                <a:off x="5796136" y="2132856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>
                    <a:latin typeface="+mn-ea"/>
                  </a:rPr>
                  <a:t>디자인데이터</a:t>
                </a:r>
                <a:endParaRPr lang="ko-KR" altLang="en-US" sz="800" dirty="0">
                  <a:latin typeface="+mn-ea"/>
                </a:endParaRPr>
              </a:p>
            </p:txBody>
          </p:sp>
          <p:sp>
            <p:nvSpPr>
              <p:cNvPr id="125" name="모서리가 둥근 직사각형 124"/>
              <p:cNvSpPr/>
              <p:nvPr/>
            </p:nvSpPr>
            <p:spPr>
              <a:xfrm>
                <a:off x="5004048" y="1916832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>
                    <a:latin typeface="+mn-ea"/>
                  </a:rPr>
                  <a:t>디자인데이터</a:t>
                </a:r>
                <a:endParaRPr lang="ko-KR" altLang="en-US" sz="800" dirty="0">
                  <a:latin typeface="+mn-ea"/>
                </a:endParaRPr>
              </a:p>
            </p:txBody>
          </p:sp>
          <p:sp>
            <p:nvSpPr>
              <p:cNvPr id="126" name="모서리가 둥근 직사각형 125"/>
              <p:cNvSpPr/>
              <p:nvPr/>
            </p:nvSpPr>
            <p:spPr>
              <a:xfrm>
                <a:off x="4499992" y="2348880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>
                    <a:latin typeface="+mn-ea"/>
                  </a:rPr>
                  <a:t>원사재고정보</a:t>
                </a:r>
              </a:p>
            </p:txBody>
          </p:sp>
          <p:sp>
            <p:nvSpPr>
              <p:cNvPr id="127" name="모서리가 둥근 직사각형 126"/>
              <p:cNvSpPr/>
              <p:nvPr/>
            </p:nvSpPr>
            <p:spPr>
              <a:xfrm>
                <a:off x="5148064" y="3324043"/>
                <a:ext cx="720080" cy="248973"/>
              </a:xfrm>
              <a:prstGeom prst="roundRect">
                <a:avLst/>
              </a:prstGeom>
              <a:ln w="127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 dirty="0">
                    <a:latin typeface="+mn-ea"/>
                  </a:rPr>
                  <a:t>완료된 디자인데이터 정보</a:t>
                </a:r>
              </a:p>
            </p:txBody>
          </p:sp>
          <p:sp>
            <p:nvSpPr>
              <p:cNvPr id="128" name="모서리가 둥근 직사각형 127"/>
              <p:cNvSpPr/>
              <p:nvPr/>
            </p:nvSpPr>
            <p:spPr>
              <a:xfrm>
                <a:off x="5148064" y="2852936"/>
                <a:ext cx="720080" cy="180020"/>
              </a:xfrm>
              <a:prstGeom prst="roundRect">
                <a:avLst/>
              </a:prstGeom>
              <a:ln w="127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800">
                    <a:latin typeface="+mn-ea"/>
                  </a:rPr>
                  <a:t>디자인데이터</a:t>
                </a:r>
                <a:endParaRPr lang="ko-KR" altLang="en-US" sz="800" dirty="0">
                  <a:latin typeface="+mn-ea"/>
                </a:endParaRPr>
              </a:p>
            </p:txBody>
          </p:sp>
          <p:pic>
            <p:nvPicPr>
              <p:cNvPr id="129" name="Picture 2" descr="C:\Users\영우CnI\AppData\Local\Temp\UNI4e6e.gif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111" t="76092" r="34943"/>
              <a:stretch/>
            </p:blipFill>
            <p:spPr bwMode="auto">
              <a:xfrm>
                <a:off x="1050771" y="5360235"/>
                <a:ext cx="292494" cy="214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0" name="Picture 2" descr="C:\Users\영우CnI\AppData\Local\Temp\UNI4e6e.gif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111" t="76092" r="34943"/>
              <a:stretch/>
            </p:blipFill>
            <p:spPr bwMode="auto">
              <a:xfrm>
                <a:off x="8527979" y="3988016"/>
                <a:ext cx="292494" cy="214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1" name="Picture 2" descr="C:\Users\영우CnI\AppData\Local\Temp\UNI4e6e.gif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111" t="76092" r="34943"/>
              <a:stretch/>
            </p:blipFill>
            <p:spPr bwMode="auto">
              <a:xfrm>
                <a:off x="8424429" y="1988840"/>
                <a:ext cx="292494" cy="214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32" name="직선 연결선 131"/>
              <p:cNvCxnSpPr>
                <a:stCxn id="125" idx="2"/>
              </p:cNvCxnSpPr>
              <p:nvPr/>
            </p:nvCxnSpPr>
            <p:spPr>
              <a:xfrm>
                <a:off x="5364088" y="2096852"/>
                <a:ext cx="0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직선 연결선 132"/>
              <p:cNvCxnSpPr>
                <a:endCxn id="124" idx="3"/>
              </p:cNvCxnSpPr>
              <p:nvPr/>
            </p:nvCxnSpPr>
            <p:spPr>
              <a:xfrm flipH="1">
                <a:off x="6516216" y="2222866"/>
                <a:ext cx="3600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직선 연결선 133"/>
              <p:cNvCxnSpPr>
                <a:stCxn id="123" idx="1"/>
              </p:cNvCxnSpPr>
              <p:nvPr/>
            </p:nvCxnSpPr>
            <p:spPr>
              <a:xfrm flipH="1">
                <a:off x="6660232" y="2438890"/>
                <a:ext cx="80392" cy="0"/>
              </a:xfrm>
              <a:prstGeom prst="line">
                <a:avLst/>
              </a:prstGeom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35" name="직선 연결선 134"/>
              <p:cNvCxnSpPr>
                <a:stCxn id="122" idx="1"/>
              </p:cNvCxnSpPr>
              <p:nvPr/>
            </p:nvCxnSpPr>
            <p:spPr>
              <a:xfrm flipH="1">
                <a:off x="6552220" y="3735034"/>
                <a:ext cx="108012" cy="0"/>
              </a:xfrm>
              <a:prstGeom prst="line">
                <a:avLst/>
              </a:prstGeom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36" name="직선 연결선 135"/>
              <p:cNvCxnSpPr>
                <a:stCxn id="118" idx="0"/>
              </p:cNvCxnSpPr>
              <p:nvPr/>
            </p:nvCxnSpPr>
            <p:spPr>
              <a:xfrm flipV="1">
                <a:off x="5652120" y="3825044"/>
                <a:ext cx="0" cy="2520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직선 연결선 136"/>
              <p:cNvCxnSpPr>
                <a:stCxn id="119" idx="3"/>
              </p:cNvCxnSpPr>
              <p:nvPr/>
            </p:nvCxnSpPr>
            <p:spPr>
              <a:xfrm>
                <a:off x="4932040" y="3942057"/>
                <a:ext cx="360040" cy="0"/>
              </a:xfrm>
              <a:prstGeom prst="line">
                <a:avLst/>
              </a:prstGeom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38" name="직선 연결선 137"/>
              <p:cNvCxnSpPr>
                <a:stCxn id="121" idx="0"/>
              </p:cNvCxnSpPr>
              <p:nvPr/>
            </p:nvCxnSpPr>
            <p:spPr>
              <a:xfrm flipV="1">
                <a:off x="5436096" y="4761148"/>
                <a:ext cx="0" cy="2520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직선 연결선 138"/>
              <p:cNvCxnSpPr>
                <a:stCxn id="117" idx="0"/>
              </p:cNvCxnSpPr>
              <p:nvPr/>
            </p:nvCxnSpPr>
            <p:spPr>
              <a:xfrm flipV="1">
                <a:off x="7866366" y="4761148"/>
                <a:ext cx="0" cy="10801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직선 연결선 139"/>
              <p:cNvCxnSpPr>
                <a:stCxn id="126" idx="0"/>
              </p:cNvCxnSpPr>
              <p:nvPr/>
            </p:nvCxnSpPr>
            <p:spPr>
              <a:xfrm flipV="1">
                <a:off x="4860032" y="2171973"/>
                <a:ext cx="0" cy="176907"/>
              </a:xfrm>
              <a:prstGeom prst="line">
                <a:avLst/>
              </a:prstGeom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41" name="직선 연결선 140"/>
              <p:cNvCxnSpPr>
                <a:stCxn id="127" idx="0"/>
              </p:cNvCxnSpPr>
              <p:nvPr/>
            </p:nvCxnSpPr>
            <p:spPr>
              <a:xfrm flipV="1">
                <a:off x="5508104" y="3212976"/>
                <a:ext cx="0" cy="111067"/>
              </a:xfrm>
              <a:prstGeom prst="line">
                <a:avLst/>
              </a:prstGeom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42" name="직선 연결선 141"/>
              <p:cNvCxnSpPr>
                <a:stCxn id="128" idx="2"/>
              </p:cNvCxnSpPr>
              <p:nvPr/>
            </p:nvCxnSpPr>
            <p:spPr>
              <a:xfrm>
                <a:off x="5508104" y="3032956"/>
                <a:ext cx="0" cy="720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" name="직사각형 142"/>
              <p:cNvSpPr/>
              <p:nvPr/>
            </p:nvSpPr>
            <p:spPr>
              <a:xfrm>
                <a:off x="1619672" y="2852936"/>
                <a:ext cx="1368152" cy="504056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>
                    <a:latin typeface="+mn-ea"/>
                  </a:rPr>
                  <a:t>TEXDDM</a:t>
                </a:r>
                <a:endParaRPr lang="ko-KR" altLang="en-US" sz="1200" dirty="0">
                  <a:latin typeface="+mn-ea"/>
                </a:endParaRPr>
              </a:p>
            </p:txBody>
          </p:sp>
          <p:cxnSp>
            <p:nvCxnSpPr>
              <p:cNvPr id="144" name="직선 화살표 연결선 143"/>
              <p:cNvCxnSpPr>
                <a:stCxn id="143" idx="3"/>
                <a:endCxn id="88" idx="1"/>
              </p:cNvCxnSpPr>
              <p:nvPr/>
            </p:nvCxnSpPr>
            <p:spPr>
              <a:xfrm>
                <a:off x="2987824" y="3104964"/>
                <a:ext cx="72008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2" name="직사각형 81"/>
            <p:cNvSpPr/>
            <p:nvPr/>
          </p:nvSpPr>
          <p:spPr>
            <a:xfrm>
              <a:off x="787393" y="556591"/>
              <a:ext cx="1808573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Product CPS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148063" y="548680"/>
              <a:ext cx="1808573" cy="216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Process CPS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8" name="_x43830024" descr="EMB0000153c55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729" y="2432520"/>
            <a:ext cx="1356135" cy="70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모서리가 둥근 직사각형 148"/>
          <p:cNvSpPr/>
          <p:nvPr/>
        </p:nvSpPr>
        <p:spPr>
          <a:xfrm>
            <a:off x="1880258" y="3212975"/>
            <a:ext cx="1321606" cy="176867"/>
          </a:xfrm>
          <a:prstGeom prst="round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altLang="ko-KR" sz="800" dirty="0">
                <a:latin typeface="+mn-ea"/>
              </a:rPr>
              <a:t>7Bar CAD </a:t>
            </a:r>
            <a:r>
              <a:rPr lang="ko-KR" altLang="en-US" sz="800" dirty="0">
                <a:latin typeface="+mn-ea"/>
              </a:rPr>
              <a:t>구조 설계</a:t>
            </a:r>
          </a:p>
        </p:txBody>
      </p:sp>
    </p:spTree>
    <p:extLst>
      <p:ext uri="{BB962C8B-B14F-4D97-AF65-F5344CB8AC3E}">
        <p14:creationId xmlns:p14="http://schemas.microsoft.com/office/powerpoint/2010/main" val="196891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709682" y="5520253"/>
            <a:ext cx="675075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350" dirty="0"/>
              <a:t>&lt;</a:t>
            </a:r>
            <a:r>
              <a:rPr lang="ko-KR" altLang="en-US" sz="1350" dirty="0"/>
              <a:t>경편 </a:t>
            </a:r>
            <a:r>
              <a:rPr lang="en-US" altLang="ko-KR" sz="1350" dirty="0"/>
              <a:t>CAD Design Data PDM </a:t>
            </a:r>
            <a:r>
              <a:rPr lang="ko-KR" altLang="en-US" sz="1350" dirty="0"/>
              <a:t>시스템 </a:t>
            </a:r>
            <a:r>
              <a:rPr lang="en-US" altLang="ko-KR" sz="1350" dirty="0"/>
              <a:t>Web Service </a:t>
            </a:r>
            <a:r>
              <a:rPr lang="en-US" altLang="ko-KR" sz="1350" dirty="0" err="1"/>
              <a:t>TexDDM</a:t>
            </a:r>
            <a:r>
              <a:rPr lang="en-US" altLang="ko-KR" sz="1350" dirty="0"/>
              <a:t> Main Page&gt;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2" t="2315" r="1458" b="1389"/>
          <a:stretch/>
        </p:blipFill>
        <p:spPr bwMode="auto">
          <a:xfrm>
            <a:off x="1835696" y="1423787"/>
            <a:ext cx="6840760" cy="481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rrowheads="1"/>
          </p:cNvPicPr>
          <p:nvPr/>
        </p:nvPicPr>
        <p:blipFill rotWithShape="1">
          <a:blip r:embed="rId3" cstate="print"/>
          <a:srcRect t="6968" b="8004"/>
          <a:stretch/>
        </p:blipFill>
        <p:spPr bwMode="auto">
          <a:xfrm>
            <a:off x="467544" y="4248532"/>
            <a:ext cx="1818202" cy="1340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" name="그룹 9"/>
          <p:cNvGrpSpPr/>
          <p:nvPr/>
        </p:nvGrpSpPr>
        <p:grpSpPr>
          <a:xfrm>
            <a:off x="467544" y="2708920"/>
            <a:ext cx="1818202" cy="1460374"/>
            <a:chOff x="180232" y="332656"/>
            <a:chExt cx="4895824" cy="3312368"/>
          </a:xfrm>
        </p:grpSpPr>
        <p:pic>
          <p:nvPicPr>
            <p:cNvPr id="11" name="Picture 2"/>
            <p:cNvPicPr>
              <a:picLocks noChangeArrowheads="1"/>
            </p:cNvPicPr>
            <p:nvPr/>
          </p:nvPicPr>
          <p:blipFill rotWithShape="1">
            <a:blip r:embed="rId4" cstate="print"/>
            <a:srcRect b="35893"/>
            <a:stretch/>
          </p:blipFill>
          <p:spPr bwMode="auto">
            <a:xfrm>
              <a:off x="180232" y="332656"/>
              <a:ext cx="4895824" cy="29540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Picture 2"/>
            <p:cNvPicPr>
              <a:picLocks noChangeArrowheads="1"/>
            </p:cNvPicPr>
            <p:nvPr/>
          </p:nvPicPr>
          <p:blipFill rotWithShape="1">
            <a:blip r:embed="rId4" cstate="print"/>
            <a:srcRect t="90900"/>
            <a:stretch/>
          </p:blipFill>
          <p:spPr bwMode="auto">
            <a:xfrm>
              <a:off x="180232" y="3225716"/>
              <a:ext cx="4895824" cy="419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직사각형 3"/>
          <p:cNvSpPr/>
          <p:nvPr/>
        </p:nvSpPr>
        <p:spPr>
          <a:xfrm>
            <a:off x="539552" y="384919"/>
            <a:ext cx="5472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/>
              <a:t> ■</a:t>
            </a:r>
            <a:r>
              <a:rPr lang="en-US" altLang="ko-KR" sz="1400" dirty="0"/>
              <a:t> </a:t>
            </a:r>
            <a:r>
              <a:rPr lang="ko-KR" altLang="en-US" sz="1400" dirty="0" err="1"/>
              <a:t>경편직용</a:t>
            </a:r>
            <a:r>
              <a:rPr lang="ko-KR" altLang="en-US" sz="1400" dirty="0"/>
              <a:t> </a:t>
            </a:r>
            <a:r>
              <a:rPr lang="en-US" altLang="ko-KR" sz="1400" dirty="0"/>
              <a:t>Process CPS </a:t>
            </a:r>
            <a:r>
              <a:rPr lang="ko-KR" altLang="en-US" sz="1400" dirty="0"/>
              <a:t>구성 및 </a:t>
            </a:r>
            <a:r>
              <a:rPr lang="en-US" altLang="ko-KR" sz="1400" dirty="0"/>
              <a:t>Web </a:t>
            </a:r>
            <a:r>
              <a:rPr lang="ko-KR" altLang="en-US" sz="1400" dirty="0"/>
              <a:t>구현</a:t>
            </a:r>
            <a:endParaRPr lang="en-US" altLang="ko-KR" sz="1400" dirty="0"/>
          </a:p>
          <a:p>
            <a:r>
              <a:rPr lang="ko-KR" altLang="en-US" sz="1400" dirty="0"/>
              <a:t>     ∘ </a:t>
            </a:r>
            <a:r>
              <a:rPr lang="en-US" altLang="ko-KR" sz="1400" dirty="0"/>
              <a:t>6</a:t>
            </a:r>
            <a:r>
              <a:rPr lang="ko-KR" altLang="en-US" sz="1400" dirty="0"/>
              <a:t>단계 공정으로 분류 </a:t>
            </a:r>
            <a:endParaRPr lang="en-US" altLang="ko-KR" sz="1400" dirty="0"/>
          </a:p>
          <a:p>
            <a:r>
              <a:rPr lang="ko-KR" altLang="en-US" sz="1400" dirty="0"/>
              <a:t>     ∘ </a:t>
            </a:r>
            <a:r>
              <a:rPr lang="en-US" altLang="ko-KR" sz="1400" dirty="0"/>
              <a:t>CAD</a:t>
            </a:r>
            <a:r>
              <a:rPr lang="ko-KR" altLang="en-US" sz="1400" dirty="0"/>
              <a:t>에서 생산된 디자인 설계 </a:t>
            </a:r>
            <a:r>
              <a:rPr lang="en-US" altLang="ko-KR" sz="1400" dirty="0"/>
              <a:t>Data</a:t>
            </a:r>
            <a:r>
              <a:rPr lang="ko-KR" altLang="en-US" sz="1400" dirty="0"/>
              <a:t>의 </a:t>
            </a:r>
            <a:r>
              <a:rPr lang="en-US" altLang="ko-KR" sz="1400" dirty="0"/>
              <a:t>Parsing </a:t>
            </a:r>
            <a:r>
              <a:rPr lang="ko-KR" altLang="en-US" sz="1400" dirty="0"/>
              <a:t>및 </a:t>
            </a:r>
            <a:r>
              <a:rPr lang="en-US" altLang="ko-KR" sz="1400" dirty="0"/>
              <a:t>Web </a:t>
            </a:r>
            <a:r>
              <a:rPr lang="ko-KR" altLang="en-US" sz="1400" dirty="0"/>
              <a:t>구현</a:t>
            </a:r>
            <a:endParaRPr lang="en-US" altLang="ko-KR" sz="1400" dirty="0"/>
          </a:p>
          <a:p>
            <a:r>
              <a:rPr lang="ko-KR" altLang="en-US" sz="1400" dirty="0"/>
              <a:t>     ∘ 디자인 </a:t>
            </a:r>
            <a:r>
              <a:rPr lang="en-US" altLang="ko-KR" sz="1400" dirty="0"/>
              <a:t>Data</a:t>
            </a:r>
            <a:r>
              <a:rPr lang="ko-KR" altLang="en-US" sz="1400" dirty="0"/>
              <a:t>의 </a:t>
            </a:r>
            <a:r>
              <a:rPr lang="en-US" altLang="ko-KR" sz="1400" dirty="0"/>
              <a:t>Web Parsing </a:t>
            </a:r>
            <a:r>
              <a:rPr lang="ko-KR" altLang="en-US" sz="1400" dirty="0"/>
              <a:t>시 </a:t>
            </a:r>
            <a:r>
              <a:rPr lang="en-US" altLang="ko-KR" sz="1400" dirty="0"/>
              <a:t>QR Code </a:t>
            </a:r>
            <a:r>
              <a:rPr lang="ko-KR" altLang="en-US" sz="1400" dirty="0"/>
              <a:t>생성 </a:t>
            </a:r>
            <a:endParaRPr lang="en-US" altLang="ko-KR" sz="1400" dirty="0"/>
          </a:p>
        </p:txBody>
      </p:sp>
      <p:sp>
        <p:nvSpPr>
          <p:cNvPr id="7" name="아래로 구부러진 화살표 6"/>
          <p:cNvSpPr/>
          <p:nvPr/>
        </p:nvSpPr>
        <p:spPr>
          <a:xfrm flipH="1">
            <a:off x="1807568" y="2639933"/>
            <a:ext cx="1287143" cy="432048"/>
          </a:xfrm>
          <a:prstGeom prst="curved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55776" y="2711941"/>
            <a:ext cx="1791199" cy="11186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8908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직사각형 1044"/>
          <p:cNvSpPr/>
          <p:nvPr/>
        </p:nvSpPr>
        <p:spPr>
          <a:xfrm>
            <a:off x="2123727" y="968678"/>
            <a:ext cx="2457273" cy="43204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CPS, </a:t>
            </a:r>
            <a:r>
              <a:rPr lang="en-US" altLang="ko-KR" dirty="0" err="1">
                <a:solidFill>
                  <a:schemeClr val="tx1"/>
                </a:solidFill>
              </a:rPr>
              <a:t>TexDDM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39552" y="384919"/>
            <a:ext cx="54726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/>
              <a:t> ■</a:t>
            </a:r>
            <a:r>
              <a:rPr lang="en-US" altLang="ko-KR" sz="1400" dirty="0"/>
              <a:t> </a:t>
            </a:r>
            <a:r>
              <a:rPr lang="ko-KR" altLang="en-US" sz="1400" dirty="0" err="1"/>
              <a:t>경편직용</a:t>
            </a:r>
            <a:r>
              <a:rPr lang="ko-KR" altLang="en-US" sz="1400" dirty="0"/>
              <a:t> </a:t>
            </a:r>
            <a:r>
              <a:rPr lang="en-US" altLang="ko-KR" sz="1400" dirty="0"/>
              <a:t>CPS</a:t>
            </a:r>
            <a:r>
              <a:rPr lang="ko-KR" altLang="en-US" sz="1400" dirty="0"/>
              <a:t>의 정보 테이블 설계도</a:t>
            </a:r>
            <a:r>
              <a:rPr lang="en-US" altLang="ko-KR" sz="1400" dirty="0"/>
              <a:t>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971600" y="1412776"/>
            <a:ext cx="7218802" cy="4536504"/>
            <a:chOff x="1403648" y="1068841"/>
            <a:chExt cx="6170455" cy="4536504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91" t="14195" r="18133" b="5274"/>
            <a:stretch/>
          </p:blipFill>
          <p:spPr bwMode="auto">
            <a:xfrm>
              <a:off x="1403648" y="1256710"/>
              <a:ext cx="6170455" cy="4348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41" name="직선 연결선 240"/>
            <p:cNvCxnSpPr/>
            <p:nvPr/>
          </p:nvCxnSpPr>
          <p:spPr>
            <a:xfrm flipV="1">
              <a:off x="5796136" y="1544742"/>
              <a:ext cx="0" cy="111612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직선 연결선 244"/>
            <p:cNvCxnSpPr/>
            <p:nvPr/>
          </p:nvCxnSpPr>
          <p:spPr>
            <a:xfrm>
              <a:off x="1403648" y="1544742"/>
              <a:ext cx="0" cy="345638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직선 연결선 246"/>
            <p:cNvCxnSpPr/>
            <p:nvPr/>
          </p:nvCxnSpPr>
          <p:spPr>
            <a:xfrm>
              <a:off x="1403648" y="5001126"/>
              <a:ext cx="4392488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직선 연결선 247"/>
            <p:cNvCxnSpPr/>
            <p:nvPr/>
          </p:nvCxnSpPr>
          <p:spPr>
            <a:xfrm flipV="1">
              <a:off x="5796136" y="3200926"/>
              <a:ext cx="0" cy="18002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직선 연결선 249"/>
            <p:cNvCxnSpPr/>
            <p:nvPr/>
          </p:nvCxnSpPr>
          <p:spPr>
            <a:xfrm flipV="1">
              <a:off x="4932040" y="2642864"/>
              <a:ext cx="0" cy="55806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직선 연결선 254"/>
            <p:cNvCxnSpPr/>
            <p:nvPr/>
          </p:nvCxnSpPr>
          <p:spPr>
            <a:xfrm>
              <a:off x="4932040" y="2660866"/>
              <a:ext cx="864096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직선 연결선 260"/>
            <p:cNvCxnSpPr/>
            <p:nvPr/>
          </p:nvCxnSpPr>
          <p:spPr>
            <a:xfrm>
              <a:off x="4932040" y="3200926"/>
              <a:ext cx="864096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직선 연결선 262"/>
            <p:cNvCxnSpPr/>
            <p:nvPr/>
          </p:nvCxnSpPr>
          <p:spPr>
            <a:xfrm flipV="1">
              <a:off x="3619472" y="1068841"/>
              <a:ext cx="0" cy="48795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직선 연결선 1023"/>
            <p:cNvCxnSpPr/>
            <p:nvPr/>
          </p:nvCxnSpPr>
          <p:spPr>
            <a:xfrm>
              <a:off x="1403648" y="1544742"/>
              <a:ext cx="4392488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5218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223</Words>
  <Application>Microsoft Office PowerPoint</Application>
  <PresentationFormat>화면 슬라이드 쇼(4:3)</PresentationFormat>
  <Paragraphs>50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맑은 고딕</vt:lpstr>
      <vt:lpstr>조선일보명조</vt:lpstr>
      <vt:lpstr>Arial</vt:lpstr>
      <vt:lpstr>Century Gothic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wangchi123</dc:creator>
  <cp:lastModifiedBy>design6</cp:lastModifiedBy>
  <cp:revision>37</cp:revision>
  <dcterms:created xsi:type="dcterms:W3CDTF">2017-01-11T10:37:27Z</dcterms:created>
  <dcterms:modified xsi:type="dcterms:W3CDTF">2021-11-17T01:01:14Z</dcterms:modified>
</cp:coreProperties>
</file>