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34"/>
  </p:notesMasterIdLst>
  <p:handoutMasterIdLst>
    <p:handoutMasterId r:id="rId35"/>
  </p:handoutMasterIdLst>
  <p:sldIdLst>
    <p:sldId id="729" r:id="rId2"/>
    <p:sldId id="858" r:id="rId3"/>
    <p:sldId id="965" r:id="rId4"/>
    <p:sldId id="967" r:id="rId5"/>
    <p:sldId id="960" r:id="rId6"/>
    <p:sldId id="964" r:id="rId7"/>
    <p:sldId id="968" r:id="rId8"/>
    <p:sldId id="849" r:id="rId9"/>
    <p:sldId id="856" r:id="rId10"/>
    <p:sldId id="855" r:id="rId11"/>
    <p:sldId id="852" r:id="rId12"/>
    <p:sldId id="961" r:id="rId13"/>
    <p:sldId id="963" r:id="rId14"/>
    <p:sldId id="860" r:id="rId15"/>
    <p:sldId id="943" r:id="rId16"/>
    <p:sldId id="969" r:id="rId17"/>
    <p:sldId id="970" r:id="rId18"/>
    <p:sldId id="971" r:id="rId19"/>
    <p:sldId id="972" r:id="rId20"/>
    <p:sldId id="973" r:id="rId21"/>
    <p:sldId id="974" r:id="rId22"/>
    <p:sldId id="975" r:id="rId23"/>
    <p:sldId id="978" r:id="rId24"/>
    <p:sldId id="935" r:id="rId25"/>
    <p:sldId id="976" r:id="rId26"/>
    <p:sldId id="977" r:id="rId27"/>
    <p:sldId id="869" r:id="rId28"/>
    <p:sldId id="870" r:id="rId29"/>
    <p:sldId id="979" r:id="rId30"/>
    <p:sldId id="980" r:id="rId31"/>
    <p:sldId id="864" r:id="rId32"/>
    <p:sldId id="894" r:id="rId33"/>
  </p:sldIdLst>
  <p:sldSz cx="9144000" cy="6858000" type="screen4x3"/>
  <p:notesSz cx="6797675" cy="99314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3333FF"/>
    <a:srgbClr val="0066FF"/>
    <a:srgbClr val="99CCFF"/>
    <a:srgbClr val="CCFFFF"/>
    <a:srgbClr val="FFFFCC"/>
    <a:srgbClr val="B4DE86"/>
    <a:srgbClr val="6699FF"/>
    <a:srgbClr val="FFCC00"/>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79" autoAdjust="0"/>
    <p:restoredTop sz="90148" autoAdjust="0"/>
  </p:normalViewPr>
  <p:slideViewPr>
    <p:cSldViewPr>
      <p:cViewPr varScale="1">
        <p:scale>
          <a:sx n="85" d="100"/>
          <a:sy n="85" d="100"/>
        </p:scale>
        <p:origin x="-1482"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22104"/>
    </p:cViewPr>
  </p:sorterViewPr>
  <p:notesViewPr>
    <p:cSldViewPr>
      <p:cViewPr varScale="1">
        <p:scale>
          <a:sx n="47" d="100"/>
          <a:sy n="47" d="100"/>
        </p:scale>
        <p:origin x="-2328" y="-114"/>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0"/>
            <a:ext cx="2945659" cy="496571"/>
          </a:xfrm>
          <a:prstGeom prst="rect">
            <a:avLst/>
          </a:prstGeom>
        </p:spPr>
        <p:txBody>
          <a:bodyPr vert="horz" lIns="91746" tIns="45873" rIns="91746" bIns="45873" rtlCol="0"/>
          <a:lstStyle>
            <a:lvl1pPr algn="l">
              <a:defRPr sz="1200"/>
            </a:lvl1pPr>
          </a:lstStyle>
          <a:p>
            <a:endParaRPr lang="ko-KR" altLang="en-US"/>
          </a:p>
        </p:txBody>
      </p:sp>
      <p:sp>
        <p:nvSpPr>
          <p:cNvPr id="3" name="날짜 개체 틀 2"/>
          <p:cNvSpPr>
            <a:spLocks noGrp="1"/>
          </p:cNvSpPr>
          <p:nvPr>
            <p:ph type="dt" sz="quarter" idx="1"/>
          </p:nvPr>
        </p:nvSpPr>
        <p:spPr>
          <a:xfrm>
            <a:off x="3850443" y="0"/>
            <a:ext cx="2945659" cy="496571"/>
          </a:xfrm>
          <a:prstGeom prst="rect">
            <a:avLst/>
          </a:prstGeom>
        </p:spPr>
        <p:txBody>
          <a:bodyPr vert="horz" lIns="91746" tIns="45873" rIns="91746" bIns="45873" rtlCol="0"/>
          <a:lstStyle>
            <a:lvl1pPr algn="r">
              <a:defRPr sz="1200"/>
            </a:lvl1pPr>
          </a:lstStyle>
          <a:p>
            <a:fld id="{8628086F-1937-4702-A14D-DF24D5D23CD5}" type="datetimeFigureOut">
              <a:rPr lang="ko-KR" altLang="en-US" smtClean="0"/>
              <a:pPr/>
              <a:t>2017-11-17</a:t>
            </a:fld>
            <a:endParaRPr lang="ko-KR" altLang="en-US"/>
          </a:p>
        </p:txBody>
      </p:sp>
      <p:sp>
        <p:nvSpPr>
          <p:cNvPr id="4" name="바닥글 개체 틀 3"/>
          <p:cNvSpPr>
            <a:spLocks noGrp="1"/>
          </p:cNvSpPr>
          <p:nvPr>
            <p:ph type="ftr" sz="quarter" idx="2"/>
          </p:nvPr>
        </p:nvSpPr>
        <p:spPr>
          <a:xfrm>
            <a:off x="1" y="9433107"/>
            <a:ext cx="2945659" cy="496571"/>
          </a:xfrm>
          <a:prstGeom prst="rect">
            <a:avLst/>
          </a:prstGeom>
        </p:spPr>
        <p:txBody>
          <a:bodyPr vert="horz" lIns="91746" tIns="45873" rIns="91746" bIns="45873"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50443" y="9433107"/>
            <a:ext cx="2945659" cy="496571"/>
          </a:xfrm>
          <a:prstGeom prst="rect">
            <a:avLst/>
          </a:prstGeom>
        </p:spPr>
        <p:txBody>
          <a:bodyPr vert="horz" lIns="91746" tIns="45873" rIns="91746" bIns="45873" rtlCol="0" anchor="b"/>
          <a:lstStyle>
            <a:lvl1pPr algn="r">
              <a:defRPr sz="1200"/>
            </a:lvl1pPr>
          </a:lstStyle>
          <a:p>
            <a:fld id="{D86EFC59-500A-4CBE-A2DB-7FD7CCCDA1C2}" type="slidenum">
              <a:rPr lang="ko-KR" altLang="en-US" smtClean="0"/>
              <a:pPr/>
              <a:t>‹#›</a:t>
            </a:fld>
            <a:endParaRPr lang="ko-KR" altLang="en-US"/>
          </a:p>
        </p:txBody>
      </p:sp>
    </p:spTree>
    <p:extLst>
      <p:ext uri="{BB962C8B-B14F-4D97-AF65-F5344CB8AC3E}">
        <p14:creationId xmlns:p14="http://schemas.microsoft.com/office/powerpoint/2010/main" val="1944277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슬라이드 이미지 개체 틀 3"/>
          <p:cNvSpPr>
            <a:spLocks noGrp="1" noRot="1" noChangeAspect="1"/>
          </p:cNvSpPr>
          <p:nvPr>
            <p:ph type="sldImg" idx="2"/>
          </p:nvPr>
        </p:nvSpPr>
        <p:spPr>
          <a:xfrm>
            <a:off x="1371600" y="273050"/>
            <a:ext cx="3962400" cy="2971800"/>
          </a:xfrm>
          <a:prstGeom prst="rect">
            <a:avLst/>
          </a:prstGeom>
          <a:noFill/>
          <a:ln w="12700">
            <a:solidFill>
              <a:prstClr val="black"/>
            </a:solidFill>
          </a:ln>
        </p:spPr>
        <p:txBody>
          <a:bodyPr vert="horz" lIns="91746" tIns="45873" rIns="91746" bIns="45873" rtlCol="0" anchor="ctr"/>
          <a:lstStyle/>
          <a:p>
            <a:endParaRPr lang="ko-KR" altLang="en-US"/>
          </a:p>
        </p:txBody>
      </p:sp>
      <p:sp>
        <p:nvSpPr>
          <p:cNvPr id="9" name="슬라이드 번호 개체 틀 8"/>
          <p:cNvSpPr>
            <a:spLocks noGrp="1"/>
          </p:cNvSpPr>
          <p:nvPr>
            <p:ph type="sldNum" sz="quarter" idx="5"/>
          </p:nvPr>
        </p:nvSpPr>
        <p:spPr>
          <a:xfrm>
            <a:off x="3850443" y="9658222"/>
            <a:ext cx="2945659" cy="271455"/>
          </a:xfrm>
          <a:prstGeom prst="rect">
            <a:avLst/>
          </a:prstGeom>
        </p:spPr>
        <p:txBody>
          <a:bodyPr vert="horz" lIns="91746" tIns="45873" rIns="91746" bIns="45873" rtlCol="0" anchor="b"/>
          <a:lstStyle>
            <a:lvl1pPr algn="r">
              <a:defRPr sz="1200"/>
            </a:lvl1pPr>
          </a:lstStyle>
          <a:p>
            <a:fld id="{4E730653-111C-4DFD-95B7-872ADF5A83EB}" type="slidenum">
              <a:rPr lang="ko-KR" altLang="en-US" smtClean="0"/>
              <a:pPr/>
              <a:t>‹#›</a:t>
            </a:fld>
            <a:endParaRPr lang="ko-KR" altLang="en-US"/>
          </a:p>
        </p:txBody>
      </p:sp>
      <p:sp>
        <p:nvSpPr>
          <p:cNvPr id="10" name="슬라이드 노트 개체 틀 9"/>
          <p:cNvSpPr>
            <a:spLocks noGrp="1"/>
          </p:cNvSpPr>
          <p:nvPr>
            <p:ph type="body" sz="quarter" idx="3"/>
          </p:nvPr>
        </p:nvSpPr>
        <p:spPr>
          <a:xfrm>
            <a:off x="329731" y="3401527"/>
            <a:ext cx="6138215" cy="6178485"/>
          </a:xfrm>
          <a:prstGeom prst="rect">
            <a:avLst/>
          </a:prstGeom>
        </p:spPr>
        <p:txBody>
          <a:bodyPr vert="horz" lIns="91746" tIns="45873" rIns="91746" bIns="45873"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78365377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1293813" y="350838"/>
            <a:ext cx="4067175" cy="3051175"/>
          </a:xfrm>
          <a:prstGeom prst="rect">
            <a:avLst/>
          </a:prstGeom>
        </p:spPr>
      </p:sp>
      <p:sp>
        <p:nvSpPr>
          <p:cNvPr id="3" name="슬라이드 노트 개체 틀 2"/>
          <p:cNvSpPr>
            <a:spLocks noGrp="1"/>
          </p:cNvSpPr>
          <p:nvPr>
            <p:ph type="body" idx="1"/>
          </p:nvPr>
        </p:nvSpPr>
        <p:spPr>
          <a:xfrm>
            <a:off x="329732" y="3636154"/>
            <a:ext cx="6138215" cy="6022069"/>
          </a:xfrm>
          <a:prstGeom prst="rect">
            <a:avLst/>
          </a:prstGeom>
        </p:spPr>
        <p:txBody>
          <a:bodyPr>
            <a:normAutofit/>
          </a:bodyPr>
          <a:lstStyle/>
          <a:p>
            <a:r>
              <a:rPr lang="en-US" altLang="ko-KR" b="1" dirty="0" smtClean="0">
                <a:solidFill>
                  <a:schemeClr val="tx1">
                    <a:lumMod val="85000"/>
                    <a:lumOff val="15000"/>
                  </a:schemeClr>
                </a:solidFill>
              </a:rPr>
              <a:t>Hi, ladies and gentlemen</a:t>
            </a:r>
            <a:r>
              <a:rPr lang="en-US" altLang="ko-KR" b="1" baseline="0" dirty="0" smtClean="0">
                <a:solidFill>
                  <a:schemeClr val="tx1">
                    <a:lumMod val="85000"/>
                    <a:lumOff val="15000"/>
                  </a:schemeClr>
                </a:solidFill>
              </a:rPr>
              <a:t>, nice to meet you. </a:t>
            </a:r>
          </a:p>
          <a:p>
            <a:r>
              <a:rPr lang="en-US" altLang="ko-KR" b="1" dirty="0" smtClean="0">
                <a:solidFill>
                  <a:schemeClr val="tx1">
                    <a:lumMod val="85000"/>
                    <a:lumOff val="15000"/>
                  </a:schemeClr>
                </a:solidFill>
              </a:rPr>
              <a:t>I am glad to</a:t>
            </a:r>
            <a:r>
              <a:rPr lang="en-US" altLang="ko-KR" b="1" baseline="0" dirty="0" smtClean="0">
                <a:solidFill>
                  <a:schemeClr val="tx1">
                    <a:lumMod val="85000"/>
                    <a:lumOff val="15000"/>
                  </a:schemeClr>
                </a:solidFill>
              </a:rPr>
              <a:t> be here to present my research items in this conference. </a:t>
            </a:r>
          </a:p>
          <a:p>
            <a:r>
              <a:rPr lang="en-US" altLang="ko-KR" b="1" baseline="0" dirty="0" smtClean="0">
                <a:solidFill>
                  <a:schemeClr val="tx1">
                    <a:lumMod val="85000"/>
                    <a:lumOff val="15000"/>
                  </a:schemeClr>
                </a:solidFill>
              </a:rPr>
              <a:t>I am working at KOTMI(Korea Textile Machinery Convergence Institute) in Republic of Korea, that is South Korea not North Korea.</a:t>
            </a:r>
          </a:p>
          <a:p>
            <a:endParaRPr lang="en-US" altLang="ko-KR" b="1" dirty="0">
              <a:solidFill>
                <a:schemeClr val="tx1">
                  <a:lumMod val="85000"/>
                  <a:lumOff val="15000"/>
                </a:schemeClr>
              </a:solidFill>
            </a:endParaRPr>
          </a:p>
        </p:txBody>
      </p:sp>
      <p:sp>
        <p:nvSpPr>
          <p:cNvPr id="4" name="슬라이드 번호 개체 틀 3"/>
          <p:cNvSpPr>
            <a:spLocks noGrp="1"/>
          </p:cNvSpPr>
          <p:nvPr>
            <p:ph type="sldNum" sz="quarter" idx="10"/>
          </p:nvPr>
        </p:nvSpPr>
        <p:spPr>
          <a:xfrm>
            <a:off x="3850443" y="9658221"/>
            <a:ext cx="2945659" cy="271454"/>
          </a:xfrm>
          <a:prstGeom prst="rect">
            <a:avLst/>
          </a:prstGeom>
        </p:spPr>
        <p:txBody>
          <a:bodyPr/>
          <a:lstStyle/>
          <a:p>
            <a:fld id="{6CB6C120-117D-4B65-8062-83A6B4A9600C}" type="slidenum">
              <a:rPr lang="ko-KR" altLang="en-US" smtClean="0"/>
              <a:pPr/>
              <a:t>0</a:t>
            </a:fld>
            <a:endParaRPr lang="ko-KR" altLang="en-US"/>
          </a:p>
        </p:txBody>
      </p:sp>
    </p:spTree>
    <p:extLst>
      <p:ext uri="{BB962C8B-B14F-4D97-AF65-F5344CB8AC3E}">
        <p14:creationId xmlns:p14="http://schemas.microsoft.com/office/powerpoint/2010/main" val="1571091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just" fontAlgn="base">
              <a:lnSpc>
                <a:spcPct val="150000"/>
              </a:lnSpc>
            </a:pPr>
            <a:r>
              <a:rPr lang="ko-KR" altLang="en-US" sz="1400" b="1" kern="0" spc="-103" dirty="0" smtClean="0">
                <a:solidFill>
                  <a:srgbClr val="000000"/>
                </a:solidFill>
                <a:latin typeface="휴먼명조"/>
                <a:ea typeface="휴먼명조"/>
              </a:rPr>
              <a:t>① 개발 내용 및 범위</a:t>
            </a:r>
            <a:endParaRPr lang="ko-KR" altLang="en-US" sz="1400" b="1" kern="0" spc="-103" dirty="0" smtClean="0">
              <a:solidFill>
                <a:srgbClr val="000000"/>
              </a:solidFill>
              <a:latin typeface="바탕" panose="02030600000101010101" pitchFamily="18" charset="-127"/>
            </a:endParaRPr>
          </a:p>
          <a:p>
            <a:pPr algn="just" fontAlgn="base">
              <a:lnSpc>
                <a:spcPct val="160000"/>
              </a:lnSpc>
            </a:pPr>
            <a:r>
              <a:rPr lang="en-US" altLang="ko-KR" sz="1200" b="1" kern="0" dirty="0" smtClean="0">
                <a:solidFill>
                  <a:srgbClr val="FF0000"/>
                </a:solidFill>
                <a:latin typeface="함초롬바탕" panose="02030604000101010101" pitchFamily="18" charset="-127"/>
                <a:ea typeface="함초롬바탕" panose="02030604000101010101" pitchFamily="18" charset="-127"/>
              </a:rPr>
              <a:t>[Knit CPS</a:t>
            </a:r>
            <a:r>
              <a:rPr lang="ko-KR" altLang="en-US" sz="1200" b="1" kern="0" dirty="0" smtClean="0">
                <a:solidFill>
                  <a:srgbClr val="FF0000"/>
                </a:solidFill>
                <a:latin typeface="함초롬바탕" panose="02030604000101010101" pitchFamily="18" charset="-127"/>
                <a:ea typeface="함초롬바탕" panose="02030604000101010101" pitchFamily="18" charset="-127"/>
              </a:rPr>
              <a:t>용 </a:t>
            </a:r>
            <a:r>
              <a:rPr lang="en-US" altLang="ko-KR" sz="1200" b="1" kern="0" dirty="0" smtClean="0">
                <a:solidFill>
                  <a:srgbClr val="FF0000"/>
                </a:solidFill>
                <a:latin typeface="함초롬바탕" panose="02030604000101010101" pitchFamily="18" charset="-127"/>
                <a:ea typeface="함초롬바탕" panose="02030604000101010101" pitchFamily="18" charset="-127"/>
              </a:rPr>
              <a:t>POP</a:t>
            </a:r>
            <a:r>
              <a:rPr lang="ko-KR" altLang="en-US" sz="1200" b="1" kern="0" dirty="0" smtClean="0">
                <a:solidFill>
                  <a:srgbClr val="FF0000"/>
                </a:solidFill>
                <a:latin typeface="함초롬바탕" panose="02030604000101010101" pitchFamily="18" charset="-127"/>
                <a:ea typeface="함초롬바탕" panose="02030604000101010101" pitchFamily="18" charset="-127"/>
              </a:rPr>
              <a:t>시스템의 상세기능 설계 및 시스템 기능 구현</a:t>
            </a:r>
            <a:r>
              <a:rPr lang="en-US" altLang="ko-KR" sz="1200" b="1" kern="0" dirty="0" smtClean="0">
                <a:solidFill>
                  <a:srgbClr val="FF0000"/>
                </a:solidFill>
                <a:latin typeface="함초롬바탕" panose="02030604000101010101" pitchFamily="18" charset="-127"/>
                <a:ea typeface="함초롬바탕" panose="02030604000101010101" pitchFamily="18" charset="-127"/>
              </a:rPr>
              <a:t>]</a:t>
            </a:r>
            <a:endParaRPr lang="ko-KR" altLang="en-US" sz="1200" b="1" kern="0" dirty="0" smtClean="0">
              <a:solidFill>
                <a:srgbClr val="FF0000"/>
              </a:solidFill>
              <a:latin typeface="함초롬바탕" panose="02030604000101010101" pitchFamily="18" charset="-127"/>
            </a:endParaRPr>
          </a:p>
          <a:p>
            <a:pPr algn="just" fontAlgn="base">
              <a:lnSpc>
                <a:spcPct val="160000"/>
              </a:lnSpc>
            </a:pPr>
            <a:r>
              <a:rPr lang="en-US" altLang="ko-KR" sz="1200" kern="0" dirty="0" smtClean="0">
                <a:solidFill>
                  <a:srgbClr val="000000"/>
                </a:solidFill>
                <a:latin typeface="함초롬바탕" panose="02030604000101010101" pitchFamily="18" charset="-127"/>
                <a:ea typeface="함초롬바탕" panose="02030604000101010101" pitchFamily="18" charset="-127"/>
              </a:rPr>
              <a:t>[POP</a:t>
            </a:r>
            <a:r>
              <a:rPr lang="ko-KR" altLang="en-US" sz="1200" kern="0" dirty="0" smtClean="0">
                <a:solidFill>
                  <a:srgbClr val="000000"/>
                </a:solidFill>
                <a:latin typeface="함초롬바탕" panose="02030604000101010101" pitchFamily="18" charset="-127"/>
                <a:ea typeface="함초롬바탕" panose="02030604000101010101" pitchFamily="18" charset="-127"/>
              </a:rPr>
              <a:t>단말모듈</a:t>
            </a:r>
            <a:r>
              <a:rPr lang="en-US" altLang="ko-KR" sz="1200" kern="0" dirty="0" smtClean="0">
                <a:solidFill>
                  <a:srgbClr val="000000"/>
                </a:solidFill>
                <a:latin typeface="함초롬바탕" panose="02030604000101010101" pitchFamily="18" charset="-127"/>
                <a:ea typeface="함초롬바탕" panose="02030604000101010101" pitchFamily="18" charset="-127"/>
              </a:rPr>
              <a:t>] </a:t>
            </a:r>
            <a:r>
              <a:rPr lang="ko-KR" altLang="en-US" sz="1200" kern="0" dirty="0" smtClean="0">
                <a:solidFill>
                  <a:srgbClr val="000000"/>
                </a:solidFill>
                <a:latin typeface="함초롬바탕" panose="02030604000101010101" pitchFamily="18" charset="-127"/>
                <a:ea typeface="함초롬바탕" panose="02030604000101010101" pitchFamily="18" charset="-127"/>
              </a:rPr>
              <a:t>생산현장 </a:t>
            </a:r>
            <a:r>
              <a:rPr lang="en-US" altLang="ko-KR" sz="1200" kern="0" dirty="0" smtClean="0">
                <a:solidFill>
                  <a:srgbClr val="000000"/>
                </a:solidFill>
                <a:latin typeface="함초롬바탕" panose="02030604000101010101" pitchFamily="18" charset="-127"/>
                <a:ea typeface="함초롬바탕" panose="02030604000101010101" pitchFamily="18" charset="-127"/>
              </a:rPr>
              <a:t>POP</a:t>
            </a:r>
            <a:r>
              <a:rPr lang="ko-KR" altLang="en-US" sz="1200" kern="0" dirty="0" smtClean="0">
                <a:solidFill>
                  <a:srgbClr val="000000"/>
                </a:solidFill>
                <a:latin typeface="함초롬바탕" panose="02030604000101010101" pitchFamily="18" charset="-127"/>
                <a:ea typeface="함초롬바탕" panose="02030604000101010101" pitchFamily="18" charset="-127"/>
              </a:rPr>
              <a:t>단말기용 현장관리 및 생산정보 관리 모듈개발</a:t>
            </a:r>
            <a:endParaRPr lang="ko-KR" altLang="en-US" sz="1200" kern="0" dirty="0" smtClean="0">
              <a:solidFill>
                <a:srgbClr val="000000"/>
              </a:solidFill>
              <a:latin typeface="바탕" panose="02030600000101010101" pitchFamily="18" charset="-127"/>
            </a:endParaRPr>
          </a:p>
          <a:p>
            <a:pPr algn="just" fontAlgn="base">
              <a:lnSpc>
                <a:spcPct val="160000"/>
              </a:lnSpc>
            </a:pPr>
            <a:r>
              <a:rPr lang="en-US" altLang="ko-KR" sz="1200" kern="0" dirty="0" smtClean="0">
                <a:solidFill>
                  <a:srgbClr val="000000"/>
                </a:solidFill>
                <a:latin typeface="함초롬바탕" panose="02030604000101010101" pitchFamily="18" charset="-127"/>
                <a:ea typeface="함초롬바탕" panose="02030604000101010101" pitchFamily="18" charset="-127"/>
              </a:rPr>
              <a:t>- </a:t>
            </a:r>
            <a:r>
              <a:rPr lang="ko-KR" altLang="en-US" sz="1200" kern="0" dirty="0" smtClean="0">
                <a:solidFill>
                  <a:srgbClr val="000000"/>
                </a:solidFill>
                <a:latin typeface="함초롬바탕" panose="02030604000101010101" pitchFamily="18" charset="-127"/>
                <a:ea typeface="함초롬바탕" panose="02030604000101010101" pitchFamily="18" charset="-127"/>
              </a:rPr>
              <a:t>정경기</a:t>
            </a:r>
            <a:r>
              <a:rPr lang="en-US" altLang="ko-KR" sz="1200" kern="0" dirty="0" smtClean="0">
                <a:solidFill>
                  <a:srgbClr val="000000"/>
                </a:solidFill>
                <a:latin typeface="함초롬바탕" panose="02030604000101010101" pitchFamily="18" charset="-127"/>
                <a:ea typeface="함초롬바탕" panose="02030604000101010101" pitchFamily="18" charset="-127"/>
              </a:rPr>
              <a:t>/</a:t>
            </a:r>
            <a:r>
              <a:rPr lang="ko-KR" altLang="en-US" sz="1200" kern="0" dirty="0" err="1" smtClean="0">
                <a:solidFill>
                  <a:srgbClr val="000000"/>
                </a:solidFill>
                <a:latin typeface="함초롬바탕" panose="02030604000101010101" pitchFamily="18" charset="-127"/>
                <a:ea typeface="함초롬바탕" panose="02030604000101010101" pitchFamily="18" charset="-127"/>
              </a:rPr>
              <a:t>경편기</a:t>
            </a:r>
            <a:r>
              <a:rPr lang="ko-KR" altLang="en-US" sz="1200" kern="0" dirty="0" smtClean="0">
                <a:solidFill>
                  <a:srgbClr val="000000"/>
                </a:solidFill>
                <a:latin typeface="함초롬바탕" panose="02030604000101010101" pitchFamily="18" charset="-127"/>
                <a:ea typeface="함초롬바탕" panose="02030604000101010101" pitchFamily="18" charset="-127"/>
              </a:rPr>
              <a:t> 생산 작업지시 및 작업표준 정보 조회 기능 설계 및 개발</a:t>
            </a:r>
            <a:endParaRPr lang="ko-KR" altLang="en-US" sz="1200" kern="0" dirty="0" smtClean="0">
              <a:solidFill>
                <a:srgbClr val="000000"/>
              </a:solidFill>
              <a:latin typeface="바탕" panose="02030600000101010101" pitchFamily="18" charset="-127"/>
            </a:endParaRPr>
          </a:p>
          <a:p>
            <a:pPr marL="171450" indent="-171450" algn="just" fontAlgn="base">
              <a:lnSpc>
                <a:spcPct val="160000"/>
              </a:lnSpc>
              <a:buFontTx/>
              <a:buChar char="-"/>
            </a:pPr>
            <a:r>
              <a:rPr lang="ko-KR" altLang="en-US" sz="1200" kern="0" dirty="0" smtClean="0">
                <a:solidFill>
                  <a:srgbClr val="000000"/>
                </a:solidFill>
                <a:latin typeface="함초롬바탕" panose="02030604000101010101" pitchFamily="18" charset="-127"/>
                <a:ea typeface="함초롬바탕" panose="02030604000101010101" pitchFamily="18" charset="-127"/>
              </a:rPr>
              <a:t>수집 데이터의 관리 및 분석을 위한 데이터전송 서버모듈 개발</a:t>
            </a:r>
            <a:endParaRPr lang="ko-KR" altLang="en-US" sz="1200" kern="0" dirty="0" smtClean="0">
              <a:solidFill>
                <a:srgbClr val="000000"/>
              </a:solidFill>
              <a:latin typeface="바탕" panose="02030600000101010101" pitchFamily="18" charset="-127"/>
            </a:endParaRPr>
          </a:p>
          <a:p>
            <a:pPr algn="just" fontAlgn="base">
              <a:lnSpc>
                <a:spcPct val="160000"/>
              </a:lnSpc>
            </a:pPr>
            <a:r>
              <a:rPr lang="en-US" altLang="ko-KR" sz="1200" kern="0" dirty="0" smtClean="0">
                <a:solidFill>
                  <a:srgbClr val="000000"/>
                </a:solidFill>
                <a:latin typeface="함초롬바탕" panose="02030604000101010101" pitchFamily="18" charset="-127"/>
                <a:ea typeface="함초롬바탕" panose="02030604000101010101" pitchFamily="18" charset="-127"/>
              </a:rPr>
              <a:t>[Middleware] Machine</a:t>
            </a:r>
            <a:r>
              <a:rPr lang="ko-KR" altLang="en-US" sz="1200" kern="0" dirty="0" smtClean="0">
                <a:solidFill>
                  <a:srgbClr val="000000"/>
                </a:solidFill>
                <a:latin typeface="함초롬바탕" panose="02030604000101010101" pitchFamily="18" charset="-127"/>
                <a:ea typeface="함초롬바탕" panose="02030604000101010101" pitchFamily="18" charset="-127"/>
              </a:rPr>
              <a:t>가동정보 수집 및 분석모듈개발</a:t>
            </a:r>
            <a:endParaRPr lang="ko-KR" altLang="en-US" sz="1200" kern="0" dirty="0" smtClean="0">
              <a:solidFill>
                <a:srgbClr val="000000"/>
              </a:solidFill>
              <a:latin typeface="바탕" panose="02030600000101010101" pitchFamily="18" charset="-127"/>
            </a:endParaRPr>
          </a:p>
          <a:p>
            <a:pPr algn="just" fontAlgn="base">
              <a:lnSpc>
                <a:spcPct val="160000"/>
              </a:lnSpc>
            </a:pPr>
            <a:r>
              <a:rPr lang="en-US" altLang="ko-KR" sz="1200" kern="0" dirty="0" smtClean="0">
                <a:solidFill>
                  <a:srgbClr val="000000"/>
                </a:solidFill>
                <a:latin typeface="함초롬바탕" panose="02030604000101010101" pitchFamily="18" charset="-127"/>
                <a:ea typeface="함초롬바탕" panose="02030604000101010101" pitchFamily="18" charset="-127"/>
              </a:rPr>
              <a:t>- </a:t>
            </a:r>
            <a:r>
              <a:rPr lang="ko-KR" altLang="en-US" sz="1200" kern="0" dirty="0" smtClean="0">
                <a:solidFill>
                  <a:srgbClr val="000000"/>
                </a:solidFill>
                <a:latin typeface="함초롬바탕" panose="02030604000101010101" pitchFamily="18" charset="-127"/>
                <a:ea typeface="함초롬바탕" panose="02030604000101010101" pitchFamily="18" charset="-127"/>
              </a:rPr>
              <a:t>정경기</a:t>
            </a:r>
            <a:r>
              <a:rPr lang="en-US" altLang="ko-KR" sz="1200" kern="0" dirty="0" smtClean="0">
                <a:solidFill>
                  <a:srgbClr val="000000"/>
                </a:solidFill>
                <a:latin typeface="함초롬바탕" panose="02030604000101010101" pitchFamily="18" charset="-127"/>
                <a:ea typeface="함초롬바탕" panose="02030604000101010101" pitchFamily="18" charset="-127"/>
              </a:rPr>
              <a:t>/</a:t>
            </a:r>
            <a:r>
              <a:rPr lang="ko-KR" altLang="en-US" sz="1200" kern="0" dirty="0" err="1" smtClean="0">
                <a:solidFill>
                  <a:srgbClr val="000000"/>
                </a:solidFill>
                <a:latin typeface="함초롬바탕" panose="02030604000101010101" pitchFamily="18" charset="-127"/>
                <a:ea typeface="함초롬바탕" panose="02030604000101010101" pitchFamily="18" charset="-127"/>
              </a:rPr>
              <a:t>경편기</a:t>
            </a:r>
            <a:r>
              <a:rPr lang="ko-KR" altLang="en-US" sz="1200" kern="0" dirty="0" smtClean="0">
                <a:solidFill>
                  <a:srgbClr val="000000"/>
                </a:solidFill>
                <a:latin typeface="함초롬바탕" panose="02030604000101010101" pitchFamily="18" charset="-127"/>
                <a:ea typeface="함초롬바탕" panose="02030604000101010101" pitchFamily="18" charset="-127"/>
              </a:rPr>
              <a:t> 가동변수 정보분석 및 수집</a:t>
            </a:r>
            <a:endParaRPr lang="ko-KR" altLang="en-US" sz="1200" kern="0" dirty="0" smtClean="0">
              <a:solidFill>
                <a:srgbClr val="000000"/>
              </a:solidFill>
              <a:latin typeface="바탕" panose="02030600000101010101" pitchFamily="18" charset="-127"/>
            </a:endParaRPr>
          </a:p>
          <a:p>
            <a:pPr algn="just" fontAlgn="base">
              <a:lnSpc>
                <a:spcPct val="160000"/>
              </a:lnSpc>
            </a:pPr>
            <a:r>
              <a:rPr lang="en-US" altLang="ko-KR" sz="1200" kern="0" dirty="0" smtClean="0">
                <a:solidFill>
                  <a:srgbClr val="000000"/>
                </a:solidFill>
                <a:latin typeface="함초롬바탕" panose="02030604000101010101" pitchFamily="18" charset="-127"/>
                <a:ea typeface="함초롬바탕" panose="02030604000101010101" pitchFamily="18" charset="-127"/>
              </a:rPr>
              <a:t>- </a:t>
            </a:r>
            <a:r>
              <a:rPr lang="ko-KR" altLang="en-US" sz="1200" kern="0" dirty="0" smtClean="0">
                <a:solidFill>
                  <a:srgbClr val="000000"/>
                </a:solidFill>
                <a:latin typeface="함초롬바탕" panose="02030604000101010101" pitchFamily="18" charset="-127"/>
                <a:ea typeface="함초롬바탕" panose="02030604000101010101" pitchFamily="18" charset="-127"/>
              </a:rPr>
              <a:t>정경기</a:t>
            </a:r>
            <a:r>
              <a:rPr lang="en-US" altLang="ko-KR" sz="1200" kern="0" dirty="0" smtClean="0">
                <a:solidFill>
                  <a:srgbClr val="000000"/>
                </a:solidFill>
                <a:latin typeface="함초롬바탕" panose="02030604000101010101" pitchFamily="18" charset="-127"/>
                <a:ea typeface="함초롬바탕" panose="02030604000101010101" pitchFamily="18" charset="-127"/>
              </a:rPr>
              <a:t>/</a:t>
            </a:r>
            <a:r>
              <a:rPr lang="ko-KR" altLang="en-US" sz="1200" kern="0" dirty="0" err="1" smtClean="0">
                <a:solidFill>
                  <a:srgbClr val="000000"/>
                </a:solidFill>
                <a:latin typeface="함초롬바탕" panose="02030604000101010101" pitchFamily="18" charset="-127"/>
                <a:ea typeface="함초롬바탕" panose="02030604000101010101" pitchFamily="18" charset="-127"/>
              </a:rPr>
              <a:t>경편기</a:t>
            </a:r>
            <a:r>
              <a:rPr lang="ko-KR" altLang="en-US" sz="1200" kern="0" dirty="0" smtClean="0">
                <a:solidFill>
                  <a:srgbClr val="000000"/>
                </a:solidFill>
                <a:latin typeface="함초롬바탕" panose="02030604000101010101" pitchFamily="18" charset="-127"/>
                <a:ea typeface="함초롬바탕" panose="02030604000101010101" pitchFamily="18" charset="-127"/>
              </a:rPr>
              <a:t> </a:t>
            </a:r>
            <a:r>
              <a:rPr lang="ko-KR" altLang="en-US" sz="1200" kern="0" dirty="0" err="1" smtClean="0">
                <a:solidFill>
                  <a:srgbClr val="000000"/>
                </a:solidFill>
                <a:latin typeface="함초롬바탕" panose="02030604000101010101" pitchFamily="18" charset="-127"/>
                <a:ea typeface="함초롬바탕" panose="02030604000101010101" pitchFamily="18" charset="-127"/>
              </a:rPr>
              <a:t>머신컨디션</a:t>
            </a:r>
            <a:r>
              <a:rPr lang="ko-KR" altLang="en-US" sz="1200" kern="0" dirty="0" smtClean="0">
                <a:solidFill>
                  <a:srgbClr val="000000"/>
                </a:solidFill>
                <a:latin typeface="함초롬바탕" panose="02030604000101010101" pitchFamily="18" charset="-127"/>
                <a:ea typeface="함초롬바탕" panose="02030604000101010101" pitchFamily="18" charset="-127"/>
              </a:rPr>
              <a:t> 데이터 수집 디바이스 설치 및 데이터 전송</a:t>
            </a:r>
            <a:endParaRPr lang="ko-KR" altLang="en-US" sz="1200" kern="0" dirty="0" smtClean="0">
              <a:solidFill>
                <a:srgbClr val="000000"/>
              </a:solidFill>
              <a:latin typeface="바탕" panose="02030600000101010101" pitchFamily="18" charset="-127"/>
            </a:endParaRPr>
          </a:p>
          <a:p>
            <a:pPr algn="just" fontAlgn="base">
              <a:lnSpc>
                <a:spcPct val="160000"/>
              </a:lnSpc>
            </a:pPr>
            <a:r>
              <a:rPr lang="en-US" altLang="ko-KR" sz="1200" b="1" kern="0" dirty="0" smtClean="0">
                <a:solidFill>
                  <a:srgbClr val="FF0000"/>
                </a:solidFill>
                <a:latin typeface="함초롬바탕" panose="02030604000101010101" pitchFamily="18" charset="-127"/>
                <a:ea typeface="함초롬바탕" panose="02030604000101010101" pitchFamily="18" charset="-127"/>
              </a:rPr>
              <a:t>[Knit CPS</a:t>
            </a:r>
            <a:r>
              <a:rPr lang="ko-KR" altLang="en-US" sz="1200" b="1" kern="0" dirty="0" smtClean="0">
                <a:solidFill>
                  <a:srgbClr val="FF0000"/>
                </a:solidFill>
                <a:latin typeface="함초롬바탕" panose="02030604000101010101" pitchFamily="18" charset="-127"/>
                <a:ea typeface="함초롬바탕" panose="02030604000101010101" pitchFamily="18" charset="-127"/>
              </a:rPr>
              <a:t>용 모니터링 시스템 설계 및 시스템 구현</a:t>
            </a:r>
            <a:r>
              <a:rPr lang="en-US" altLang="ko-KR" sz="1200" b="1" kern="0" dirty="0" smtClean="0">
                <a:solidFill>
                  <a:srgbClr val="FF0000"/>
                </a:solidFill>
                <a:latin typeface="함초롬바탕" panose="02030604000101010101" pitchFamily="18" charset="-127"/>
                <a:ea typeface="함초롬바탕" panose="02030604000101010101" pitchFamily="18" charset="-127"/>
              </a:rPr>
              <a:t>]</a:t>
            </a:r>
            <a:endParaRPr lang="ko-KR" altLang="en-US" sz="1200" b="1" kern="0" dirty="0" smtClean="0">
              <a:solidFill>
                <a:srgbClr val="FF0000"/>
              </a:solidFill>
              <a:latin typeface="함초롬바탕" panose="02030604000101010101" pitchFamily="18" charset="-127"/>
            </a:endParaRPr>
          </a:p>
          <a:p>
            <a:pPr algn="just" fontAlgn="base">
              <a:lnSpc>
                <a:spcPct val="160000"/>
              </a:lnSpc>
            </a:pPr>
            <a:r>
              <a:rPr lang="en-US" altLang="ko-KR" sz="1200" kern="0" dirty="0" smtClean="0">
                <a:solidFill>
                  <a:srgbClr val="000000"/>
                </a:solidFill>
                <a:latin typeface="함초롬바탕" panose="02030604000101010101" pitchFamily="18" charset="-127"/>
                <a:ea typeface="함초롬바탕" panose="02030604000101010101" pitchFamily="18" charset="-127"/>
              </a:rPr>
              <a:t>[</a:t>
            </a:r>
            <a:r>
              <a:rPr lang="ko-KR" altLang="en-US" sz="1200" kern="0" dirty="0" smtClean="0">
                <a:solidFill>
                  <a:srgbClr val="000000"/>
                </a:solidFill>
                <a:latin typeface="함초롬바탕" panose="02030604000101010101" pitchFamily="18" charset="-127"/>
                <a:ea typeface="함초롬바탕" panose="02030604000101010101" pitchFamily="18" charset="-127"/>
              </a:rPr>
              <a:t>모니터링 시스템 설계</a:t>
            </a:r>
            <a:r>
              <a:rPr lang="en-US" altLang="ko-KR" sz="1200" kern="0" dirty="0" smtClean="0">
                <a:solidFill>
                  <a:srgbClr val="000000"/>
                </a:solidFill>
                <a:latin typeface="함초롬바탕" panose="02030604000101010101" pitchFamily="18" charset="-127"/>
                <a:ea typeface="함초롬바탕" panose="02030604000101010101" pitchFamily="18" charset="-127"/>
              </a:rPr>
              <a:t>] </a:t>
            </a:r>
            <a:r>
              <a:rPr lang="ko-KR" altLang="en-US" sz="1200" kern="0" dirty="0" smtClean="0">
                <a:solidFill>
                  <a:srgbClr val="000000"/>
                </a:solidFill>
                <a:latin typeface="함초롬바탕" panose="02030604000101010101" pitchFamily="18" charset="-127"/>
                <a:ea typeface="함초롬바탕" panose="02030604000101010101" pitchFamily="18" charset="-127"/>
              </a:rPr>
              <a:t>기본 설계 및 생산관리 모니터링 모듈개발</a:t>
            </a:r>
            <a:endParaRPr lang="ko-KR" altLang="en-US" sz="1200" kern="0" dirty="0" smtClean="0">
              <a:solidFill>
                <a:srgbClr val="000000"/>
              </a:solidFill>
              <a:latin typeface="바탕" panose="02030600000101010101" pitchFamily="18" charset="-127"/>
            </a:endParaRPr>
          </a:p>
          <a:p>
            <a:pPr algn="just" fontAlgn="base">
              <a:lnSpc>
                <a:spcPct val="160000"/>
              </a:lnSpc>
            </a:pPr>
            <a:r>
              <a:rPr lang="en-US" altLang="ko-KR" sz="1200" kern="0" dirty="0" smtClean="0">
                <a:solidFill>
                  <a:srgbClr val="000000"/>
                </a:solidFill>
                <a:latin typeface="함초롬바탕" panose="02030604000101010101" pitchFamily="18" charset="-127"/>
                <a:ea typeface="함초롬바탕" panose="02030604000101010101" pitchFamily="18" charset="-127"/>
              </a:rPr>
              <a:t>- </a:t>
            </a:r>
            <a:r>
              <a:rPr lang="ko-KR" altLang="en-US" sz="1200" kern="0" dirty="0" smtClean="0">
                <a:solidFill>
                  <a:srgbClr val="000000"/>
                </a:solidFill>
                <a:latin typeface="함초롬바탕" panose="02030604000101010101" pitchFamily="18" charset="-127"/>
                <a:ea typeface="함초롬바탕" panose="02030604000101010101" pitchFamily="18" charset="-127"/>
              </a:rPr>
              <a:t>정경기</a:t>
            </a:r>
            <a:r>
              <a:rPr lang="en-US" altLang="ko-KR" sz="1200" kern="0" dirty="0" smtClean="0">
                <a:solidFill>
                  <a:srgbClr val="000000"/>
                </a:solidFill>
                <a:latin typeface="함초롬바탕" panose="02030604000101010101" pitchFamily="18" charset="-127"/>
                <a:ea typeface="함초롬바탕" panose="02030604000101010101" pitchFamily="18" charset="-127"/>
              </a:rPr>
              <a:t>/</a:t>
            </a:r>
            <a:r>
              <a:rPr lang="ko-KR" altLang="en-US" sz="1200" kern="0" dirty="0" err="1" smtClean="0">
                <a:solidFill>
                  <a:srgbClr val="000000"/>
                </a:solidFill>
                <a:latin typeface="함초롬바탕" panose="02030604000101010101" pitchFamily="18" charset="-127"/>
                <a:ea typeface="함초롬바탕" panose="02030604000101010101" pitchFamily="18" charset="-127"/>
              </a:rPr>
              <a:t>경편기</a:t>
            </a:r>
            <a:r>
              <a:rPr lang="ko-KR" altLang="en-US" sz="1200" kern="0" dirty="0" smtClean="0">
                <a:solidFill>
                  <a:srgbClr val="000000"/>
                </a:solidFill>
                <a:latin typeface="함초롬바탕" panose="02030604000101010101" pitchFamily="18" charset="-127"/>
                <a:ea typeface="함초롬바탕" panose="02030604000101010101" pitchFamily="18" charset="-127"/>
              </a:rPr>
              <a:t> 가동변수 모니터링 및 상태 확인 기능</a:t>
            </a:r>
            <a:endParaRPr lang="ko-KR" altLang="en-US" sz="1200" kern="0" dirty="0" smtClean="0">
              <a:solidFill>
                <a:srgbClr val="000000"/>
              </a:solidFill>
              <a:latin typeface="바탕" panose="02030600000101010101" pitchFamily="18" charset="-127"/>
            </a:endParaRPr>
          </a:p>
          <a:p>
            <a:pPr algn="just" fontAlgn="base">
              <a:lnSpc>
                <a:spcPct val="160000"/>
              </a:lnSpc>
            </a:pPr>
            <a:r>
              <a:rPr lang="en-US" altLang="ko-KR" sz="1200" kern="0" dirty="0" smtClean="0">
                <a:solidFill>
                  <a:srgbClr val="000000"/>
                </a:solidFill>
                <a:latin typeface="함초롬바탕" panose="02030604000101010101" pitchFamily="18" charset="-127"/>
                <a:ea typeface="함초롬바탕" panose="02030604000101010101" pitchFamily="18" charset="-127"/>
              </a:rPr>
              <a:t>- </a:t>
            </a:r>
            <a:r>
              <a:rPr lang="ko-KR" altLang="en-US" sz="1200" kern="0" dirty="0" smtClean="0">
                <a:solidFill>
                  <a:srgbClr val="000000"/>
                </a:solidFill>
                <a:latin typeface="함초롬바탕" panose="02030604000101010101" pitchFamily="18" charset="-127"/>
                <a:ea typeface="함초롬바탕" panose="02030604000101010101" pitchFamily="18" charset="-127"/>
              </a:rPr>
              <a:t>사용자의 생산 </a:t>
            </a:r>
            <a:r>
              <a:rPr lang="ko-KR" altLang="en-US" sz="1200" kern="0" dirty="0" err="1" smtClean="0">
                <a:solidFill>
                  <a:srgbClr val="000000"/>
                </a:solidFill>
                <a:latin typeface="함초롬바탕" panose="02030604000101010101" pitchFamily="18" charset="-127"/>
                <a:ea typeface="함초롬바탕" panose="02030604000101010101" pitchFamily="18" charset="-127"/>
              </a:rPr>
              <a:t>스케쥴</a:t>
            </a:r>
            <a:r>
              <a:rPr lang="ko-KR" altLang="en-US" sz="1200" kern="0" dirty="0" smtClean="0">
                <a:solidFill>
                  <a:srgbClr val="000000"/>
                </a:solidFill>
                <a:latin typeface="함초롬바탕" panose="02030604000101010101" pitchFamily="18" charset="-127"/>
                <a:ea typeface="함초롬바탕" panose="02030604000101010101" pitchFamily="18" charset="-127"/>
              </a:rPr>
              <a:t> 설정 및 확인 기능</a:t>
            </a:r>
            <a:endParaRPr lang="ko-KR" altLang="en-US" sz="1200" kern="0" dirty="0" smtClean="0">
              <a:solidFill>
                <a:srgbClr val="000000"/>
              </a:solidFill>
              <a:latin typeface="바탕" panose="02030600000101010101" pitchFamily="18" charset="-127"/>
            </a:endParaRPr>
          </a:p>
          <a:p>
            <a:endParaRPr lang="ko-KR" altLang="en-US" dirty="0"/>
          </a:p>
        </p:txBody>
      </p:sp>
      <p:sp>
        <p:nvSpPr>
          <p:cNvPr id="4" name="슬라이드 번호 개체 틀 3"/>
          <p:cNvSpPr>
            <a:spLocks noGrp="1"/>
          </p:cNvSpPr>
          <p:nvPr>
            <p:ph type="sldNum" sz="quarter" idx="10"/>
          </p:nvPr>
        </p:nvSpPr>
        <p:spPr/>
        <p:txBody>
          <a:bodyPr/>
          <a:lstStyle/>
          <a:p>
            <a:fld id="{4E730653-111C-4DFD-95B7-872ADF5A83EB}" type="slidenum">
              <a:rPr lang="ko-KR" altLang="en-US" smtClean="0"/>
              <a:pPr/>
              <a:t>15</a:t>
            </a:fld>
            <a:endParaRPr lang="ko-KR" altLang="en-US"/>
          </a:p>
        </p:txBody>
      </p:sp>
    </p:spTree>
    <p:extLst>
      <p:ext uri="{BB962C8B-B14F-4D97-AF65-F5344CB8AC3E}">
        <p14:creationId xmlns:p14="http://schemas.microsoft.com/office/powerpoint/2010/main" val="1613342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Scouring : </a:t>
            </a:r>
            <a:r>
              <a:rPr lang="ko-KR" altLang="en-US" dirty="0" smtClean="0"/>
              <a:t>정련</a:t>
            </a:r>
            <a:r>
              <a:rPr lang="en-US" altLang="ko-KR" dirty="0" smtClean="0"/>
              <a:t>… </a:t>
            </a:r>
            <a:r>
              <a:rPr lang="ko-KR" altLang="en-US" dirty="0" err="1" smtClean="0"/>
              <a:t>풀먹인거를</a:t>
            </a:r>
            <a:r>
              <a:rPr lang="ko-KR" altLang="en-US" dirty="0" smtClean="0"/>
              <a:t> 녹여주는 작업 </a:t>
            </a:r>
            <a:endParaRPr lang="ko-KR" altLang="en-US" dirty="0"/>
          </a:p>
        </p:txBody>
      </p:sp>
      <p:sp>
        <p:nvSpPr>
          <p:cNvPr id="4" name="슬라이드 번호 개체 틀 3"/>
          <p:cNvSpPr>
            <a:spLocks noGrp="1"/>
          </p:cNvSpPr>
          <p:nvPr>
            <p:ph type="sldNum" sz="quarter" idx="10"/>
          </p:nvPr>
        </p:nvSpPr>
        <p:spPr/>
        <p:txBody>
          <a:bodyPr/>
          <a:lstStyle/>
          <a:p>
            <a:fld id="{4E730653-111C-4DFD-95B7-872ADF5A83EB}" type="slidenum">
              <a:rPr lang="ko-KR" altLang="en-US" smtClean="0"/>
              <a:pPr/>
              <a:t>22</a:t>
            </a:fld>
            <a:endParaRPr lang="ko-KR" altLang="en-US"/>
          </a:p>
        </p:txBody>
      </p:sp>
    </p:spTree>
    <p:extLst>
      <p:ext uri="{BB962C8B-B14F-4D97-AF65-F5344CB8AC3E}">
        <p14:creationId xmlns:p14="http://schemas.microsoft.com/office/powerpoint/2010/main" val="4209192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1296988" y="293688"/>
            <a:ext cx="4062412" cy="3048000"/>
          </a:xfrm>
          <a:prstGeom prst="rect">
            <a:avLst/>
          </a:prstGeom>
        </p:spPr>
      </p:sp>
      <p:sp>
        <p:nvSpPr>
          <p:cNvPr id="3" name="슬라이드 노트 개체 틀 2"/>
          <p:cNvSpPr>
            <a:spLocks noGrp="1"/>
          </p:cNvSpPr>
          <p:nvPr>
            <p:ph type="body" idx="1"/>
          </p:nvPr>
        </p:nvSpPr>
        <p:spPr>
          <a:xfrm>
            <a:off x="329731" y="3636154"/>
            <a:ext cx="6138214" cy="6022069"/>
          </a:xfrm>
          <a:prstGeom prst="rect">
            <a:avLst/>
          </a:prstGeom>
        </p:spPr>
        <p:txBody>
          <a:bodyPr>
            <a:normAutofit/>
          </a:bodyPr>
          <a:lstStyle/>
          <a:p>
            <a:endParaRPr lang="ko-KR" altLang="en-US" dirty="0"/>
          </a:p>
        </p:txBody>
      </p:sp>
      <p:sp>
        <p:nvSpPr>
          <p:cNvPr id="4" name="슬라이드 번호 개체 틀 3"/>
          <p:cNvSpPr>
            <a:spLocks noGrp="1"/>
          </p:cNvSpPr>
          <p:nvPr>
            <p:ph type="sldNum" sz="quarter" idx="10"/>
          </p:nvPr>
        </p:nvSpPr>
        <p:spPr>
          <a:xfrm>
            <a:off x="3850445" y="9658222"/>
            <a:ext cx="2945659" cy="271454"/>
          </a:xfrm>
          <a:prstGeom prst="rect">
            <a:avLst/>
          </a:prstGeom>
        </p:spPr>
        <p:txBody>
          <a:bodyPr/>
          <a:lstStyle/>
          <a:p>
            <a:fld id="{6CB6C120-117D-4B65-8062-83A6B4A9600C}" type="slidenum">
              <a:rPr lang="ko-KR" altLang="en-US" smtClean="0"/>
              <a:pPr/>
              <a:t>31</a:t>
            </a:fld>
            <a:endParaRPr lang="ko-KR" altLang="en-US"/>
          </a:p>
        </p:txBody>
      </p:sp>
    </p:spTree>
    <p:extLst>
      <p:ext uri="{BB962C8B-B14F-4D97-AF65-F5344CB8AC3E}">
        <p14:creationId xmlns:p14="http://schemas.microsoft.com/office/powerpoint/2010/main" val="2517688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8" name="직사각형 7"/>
          <p:cNvSpPr/>
          <p:nvPr userDrawn="1"/>
        </p:nvSpPr>
        <p:spPr>
          <a:xfrm>
            <a:off x="0" y="0"/>
            <a:ext cx="9144000" cy="314096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p:cNvSpPr>
            <a:spLocks noGrp="1"/>
          </p:cNvSpPr>
          <p:nvPr>
            <p:ph type="ctrTitle"/>
          </p:nvPr>
        </p:nvSpPr>
        <p:spPr>
          <a:xfrm>
            <a:off x="685800" y="1628802"/>
            <a:ext cx="8458200" cy="1470025"/>
          </a:xfrm>
          <a:solidFill>
            <a:srgbClr val="91A23D"/>
          </a:solidFill>
          <a:ln>
            <a:noFill/>
          </a:ln>
          <a:effectLst>
            <a:innerShdw blurRad="88900" dist="88900" dir="18900000">
              <a:schemeClr val="tx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lvl1pPr marL="0" algn="l" defTabSz="914400" rtl="0" eaLnBrk="1" latinLnBrk="1" hangingPunct="1">
              <a:defRPr lang="ko-KR" altLang="en-US" sz="2400" kern="1200" dirty="0">
                <a:solidFill>
                  <a:schemeClr val="tx1">
                    <a:lumMod val="85000"/>
                    <a:lumOff val="15000"/>
                  </a:schemeClr>
                </a:solidFill>
                <a:latin typeface="맑은 고딕" pitchFamily="50" charset="-127"/>
                <a:ea typeface="맑은 고딕" pitchFamily="50" charset="-127"/>
                <a:cs typeface="+mn-cs"/>
              </a:defRPr>
            </a:lvl1pP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3384575"/>
            <a:ext cx="6400800" cy="1752600"/>
          </a:xfrm>
        </p:spPr>
        <p:txBody>
          <a:bodyPr/>
          <a:lstStyle>
            <a:lvl1pPr marL="0" indent="0" algn="ctr">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smtClean="0"/>
              <a:t>마스터 부제목 스타일 편집</a:t>
            </a:r>
            <a:endParaRPr lang="ko-KR" altLang="en-US" dirty="0"/>
          </a:p>
        </p:txBody>
      </p:sp>
      <p:sp>
        <p:nvSpPr>
          <p:cNvPr id="5" name="바닥글 개체 틀 4"/>
          <p:cNvSpPr>
            <a:spLocks noGrp="1"/>
          </p:cNvSpPr>
          <p:nvPr>
            <p:ph type="ftr" sz="quarter" idx="11"/>
          </p:nvPr>
        </p:nvSpPr>
        <p:spPr/>
        <p:txBody>
          <a:bodyPr/>
          <a:lstStyle/>
          <a:p>
            <a:r>
              <a:rPr lang="en-US" altLang="ko-KR" smtClean="0"/>
              <a:t>&gt;&gt; ㈜</a:t>
            </a:r>
            <a:r>
              <a:rPr lang="ko-KR" altLang="en-US" smtClean="0"/>
              <a:t>티엔에스</a:t>
            </a:r>
            <a:endParaRPr lang="ko-KR" altLang="en-US" dirty="0"/>
          </a:p>
        </p:txBody>
      </p:sp>
      <p:sp>
        <p:nvSpPr>
          <p:cNvPr id="6" name="슬라이드 번호 개체 틀 5"/>
          <p:cNvSpPr>
            <a:spLocks noGrp="1"/>
          </p:cNvSpPr>
          <p:nvPr>
            <p:ph type="sldNum" sz="quarter" idx="12"/>
          </p:nvPr>
        </p:nvSpPr>
        <p:spPr/>
        <p:txBody>
          <a:bodyPr/>
          <a:lstStyle/>
          <a:p>
            <a:fld id="{0F567439-5C3E-4BB1-91F1-4F884E3EA3BA}" type="slidenum">
              <a:rPr lang="ko-KR" altLang="en-US" smtClean="0"/>
              <a:pPr/>
              <a:t>‹#›</a:t>
            </a:fld>
            <a:endParaRPr lang="ko-KR" altLang="en-US" dirty="0"/>
          </a:p>
        </p:txBody>
      </p:sp>
      <p:cxnSp>
        <p:nvCxnSpPr>
          <p:cNvPr id="7" name="직선 연결선 6"/>
          <p:cNvCxnSpPr/>
          <p:nvPr userDrawn="1"/>
        </p:nvCxnSpPr>
        <p:spPr>
          <a:xfrm>
            <a:off x="683568" y="3143399"/>
            <a:ext cx="846043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9" name="직사각형 8"/>
          <p:cNvSpPr/>
          <p:nvPr/>
        </p:nvSpPr>
        <p:spPr>
          <a:xfrm>
            <a:off x="0" y="0"/>
            <a:ext cx="9144000" cy="548680"/>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p:cNvSpPr>
            <a:spLocks noGrp="1"/>
          </p:cNvSpPr>
          <p:nvPr>
            <p:ph type="title"/>
          </p:nvPr>
        </p:nvSpPr>
        <p:spPr>
          <a:xfrm>
            <a:off x="251520" y="44624"/>
            <a:ext cx="8892480" cy="504056"/>
          </a:xfrm>
          <a:solidFill>
            <a:srgbClr val="91A23D"/>
          </a:solidFill>
          <a:ln>
            <a:noFill/>
          </a:ln>
          <a:effectLst>
            <a:innerShdw blurRad="88900" dist="88900" dir="18900000">
              <a:schemeClr val="tx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algn="l" defTabSz="914400" rtl="0" eaLnBrk="1" latinLnBrk="1" hangingPunct="1">
              <a:defRPr lang="ko-KR" altLang="en-US" sz="2000" b="1" kern="1200">
                <a:solidFill>
                  <a:schemeClr val="tx1">
                    <a:lumMod val="85000"/>
                    <a:lumOff val="15000"/>
                  </a:schemeClr>
                </a:solidFill>
                <a:latin typeface="맑은 고딕" pitchFamily="50" charset="-127"/>
                <a:ea typeface="맑은 고딕" pitchFamily="50" charset="-127"/>
                <a:cs typeface="+mn-cs"/>
              </a:defRPr>
            </a:lvl1pPr>
          </a:lstStyle>
          <a:p>
            <a:r>
              <a:rPr lang="ko-KR" altLang="en-US" dirty="0" smtClean="0"/>
              <a:t>마스터 제목 스타일 편집</a:t>
            </a:r>
            <a:endParaRPr lang="ko-KR" altLang="en-US" dirty="0"/>
          </a:p>
        </p:txBody>
      </p:sp>
      <p:sp>
        <p:nvSpPr>
          <p:cNvPr id="3" name="내용 개체 틀 2"/>
          <p:cNvSpPr>
            <a:spLocks noGrp="1"/>
          </p:cNvSpPr>
          <p:nvPr>
            <p:ph idx="1"/>
          </p:nvPr>
        </p:nvSpPr>
        <p:spPr/>
        <p:txBody>
          <a:bodyPr/>
          <a:lstStyle>
            <a:lvl1pPr marL="180000" indent="-180000">
              <a:spcBef>
                <a:spcPts val="0"/>
              </a:spcBef>
              <a:defRPr/>
            </a:lvl1pPr>
            <a:lvl2pPr marL="360000" indent="-180000">
              <a:spcBef>
                <a:spcPts val="0"/>
              </a:spcBef>
              <a:defRPr/>
            </a:lvl2pPr>
            <a:lvl3pPr marL="540000" indent="-180000">
              <a:spcBef>
                <a:spcPts val="0"/>
              </a:spcBef>
              <a:defRPr/>
            </a:lvl3pPr>
            <a:lvl4pPr marL="720000" indent="-180000">
              <a:spcBef>
                <a:spcPts val="0"/>
              </a:spcBef>
              <a:defRPr/>
            </a:lvl4pPr>
            <a:lvl5pPr marL="900000" indent="-180000">
              <a:spcBef>
                <a:spcPts val="0"/>
              </a:spcBef>
              <a:defRPr/>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5" name="바닥글 개체 틀 4"/>
          <p:cNvSpPr>
            <a:spLocks noGrp="1"/>
          </p:cNvSpPr>
          <p:nvPr>
            <p:ph type="ftr" sz="quarter" idx="11"/>
          </p:nvPr>
        </p:nvSpPr>
        <p:spPr/>
        <p:txBody>
          <a:bodyPr/>
          <a:lstStyle/>
          <a:p>
            <a:r>
              <a:rPr lang="en-US" altLang="ko-KR" smtClean="0"/>
              <a:t>&gt;&gt; ㈜</a:t>
            </a:r>
            <a:r>
              <a:rPr lang="ko-KR" altLang="en-US" smtClean="0"/>
              <a:t>티엔에스</a:t>
            </a:r>
            <a:endParaRPr lang="ko-KR" altLang="en-US"/>
          </a:p>
        </p:txBody>
      </p:sp>
      <p:sp>
        <p:nvSpPr>
          <p:cNvPr id="6" name="슬라이드 번호 개체 틀 5"/>
          <p:cNvSpPr>
            <a:spLocks noGrp="1"/>
          </p:cNvSpPr>
          <p:nvPr>
            <p:ph type="sldNum" sz="quarter" idx="12"/>
          </p:nvPr>
        </p:nvSpPr>
        <p:spPr/>
        <p:txBody>
          <a:bodyPr/>
          <a:lstStyle/>
          <a:p>
            <a:fld id="{0F567439-5C3E-4BB1-91F1-4F884E3EA3BA}" type="slidenum">
              <a:rPr lang="ko-KR" altLang="en-US" smtClean="0"/>
              <a:pPr/>
              <a:t>‹#›</a:t>
            </a:fld>
            <a:endParaRPr lang="ko-KR" altLang="en-US" dirty="0"/>
          </a:p>
        </p:txBody>
      </p:sp>
      <p:cxnSp>
        <p:nvCxnSpPr>
          <p:cNvPr id="7" name="직선 연결선 6"/>
          <p:cNvCxnSpPr/>
          <p:nvPr userDrawn="1"/>
        </p:nvCxnSpPr>
        <p:spPr>
          <a:xfrm>
            <a:off x="251520" y="620688"/>
            <a:ext cx="8892480"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8" name="직사각형 7"/>
          <p:cNvSpPr/>
          <p:nvPr userDrawn="1"/>
        </p:nvSpPr>
        <p:spPr>
          <a:xfrm>
            <a:off x="0" y="3645024"/>
            <a:ext cx="9144000" cy="2880320"/>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p:cNvSpPr>
            <a:spLocks noGrp="1"/>
          </p:cNvSpPr>
          <p:nvPr>
            <p:ph type="title"/>
          </p:nvPr>
        </p:nvSpPr>
        <p:spPr>
          <a:xfrm>
            <a:off x="722312" y="3651103"/>
            <a:ext cx="8421687" cy="1362075"/>
          </a:xfrm>
          <a:solidFill>
            <a:srgbClr val="91A23D"/>
          </a:solidFill>
          <a:ln>
            <a:noFill/>
          </a:ln>
          <a:effectLst>
            <a:innerShdw blurRad="88900" dist="88900" dir="18900000">
              <a:schemeClr val="tx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lvl1pPr marL="0" algn="l" defTabSz="914400" rtl="0" eaLnBrk="1" latinLnBrk="1" hangingPunct="1">
              <a:spcBef>
                <a:spcPct val="0"/>
              </a:spcBef>
              <a:buNone/>
              <a:defRPr lang="ko-KR" altLang="en-US" sz="2400" b="1" kern="1200" dirty="0">
                <a:solidFill>
                  <a:schemeClr val="tx1">
                    <a:lumMod val="85000"/>
                    <a:lumOff val="15000"/>
                  </a:schemeClr>
                </a:solidFill>
                <a:latin typeface="맑은 고딕" pitchFamily="50" charset="-127"/>
                <a:ea typeface="맑은 고딕" pitchFamily="50" charset="-127"/>
                <a:cs typeface="+mn-cs"/>
              </a:defRPr>
            </a:lvl1p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722313" y="2150916"/>
            <a:ext cx="7772400" cy="1458391"/>
          </a:xfrm>
        </p:spPr>
        <p:txBody>
          <a:bodyPr anchor="b">
            <a:normAutofit/>
          </a:bodyPr>
          <a:lstStyle>
            <a:lvl1pPr marL="0" indent="0">
              <a:buNone/>
              <a:defRPr sz="16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5" name="바닥글 개체 틀 4"/>
          <p:cNvSpPr>
            <a:spLocks noGrp="1"/>
          </p:cNvSpPr>
          <p:nvPr>
            <p:ph type="ftr" sz="quarter" idx="11"/>
          </p:nvPr>
        </p:nvSpPr>
        <p:spPr/>
        <p:txBody>
          <a:bodyPr/>
          <a:lstStyle/>
          <a:p>
            <a:r>
              <a:rPr lang="en-US" altLang="ko-KR" smtClean="0"/>
              <a:t>&gt;&gt; ㈜</a:t>
            </a:r>
            <a:r>
              <a:rPr lang="ko-KR" altLang="en-US" smtClean="0"/>
              <a:t>티엔에스</a:t>
            </a:r>
            <a:endParaRPr lang="ko-KR" altLang="en-US"/>
          </a:p>
        </p:txBody>
      </p:sp>
      <p:sp>
        <p:nvSpPr>
          <p:cNvPr id="6" name="슬라이드 번호 개체 틀 5"/>
          <p:cNvSpPr>
            <a:spLocks noGrp="1"/>
          </p:cNvSpPr>
          <p:nvPr>
            <p:ph type="sldNum" sz="quarter" idx="12"/>
          </p:nvPr>
        </p:nvSpPr>
        <p:spPr/>
        <p:txBody>
          <a:bodyPr/>
          <a:lstStyle/>
          <a:p>
            <a:fld id="{0F567439-5C3E-4BB1-91F1-4F884E3EA3BA}" type="slidenum">
              <a:rPr lang="ko-KR" altLang="en-US" smtClean="0"/>
              <a:pPr/>
              <a:t>‹#›</a:t>
            </a:fld>
            <a:endParaRPr lang="ko-KR" altLang="en-US"/>
          </a:p>
        </p:txBody>
      </p:sp>
      <p:cxnSp>
        <p:nvCxnSpPr>
          <p:cNvPr id="7" name="직선 연결선 6"/>
          <p:cNvCxnSpPr/>
          <p:nvPr userDrawn="1"/>
        </p:nvCxnSpPr>
        <p:spPr>
          <a:xfrm>
            <a:off x="683568" y="3609305"/>
            <a:ext cx="846043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9" name="직사각형 8"/>
          <p:cNvSpPr/>
          <p:nvPr userDrawn="1"/>
        </p:nvSpPr>
        <p:spPr>
          <a:xfrm>
            <a:off x="0" y="0"/>
            <a:ext cx="9144000" cy="548680"/>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p:cNvSpPr>
            <a:spLocks noGrp="1"/>
          </p:cNvSpPr>
          <p:nvPr>
            <p:ph type="title"/>
          </p:nvPr>
        </p:nvSpPr>
        <p:spPr>
          <a:xfrm>
            <a:off x="251520" y="44624"/>
            <a:ext cx="8892480" cy="504056"/>
          </a:xfrm>
          <a:solidFill>
            <a:srgbClr val="91A23D"/>
          </a:solidFill>
          <a:ln>
            <a:noFill/>
          </a:ln>
          <a:effectLst>
            <a:innerShdw blurRad="88900" dist="88900" dir="18900000">
              <a:schemeClr val="tx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marL="0" algn="l" defTabSz="914400" rtl="0" eaLnBrk="1" latinLnBrk="1" hangingPunct="1">
              <a:spcBef>
                <a:spcPct val="0"/>
              </a:spcBef>
              <a:buNone/>
              <a:defRPr lang="ko-KR" altLang="en-US" sz="2000" b="1" kern="1200" dirty="0">
                <a:solidFill>
                  <a:schemeClr val="tx1">
                    <a:lumMod val="85000"/>
                    <a:lumOff val="15000"/>
                  </a:schemeClr>
                </a:solidFill>
                <a:latin typeface="맑은 고딕" pitchFamily="50" charset="-127"/>
                <a:ea typeface="맑은 고딕" pitchFamily="50" charset="-127"/>
                <a:cs typeface="+mn-cs"/>
              </a:defRPr>
            </a:lvl1pPr>
          </a:lstStyle>
          <a:p>
            <a:r>
              <a:rPr lang="ko-KR" altLang="en-US" dirty="0" smtClean="0"/>
              <a:t>마스터 제목 스타일 편집</a:t>
            </a:r>
            <a:endParaRPr lang="ko-KR" altLang="en-US" dirty="0"/>
          </a:p>
        </p:txBody>
      </p:sp>
      <p:sp>
        <p:nvSpPr>
          <p:cNvPr id="3" name="내용 개체 틀 2"/>
          <p:cNvSpPr>
            <a:spLocks noGrp="1"/>
          </p:cNvSpPr>
          <p:nvPr>
            <p:ph sz="half" idx="1"/>
          </p:nvPr>
        </p:nvSpPr>
        <p:spPr>
          <a:xfrm>
            <a:off x="251520" y="692696"/>
            <a:ext cx="4244280" cy="5760640"/>
          </a:xfrm>
        </p:spPr>
        <p:txBody>
          <a:bodyPr>
            <a:normAutofit/>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692696"/>
            <a:ext cx="4244280" cy="5760640"/>
          </a:xfrm>
        </p:spPr>
        <p:txBody>
          <a:bodyPr>
            <a:normAutofit/>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11"/>
          </p:nvPr>
        </p:nvSpPr>
        <p:spPr/>
        <p:txBody>
          <a:bodyPr/>
          <a:lstStyle/>
          <a:p>
            <a:r>
              <a:rPr lang="en-US" altLang="ko-KR" smtClean="0"/>
              <a:t>&gt;&gt; ㈜</a:t>
            </a:r>
            <a:r>
              <a:rPr lang="ko-KR" altLang="en-US" smtClean="0"/>
              <a:t>티엔에스</a:t>
            </a:r>
            <a:endParaRPr lang="ko-KR" altLang="en-US"/>
          </a:p>
        </p:txBody>
      </p:sp>
      <p:sp>
        <p:nvSpPr>
          <p:cNvPr id="7" name="슬라이드 번호 개체 틀 6"/>
          <p:cNvSpPr>
            <a:spLocks noGrp="1"/>
          </p:cNvSpPr>
          <p:nvPr>
            <p:ph type="sldNum" sz="quarter" idx="12"/>
          </p:nvPr>
        </p:nvSpPr>
        <p:spPr/>
        <p:txBody>
          <a:bodyPr/>
          <a:lstStyle/>
          <a:p>
            <a:fld id="{0F567439-5C3E-4BB1-91F1-4F884E3EA3BA}" type="slidenum">
              <a:rPr lang="ko-KR" altLang="en-US" smtClean="0"/>
              <a:pPr/>
              <a:t>‹#›</a:t>
            </a:fld>
            <a:endParaRPr lang="ko-KR" altLang="en-US"/>
          </a:p>
        </p:txBody>
      </p:sp>
      <p:cxnSp>
        <p:nvCxnSpPr>
          <p:cNvPr id="8" name="직선 연결선 7"/>
          <p:cNvCxnSpPr/>
          <p:nvPr userDrawn="1"/>
        </p:nvCxnSpPr>
        <p:spPr>
          <a:xfrm>
            <a:off x="251520" y="620688"/>
            <a:ext cx="8892480"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11" name="직사각형 10"/>
          <p:cNvSpPr/>
          <p:nvPr userDrawn="1"/>
        </p:nvSpPr>
        <p:spPr>
          <a:xfrm>
            <a:off x="0" y="0"/>
            <a:ext cx="9144000" cy="548680"/>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p:cNvSpPr>
            <a:spLocks noGrp="1"/>
          </p:cNvSpPr>
          <p:nvPr>
            <p:ph type="title"/>
          </p:nvPr>
        </p:nvSpPr>
        <p:spPr>
          <a:xfrm>
            <a:off x="251520" y="44624"/>
            <a:ext cx="8892480" cy="504056"/>
          </a:xfrm>
          <a:solidFill>
            <a:srgbClr val="91A23D"/>
          </a:solidFill>
          <a:ln>
            <a:noFill/>
          </a:ln>
          <a:effectLst>
            <a:innerShdw blurRad="88900" dist="88900" dir="18900000">
              <a:schemeClr val="tx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marL="0" algn="l" defTabSz="914400" rtl="0" eaLnBrk="1" latinLnBrk="1" hangingPunct="1">
              <a:spcBef>
                <a:spcPct val="0"/>
              </a:spcBef>
              <a:buNone/>
              <a:defRPr lang="ko-KR" altLang="en-US" sz="2000" b="1" kern="1200">
                <a:solidFill>
                  <a:schemeClr val="tx1">
                    <a:lumMod val="85000"/>
                    <a:lumOff val="15000"/>
                  </a:schemeClr>
                </a:solidFill>
                <a:latin typeface="맑은 고딕" pitchFamily="50" charset="-127"/>
                <a:ea typeface="맑은 고딕" pitchFamily="50" charset="-127"/>
                <a:cs typeface="+mn-cs"/>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251520" y="692696"/>
            <a:ext cx="424586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251520" y="1412776"/>
            <a:ext cx="4245868" cy="5040560"/>
          </a:xfrm>
        </p:spPr>
        <p:txBody>
          <a:bodyPr>
            <a:normAutofit/>
          </a:bodyPr>
          <a:lstStyle>
            <a:lvl1pPr>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6" y="692696"/>
            <a:ext cx="424745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6" y="1412776"/>
            <a:ext cx="4247455" cy="5040560"/>
          </a:xfrm>
        </p:spPr>
        <p:txBody>
          <a:bodyPr>
            <a:normAutofit/>
          </a:bodyPr>
          <a:lstStyle>
            <a:lvl1pPr>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8" name="바닥글 개체 틀 7"/>
          <p:cNvSpPr>
            <a:spLocks noGrp="1"/>
          </p:cNvSpPr>
          <p:nvPr>
            <p:ph type="ftr" sz="quarter" idx="11"/>
          </p:nvPr>
        </p:nvSpPr>
        <p:spPr/>
        <p:txBody>
          <a:bodyPr/>
          <a:lstStyle/>
          <a:p>
            <a:r>
              <a:rPr lang="en-US" altLang="ko-KR" smtClean="0"/>
              <a:t>&gt;&gt; ㈜</a:t>
            </a:r>
            <a:r>
              <a:rPr lang="ko-KR" altLang="en-US" smtClean="0"/>
              <a:t>티엔에스</a:t>
            </a:r>
            <a:endParaRPr lang="ko-KR" altLang="en-US"/>
          </a:p>
        </p:txBody>
      </p:sp>
      <p:sp>
        <p:nvSpPr>
          <p:cNvPr id="9" name="슬라이드 번호 개체 틀 8"/>
          <p:cNvSpPr>
            <a:spLocks noGrp="1"/>
          </p:cNvSpPr>
          <p:nvPr>
            <p:ph type="sldNum" sz="quarter" idx="12"/>
          </p:nvPr>
        </p:nvSpPr>
        <p:spPr/>
        <p:txBody>
          <a:bodyPr/>
          <a:lstStyle/>
          <a:p>
            <a:fld id="{0F567439-5C3E-4BB1-91F1-4F884E3EA3BA}" type="slidenum">
              <a:rPr lang="ko-KR" altLang="en-US" smtClean="0"/>
              <a:pPr/>
              <a:t>‹#›</a:t>
            </a:fld>
            <a:endParaRPr lang="ko-KR" altLang="en-US"/>
          </a:p>
        </p:txBody>
      </p:sp>
      <p:cxnSp>
        <p:nvCxnSpPr>
          <p:cNvPr id="10" name="직선 연결선 9"/>
          <p:cNvCxnSpPr/>
          <p:nvPr userDrawn="1"/>
        </p:nvCxnSpPr>
        <p:spPr>
          <a:xfrm>
            <a:off x="251520" y="620688"/>
            <a:ext cx="8892480"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7" name="직사각형 6"/>
          <p:cNvSpPr/>
          <p:nvPr userDrawn="1"/>
        </p:nvSpPr>
        <p:spPr>
          <a:xfrm>
            <a:off x="0" y="0"/>
            <a:ext cx="9144000" cy="548680"/>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p:cNvSpPr>
            <a:spLocks noGrp="1"/>
          </p:cNvSpPr>
          <p:nvPr>
            <p:ph type="title"/>
          </p:nvPr>
        </p:nvSpPr>
        <p:spPr>
          <a:xfrm>
            <a:off x="251520" y="44624"/>
            <a:ext cx="8892480" cy="504056"/>
          </a:xfrm>
          <a:solidFill>
            <a:srgbClr val="91A23D"/>
          </a:solidFill>
          <a:ln>
            <a:noFill/>
          </a:ln>
          <a:effectLst>
            <a:innerShdw blurRad="88900" dist="88900" dir="18900000">
              <a:schemeClr val="tx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marL="0" algn="l" defTabSz="914400" rtl="0" eaLnBrk="1" latinLnBrk="1" hangingPunct="1">
              <a:spcBef>
                <a:spcPct val="0"/>
              </a:spcBef>
              <a:buNone/>
              <a:defRPr lang="ko-KR" altLang="en-US" sz="2000" b="1" kern="1200">
                <a:solidFill>
                  <a:schemeClr val="tx1">
                    <a:lumMod val="85000"/>
                    <a:lumOff val="15000"/>
                  </a:schemeClr>
                </a:solidFill>
                <a:latin typeface="맑은 고딕" pitchFamily="50" charset="-127"/>
                <a:ea typeface="맑은 고딕" pitchFamily="50" charset="-127"/>
                <a:cs typeface="+mn-cs"/>
              </a:defRPr>
            </a:lvl1pPr>
          </a:lstStyle>
          <a:p>
            <a:r>
              <a:rPr lang="ko-KR" altLang="en-US" smtClean="0"/>
              <a:t>마스터 제목 스타일 편집</a:t>
            </a:r>
            <a:endParaRPr lang="ko-KR" altLang="en-US"/>
          </a:p>
        </p:txBody>
      </p:sp>
      <p:sp>
        <p:nvSpPr>
          <p:cNvPr id="4" name="바닥글 개체 틀 3"/>
          <p:cNvSpPr>
            <a:spLocks noGrp="1"/>
          </p:cNvSpPr>
          <p:nvPr>
            <p:ph type="ftr" sz="quarter" idx="11"/>
          </p:nvPr>
        </p:nvSpPr>
        <p:spPr/>
        <p:txBody>
          <a:bodyPr/>
          <a:lstStyle/>
          <a:p>
            <a:r>
              <a:rPr lang="en-US" altLang="ko-KR" smtClean="0"/>
              <a:t>&gt;&gt; ㈜</a:t>
            </a:r>
            <a:r>
              <a:rPr lang="ko-KR" altLang="en-US" smtClean="0"/>
              <a:t>티엔에스</a:t>
            </a:r>
            <a:endParaRPr lang="ko-KR" altLang="en-US"/>
          </a:p>
        </p:txBody>
      </p:sp>
      <p:sp>
        <p:nvSpPr>
          <p:cNvPr id="5" name="슬라이드 번호 개체 틀 4"/>
          <p:cNvSpPr>
            <a:spLocks noGrp="1"/>
          </p:cNvSpPr>
          <p:nvPr>
            <p:ph type="sldNum" sz="quarter" idx="12"/>
          </p:nvPr>
        </p:nvSpPr>
        <p:spPr/>
        <p:txBody>
          <a:bodyPr/>
          <a:lstStyle/>
          <a:p>
            <a:fld id="{0F567439-5C3E-4BB1-91F1-4F884E3EA3BA}" type="slidenum">
              <a:rPr lang="ko-KR" altLang="en-US" smtClean="0"/>
              <a:pPr/>
              <a:t>‹#›</a:t>
            </a:fld>
            <a:endParaRPr lang="ko-KR" altLang="en-US" dirty="0"/>
          </a:p>
        </p:txBody>
      </p:sp>
      <p:cxnSp>
        <p:nvCxnSpPr>
          <p:cNvPr id="6" name="직선 연결선 5"/>
          <p:cNvCxnSpPr/>
          <p:nvPr userDrawn="1"/>
        </p:nvCxnSpPr>
        <p:spPr>
          <a:xfrm>
            <a:off x="251520" y="620688"/>
            <a:ext cx="8892480"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5" name="직사각형 4"/>
          <p:cNvSpPr/>
          <p:nvPr userDrawn="1"/>
        </p:nvSpPr>
        <p:spPr>
          <a:xfrm>
            <a:off x="0" y="0"/>
            <a:ext cx="9144000" cy="548680"/>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바닥글 개체 틀 2"/>
          <p:cNvSpPr>
            <a:spLocks noGrp="1"/>
          </p:cNvSpPr>
          <p:nvPr>
            <p:ph type="ftr" sz="quarter" idx="11"/>
          </p:nvPr>
        </p:nvSpPr>
        <p:spPr/>
        <p:txBody>
          <a:bodyPr/>
          <a:lstStyle/>
          <a:p>
            <a:r>
              <a:rPr lang="en-US" altLang="ko-KR" smtClean="0"/>
              <a:t>&gt;&gt; ㈜</a:t>
            </a:r>
            <a:r>
              <a:rPr lang="ko-KR" altLang="en-US" smtClean="0"/>
              <a:t>티엔에스</a:t>
            </a:r>
            <a:endParaRPr lang="ko-KR" altLang="en-US"/>
          </a:p>
        </p:txBody>
      </p:sp>
      <p:sp>
        <p:nvSpPr>
          <p:cNvPr id="4" name="슬라이드 번호 개체 틀 3"/>
          <p:cNvSpPr>
            <a:spLocks noGrp="1"/>
          </p:cNvSpPr>
          <p:nvPr>
            <p:ph type="sldNum" sz="quarter" idx="12"/>
          </p:nvPr>
        </p:nvSpPr>
        <p:spPr/>
        <p:txBody>
          <a:bodyPr/>
          <a:lstStyle/>
          <a:p>
            <a:fld id="{0F567439-5C3E-4BB1-91F1-4F884E3EA3BA}"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9" name="직사각형 8"/>
          <p:cNvSpPr/>
          <p:nvPr userDrawn="1"/>
        </p:nvSpPr>
        <p:spPr>
          <a:xfrm>
            <a:off x="0" y="0"/>
            <a:ext cx="3491880" cy="6525344"/>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p:cNvSpPr>
            <a:spLocks noGrp="1"/>
          </p:cNvSpPr>
          <p:nvPr>
            <p:ph type="title"/>
          </p:nvPr>
        </p:nvSpPr>
        <p:spPr>
          <a:xfrm>
            <a:off x="251520" y="273050"/>
            <a:ext cx="3213993" cy="1139726"/>
          </a:xfrm>
          <a:solidFill>
            <a:srgbClr val="91A23D"/>
          </a:solidFill>
          <a:ln>
            <a:noFill/>
          </a:ln>
          <a:effectLst>
            <a:innerShdw blurRad="88900" dist="88900" dir="18900000">
              <a:schemeClr val="tx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Autofit/>
          </a:bodyPr>
          <a:lstStyle>
            <a:lvl1pPr marL="0" algn="l" defTabSz="914400" rtl="0" eaLnBrk="1" latinLnBrk="1" hangingPunct="1">
              <a:spcBef>
                <a:spcPct val="0"/>
              </a:spcBef>
              <a:buNone/>
              <a:defRPr lang="ko-KR" altLang="en-US" sz="2000" b="1" kern="1200" dirty="0">
                <a:solidFill>
                  <a:schemeClr val="tx1">
                    <a:lumMod val="85000"/>
                    <a:lumOff val="15000"/>
                  </a:schemeClr>
                </a:solidFill>
                <a:latin typeface="맑은 고딕" pitchFamily="50" charset="-127"/>
                <a:ea typeface="맑은 고딕" pitchFamily="50" charset="-127"/>
                <a:cs typeface="+mn-cs"/>
              </a:defRPr>
            </a:lvl1pPr>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3575051" y="273050"/>
            <a:ext cx="5317430" cy="6252294"/>
          </a:xfrm>
        </p:spPr>
        <p:txBody>
          <a:bodyPr>
            <a:normAutofit/>
          </a:bodyPr>
          <a:lstStyle>
            <a:lvl1pPr>
              <a:defRPr sz="1400"/>
            </a:lvl1pPr>
            <a:lvl2pPr>
              <a:defRPr sz="1400"/>
            </a:lvl2pPr>
            <a:lvl3pPr>
              <a:defRPr sz="1400"/>
            </a:lvl3pPr>
            <a:lvl4pPr>
              <a:defRPr sz="1400"/>
            </a:lvl4pPr>
            <a:lvl5pPr>
              <a:defRPr sz="14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251520" y="1435100"/>
            <a:ext cx="3213993" cy="50902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6" name="바닥글 개체 틀 5"/>
          <p:cNvSpPr>
            <a:spLocks noGrp="1"/>
          </p:cNvSpPr>
          <p:nvPr>
            <p:ph type="ftr" sz="quarter" idx="11"/>
          </p:nvPr>
        </p:nvSpPr>
        <p:spPr/>
        <p:txBody>
          <a:bodyPr/>
          <a:lstStyle/>
          <a:p>
            <a:r>
              <a:rPr lang="en-US" altLang="ko-KR" smtClean="0"/>
              <a:t>&gt;&gt; ㈜</a:t>
            </a:r>
            <a:r>
              <a:rPr lang="ko-KR" altLang="en-US" smtClean="0"/>
              <a:t>티엔에스</a:t>
            </a:r>
            <a:endParaRPr lang="ko-KR" altLang="en-US"/>
          </a:p>
        </p:txBody>
      </p:sp>
      <p:sp>
        <p:nvSpPr>
          <p:cNvPr id="7" name="슬라이드 번호 개체 틀 6"/>
          <p:cNvSpPr>
            <a:spLocks noGrp="1"/>
          </p:cNvSpPr>
          <p:nvPr>
            <p:ph type="sldNum" sz="quarter" idx="12"/>
          </p:nvPr>
        </p:nvSpPr>
        <p:spPr/>
        <p:txBody>
          <a:bodyPr/>
          <a:lstStyle/>
          <a:p>
            <a:fld id="{0F567439-5C3E-4BB1-91F1-4F884E3EA3BA}" type="slidenum">
              <a:rPr lang="ko-KR" altLang="en-US" smtClean="0"/>
              <a:pPr/>
              <a:t>‹#›</a:t>
            </a:fld>
            <a:endParaRPr lang="ko-KR" altLang="en-US"/>
          </a:p>
        </p:txBody>
      </p:sp>
      <p:cxnSp>
        <p:nvCxnSpPr>
          <p:cNvPr id="8" name="직선 연결선 7"/>
          <p:cNvCxnSpPr/>
          <p:nvPr userDrawn="1"/>
        </p:nvCxnSpPr>
        <p:spPr>
          <a:xfrm>
            <a:off x="251520" y="1412776"/>
            <a:ext cx="3240360"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9" name="직사각형 8"/>
          <p:cNvSpPr/>
          <p:nvPr userDrawn="1"/>
        </p:nvSpPr>
        <p:spPr>
          <a:xfrm>
            <a:off x="0" y="4810468"/>
            <a:ext cx="9144000" cy="548680"/>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p:cNvSpPr>
            <a:spLocks noGrp="1"/>
          </p:cNvSpPr>
          <p:nvPr>
            <p:ph type="title"/>
          </p:nvPr>
        </p:nvSpPr>
        <p:spPr>
          <a:xfrm>
            <a:off x="251520" y="4800600"/>
            <a:ext cx="8892480" cy="566738"/>
          </a:xfrm>
          <a:solidFill>
            <a:srgbClr val="91A23D"/>
          </a:solidFill>
          <a:ln>
            <a:noFill/>
          </a:ln>
          <a:effectLst>
            <a:innerShdw blurRad="88900" dist="88900" dir="18900000">
              <a:schemeClr val="tx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Autofit/>
          </a:bodyPr>
          <a:lstStyle>
            <a:lvl1pPr marL="0" algn="l" defTabSz="914400" rtl="0" eaLnBrk="1" latinLnBrk="1" hangingPunct="1">
              <a:spcBef>
                <a:spcPct val="0"/>
              </a:spcBef>
              <a:buNone/>
              <a:defRPr lang="ko-KR" altLang="en-US" sz="2000" b="1" kern="1200" dirty="0">
                <a:solidFill>
                  <a:schemeClr val="tx1">
                    <a:lumMod val="85000"/>
                    <a:lumOff val="15000"/>
                  </a:schemeClr>
                </a:solidFill>
                <a:latin typeface="맑은 고딕" pitchFamily="50" charset="-127"/>
                <a:ea typeface="맑은 고딕" pitchFamily="50" charset="-127"/>
                <a:cs typeface="+mn-cs"/>
              </a:defRPr>
            </a:lvl1pPr>
          </a:lstStyle>
          <a:p>
            <a:r>
              <a:rPr lang="ko-KR" altLang="en-US" dirty="0" smtClean="0"/>
              <a:t>마스터 제목 스타일 편집</a:t>
            </a:r>
            <a:endParaRPr lang="ko-KR" altLang="en-US" dirty="0"/>
          </a:p>
        </p:txBody>
      </p:sp>
      <p:sp>
        <p:nvSpPr>
          <p:cNvPr id="3" name="그림 개체 틀 2"/>
          <p:cNvSpPr>
            <a:spLocks noGrp="1"/>
          </p:cNvSpPr>
          <p:nvPr>
            <p:ph type="pic" idx="1"/>
          </p:nvPr>
        </p:nvSpPr>
        <p:spPr>
          <a:xfrm>
            <a:off x="251520" y="612775"/>
            <a:ext cx="864096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251520" y="5367338"/>
            <a:ext cx="88924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6" name="바닥글 개체 틀 5"/>
          <p:cNvSpPr>
            <a:spLocks noGrp="1"/>
          </p:cNvSpPr>
          <p:nvPr>
            <p:ph type="ftr" sz="quarter" idx="11"/>
          </p:nvPr>
        </p:nvSpPr>
        <p:spPr/>
        <p:txBody>
          <a:bodyPr/>
          <a:lstStyle/>
          <a:p>
            <a:r>
              <a:rPr lang="en-US" altLang="ko-KR" smtClean="0"/>
              <a:t>&gt;&gt; ㈜</a:t>
            </a:r>
            <a:r>
              <a:rPr lang="ko-KR" altLang="en-US" smtClean="0"/>
              <a:t>티엔에스</a:t>
            </a:r>
            <a:endParaRPr lang="ko-KR" altLang="en-US"/>
          </a:p>
        </p:txBody>
      </p:sp>
      <p:sp>
        <p:nvSpPr>
          <p:cNvPr id="7" name="슬라이드 번호 개체 틀 6"/>
          <p:cNvSpPr>
            <a:spLocks noGrp="1"/>
          </p:cNvSpPr>
          <p:nvPr>
            <p:ph type="sldNum" sz="quarter" idx="12"/>
          </p:nvPr>
        </p:nvSpPr>
        <p:spPr/>
        <p:txBody>
          <a:bodyPr/>
          <a:lstStyle/>
          <a:p>
            <a:fld id="{0F567439-5C3E-4BB1-91F1-4F884E3EA3BA}" type="slidenum">
              <a:rPr lang="ko-KR" altLang="en-US" smtClean="0"/>
              <a:pPr/>
              <a:t>‹#›</a:t>
            </a:fld>
            <a:endParaRPr lang="ko-KR" altLang="en-US"/>
          </a:p>
        </p:txBody>
      </p:sp>
      <p:cxnSp>
        <p:nvCxnSpPr>
          <p:cNvPr id="8" name="직선 연결선 7"/>
          <p:cNvCxnSpPr/>
          <p:nvPr userDrawn="1"/>
        </p:nvCxnSpPr>
        <p:spPr>
          <a:xfrm>
            <a:off x="251520" y="4797152"/>
            <a:ext cx="8892480"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bg>
      <p:bgRef idx="1001">
        <a:schemeClr val="bg1"/>
      </p:bgRef>
    </p:bg>
    <p:spTree>
      <p:nvGrpSpPr>
        <p:cNvPr id="1" name=""/>
        <p:cNvGrpSpPr/>
        <p:nvPr/>
      </p:nvGrpSpPr>
      <p:grpSpPr>
        <a:xfrm>
          <a:off x="0" y="0"/>
          <a:ext cx="0" cy="0"/>
          <a:chOff x="0" y="0"/>
          <a:chExt cx="0" cy="0"/>
        </a:xfrm>
      </p:grpSpPr>
      <p:sp>
        <p:nvSpPr>
          <p:cNvPr id="8" name="직사각형 7"/>
          <p:cNvSpPr/>
          <p:nvPr userDrawn="1"/>
        </p:nvSpPr>
        <p:spPr>
          <a:xfrm>
            <a:off x="0" y="0"/>
            <a:ext cx="9144000" cy="548680"/>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p:cNvSpPr>
            <a:spLocks noGrp="1"/>
          </p:cNvSpPr>
          <p:nvPr>
            <p:ph type="title"/>
          </p:nvPr>
        </p:nvSpPr>
        <p:spPr>
          <a:xfrm>
            <a:off x="251520" y="44624"/>
            <a:ext cx="8892480" cy="504056"/>
          </a:xfrm>
          <a:solidFill>
            <a:srgbClr val="91A23D"/>
          </a:solidFill>
          <a:ln>
            <a:noFill/>
          </a:ln>
          <a:effectLst>
            <a:innerShdw blurRad="88900" dist="88900" dir="18900000">
              <a:schemeClr val="tx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marL="0" algn="l" defTabSz="914400" rtl="0" eaLnBrk="1" latinLnBrk="1" hangingPunct="1">
              <a:spcBef>
                <a:spcPct val="0"/>
              </a:spcBef>
              <a:buNone/>
              <a:defRPr lang="ko-KR" altLang="en-US" sz="2000" b="1" kern="1200">
                <a:solidFill>
                  <a:schemeClr val="tx1">
                    <a:lumMod val="85000"/>
                    <a:lumOff val="15000"/>
                  </a:schemeClr>
                </a:solidFill>
                <a:latin typeface="맑은 고딕" pitchFamily="50" charset="-127"/>
                <a:ea typeface="맑은 고딕" pitchFamily="50" charset="-127"/>
                <a:cs typeface="+mn-cs"/>
              </a:defRPr>
            </a:lvl1p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바닥글 개체 틀 4"/>
          <p:cNvSpPr>
            <a:spLocks noGrp="1"/>
          </p:cNvSpPr>
          <p:nvPr>
            <p:ph type="ftr" sz="quarter" idx="11"/>
          </p:nvPr>
        </p:nvSpPr>
        <p:spPr/>
        <p:txBody>
          <a:bodyPr/>
          <a:lstStyle/>
          <a:p>
            <a:r>
              <a:rPr lang="en-US" altLang="ko-KR" smtClean="0"/>
              <a:t>&gt;&gt; ㈜</a:t>
            </a:r>
            <a:r>
              <a:rPr lang="ko-KR" altLang="en-US" smtClean="0"/>
              <a:t>티엔에스</a:t>
            </a:r>
            <a:endParaRPr lang="ko-KR" altLang="en-US"/>
          </a:p>
        </p:txBody>
      </p:sp>
      <p:sp>
        <p:nvSpPr>
          <p:cNvPr id="6" name="슬라이드 번호 개체 틀 5"/>
          <p:cNvSpPr>
            <a:spLocks noGrp="1"/>
          </p:cNvSpPr>
          <p:nvPr>
            <p:ph type="sldNum" sz="quarter" idx="12"/>
          </p:nvPr>
        </p:nvSpPr>
        <p:spPr/>
        <p:txBody>
          <a:bodyPr/>
          <a:lstStyle/>
          <a:p>
            <a:fld id="{0F567439-5C3E-4BB1-91F1-4F884E3EA3BA}" type="slidenum">
              <a:rPr lang="ko-KR" altLang="en-US" smtClean="0"/>
              <a:pPr/>
              <a:t>‹#›</a:t>
            </a:fld>
            <a:endParaRPr lang="ko-KR" altLang="en-US"/>
          </a:p>
        </p:txBody>
      </p:sp>
      <p:cxnSp>
        <p:nvCxnSpPr>
          <p:cNvPr id="7" name="직선 연결선 6"/>
          <p:cNvCxnSpPr/>
          <p:nvPr userDrawn="1"/>
        </p:nvCxnSpPr>
        <p:spPr>
          <a:xfrm>
            <a:off x="251520" y="620688"/>
            <a:ext cx="8892480"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8" name="직사각형 7"/>
          <p:cNvSpPr/>
          <p:nvPr userDrawn="1"/>
        </p:nvSpPr>
        <p:spPr>
          <a:xfrm>
            <a:off x="7452321" y="0"/>
            <a:ext cx="1691680" cy="6525344"/>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세로 제목 1"/>
          <p:cNvSpPr>
            <a:spLocks noGrp="1"/>
          </p:cNvSpPr>
          <p:nvPr>
            <p:ph type="title" orient="vert"/>
          </p:nvPr>
        </p:nvSpPr>
        <p:spPr>
          <a:xfrm>
            <a:off x="7452321" y="274639"/>
            <a:ext cx="1440160" cy="5851525"/>
          </a:xfrm>
          <a:solidFill>
            <a:srgbClr val="91A23D"/>
          </a:solidFill>
          <a:ln>
            <a:noFill/>
          </a:ln>
          <a:effectLst>
            <a:innerShdw blurRad="88900" dist="88900" dir="18900000">
              <a:schemeClr val="tx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vert="eaVert" lIns="91440" tIns="45720" rIns="91440" bIns="45720" rtlCol="0" anchor="ctr">
            <a:noAutofit/>
          </a:bodyPr>
          <a:lstStyle>
            <a:lvl1pPr marL="0" algn="l" defTabSz="914400" rtl="0" eaLnBrk="1" latinLnBrk="1" hangingPunct="1">
              <a:spcBef>
                <a:spcPct val="0"/>
              </a:spcBef>
              <a:buNone/>
              <a:defRPr lang="ko-KR" altLang="en-US" sz="2000" b="1" kern="1200" dirty="0">
                <a:solidFill>
                  <a:schemeClr val="tx1">
                    <a:lumMod val="85000"/>
                    <a:lumOff val="15000"/>
                  </a:schemeClr>
                </a:solidFill>
                <a:latin typeface="맑은 고딕" pitchFamily="50" charset="-127"/>
                <a:ea typeface="맑은 고딕" pitchFamily="50" charset="-127"/>
                <a:cs typeface="+mn-cs"/>
              </a:defRPr>
            </a:lvl1pPr>
          </a:lstStyle>
          <a:p>
            <a:r>
              <a:rPr lang="ko-KR" altLang="en-US" dirty="0" smtClean="0"/>
              <a:t>마스터 제목 스타일 편집</a:t>
            </a:r>
            <a:endParaRPr lang="ko-KR" altLang="en-US" dirty="0"/>
          </a:p>
        </p:txBody>
      </p:sp>
      <p:sp>
        <p:nvSpPr>
          <p:cNvPr id="3" name="세로 텍스트 개체 틀 2"/>
          <p:cNvSpPr>
            <a:spLocks noGrp="1"/>
          </p:cNvSpPr>
          <p:nvPr>
            <p:ph type="body" orient="vert" idx="1"/>
          </p:nvPr>
        </p:nvSpPr>
        <p:spPr>
          <a:xfrm>
            <a:off x="251520" y="274639"/>
            <a:ext cx="7056784" cy="5851525"/>
          </a:xfrm>
        </p:spPr>
        <p:txBody>
          <a:bodyPr vert="eaVert"/>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5" name="바닥글 개체 틀 4"/>
          <p:cNvSpPr>
            <a:spLocks noGrp="1"/>
          </p:cNvSpPr>
          <p:nvPr>
            <p:ph type="ftr" sz="quarter" idx="11"/>
          </p:nvPr>
        </p:nvSpPr>
        <p:spPr/>
        <p:txBody>
          <a:bodyPr/>
          <a:lstStyle/>
          <a:p>
            <a:r>
              <a:rPr lang="en-US" altLang="ko-KR" smtClean="0"/>
              <a:t>&gt;&gt; ㈜</a:t>
            </a:r>
            <a:r>
              <a:rPr lang="ko-KR" altLang="en-US" smtClean="0"/>
              <a:t>티엔에스</a:t>
            </a:r>
            <a:endParaRPr lang="ko-KR" altLang="en-US"/>
          </a:p>
        </p:txBody>
      </p:sp>
      <p:sp>
        <p:nvSpPr>
          <p:cNvPr id="6" name="슬라이드 번호 개체 틀 5"/>
          <p:cNvSpPr>
            <a:spLocks noGrp="1"/>
          </p:cNvSpPr>
          <p:nvPr>
            <p:ph type="sldNum" sz="quarter" idx="12"/>
          </p:nvPr>
        </p:nvSpPr>
        <p:spPr/>
        <p:txBody>
          <a:bodyPr/>
          <a:lstStyle/>
          <a:p>
            <a:fld id="{0F567439-5C3E-4BB1-91F1-4F884E3EA3BA}" type="slidenum">
              <a:rPr lang="ko-KR" altLang="en-US" smtClean="0"/>
              <a:pPr/>
              <a:t>‹#›</a:t>
            </a:fld>
            <a:endParaRPr lang="ko-KR" altLang="en-US"/>
          </a:p>
        </p:txBody>
      </p:sp>
      <p:cxnSp>
        <p:nvCxnSpPr>
          <p:cNvPr id="7" name="직선 연결선 6"/>
          <p:cNvCxnSpPr/>
          <p:nvPr userDrawn="1"/>
        </p:nvCxnSpPr>
        <p:spPr>
          <a:xfrm>
            <a:off x="7380312" y="260648"/>
            <a:ext cx="0" cy="6597352"/>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자유형 6"/>
          <p:cNvSpPr/>
          <p:nvPr/>
        </p:nvSpPr>
        <p:spPr>
          <a:xfrm rot="8100000">
            <a:off x="8242154" y="6396659"/>
            <a:ext cx="1176578" cy="277306"/>
          </a:xfrm>
          <a:custGeom>
            <a:avLst/>
            <a:gdLst>
              <a:gd name="connsiteX0" fmla="*/ 335757 w 1488282"/>
              <a:gd name="connsiteY0" fmla="*/ 0 h 338137"/>
              <a:gd name="connsiteX1" fmla="*/ 1147763 w 1488282"/>
              <a:gd name="connsiteY1" fmla="*/ 0 h 338137"/>
              <a:gd name="connsiteX2" fmla="*/ 1488282 w 1488282"/>
              <a:gd name="connsiteY2" fmla="*/ 338137 h 338137"/>
              <a:gd name="connsiteX3" fmla="*/ 0 w 1488282"/>
              <a:gd name="connsiteY3" fmla="*/ 338137 h 338137"/>
              <a:gd name="connsiteX4" fmla="*/ 335757 w 1488282"/>
              <a:gd name="connsiteY4" fmla="*/ 0 h 338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282" h="338137">
                <a:moveTo>
                  <a:pt x="335757" y="0"/>
                </a:moveTo>
                <a:lnTo>
                  <a:pt x="1147763" y="0"/>
                </a:lnTo>
                <a:lnTo>
                  <a:pt x="1488282" y="338137"/>
                </a:lnTo>
                <a:lnTo>
                  <a:pt x="0" y="338137"/>
                </a:lnTo>
                <a:lnTo>
                  <a:pt x="335757" y="0"/>
                </a:lnTo>
                <a:close/>
              </a:path>
            </a:pathLst>
          </a:custGeom>
          <a:gradFill flip="none" rotWithShape="0">
            <a:gsLst>
              <a:gs pos="10000">
                <a:srgbClr val="343434"/>
              </a:gs>
              <a:gs pos="30000">
                <a:srgbClr val="626262"/>
              </a:gs>
              <a:gs pos="50000">
                <a:srgbClr val="4A4A4A"/>
              </a:gs>
              <a:gs pos="65000">
                <a:srgbClr val="9A9A9A"/>
              </a:gs>
              <a:gs pos="90000">
                <a:srgbClr val="353535"/>
              </a:gs>
            </a:gsLst>
            <a:lin ang="8100000" scaled="0"/>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rtlCol="0" anchor="ctr">
            <a:noAutofit/>
          </a:bodyPr>
          <a:lstStyle/>
          <a:p>
            <a:pPr algn="ctr"/>
            <a:endParaRPr lang="en-US" altLang="ko-KR" sz="1600" b="1" dirty="0">
              <a:solidFill>
                <a:schemeClr val="bg1"/>
              </a:solidFill>
            </a:endParaRPr>
          </a:p>
        </p:txBody>
      </p:sp>
      <p:sp>
        <p:nvSpPr>
          <p:cNvPr id="10" name="TextBox 9"/>
          <p:cNvSpPr txBox="1"/>
          <p:nvPr/>
        </p:nvSpPr>
        <p:spPr>
          <a:xfrm rot="-2700000">
            <a:off x="8315083" y="6419057"/>
            <a:ext cx="992528" cy="230832"/>
          </a:xfrm>
          <a:prstGeom prst="rect">
            <a:avLst/>
          </a:prstGeom>
          <a:noFill/>
        </p:spPr>
        <p:txBody>
          <a:bodyPr wrap="square" rtlCol="0">
            <a:spAutoFit/>
          </a:bodyPr>
          <a:lstStyle/>
          <a:p>
            <a:pPr algn="ctr"/>
            <a:r>
              <a:rPr lang="en-US" altLang="ko-KR" sz="900" b="1" dirty="0" smtClean="0">
                <a:solidFill>
                  <a:schemeClr val="bg1"/>
                </a:solidFill>
                <a:effectLst>
                  <a:outerShdw blurRad="38100" dist="38100" dir="2700000" algn="tl">
                    <a:srgbClr val="000000">
                      <a:alpha val="43137"/>
                    </a:srgbClr>
                  </a:outerShdw>
                </a:effectLst>
                <a:latin typeface="맑은 고딕" pitchFamily="50" charset="-127"/>
                <a:ea typeface="맑은 고딕" pitchFamily="50" charset="-127"/>
              </a:rPr>
              <a:t>Smart Factory</a:t>
            </a:r>
            <a:endParaRPr lang="ko-KR" altLang="en-US" sz="900" b="1" dirty="0">
              <a:solidFill>
                <a:schemeClr val="bg1"/>
              </a:solidFill>
              <a:effectLst>
                <a:outerShdw blurRad="38100" dist="38100" dir="2700000" algn="tl">
                  <a:srgbClr val="000000">
                    <a:alpha val="43137"/>
                  </a:srgbClr>
                </a:outerShdw>
              </a:effectLst>
              <a:latin typeface="맑은 고딕" pitchFamily="50" charset="-127"/>
              <a:ea typeface="맑은 고딕" pitchFamily="50" charset="-127"/>
            </a:endParaRPr>
          </a:p>
        </p:txBody>
      </p:sp>
      <p:sp>
        <p:nvSpPr>
          <p:cNvPr id="2" name="제목 개체 틀 1"/>
          <p:cNvSpPr>
            <a:spLocks noGrp="1"/>
          </p:cNvSpPr>
          <p:nvPr>
            <p:ph type="title"/>
          </p:nvPr>
        </p:nvSpPr>
        <p:spPr>
          <a:xfrm>
            <a:off x="251520" y="44624"/>
            <a:ext cx="8640960" cy="504056"/>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251520" y="692696"/>
            <a:ext cx="8640960" cy="5760640"/>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5" name="바닥글 개체 틀 4"/>
          <p:cNvSpPr>
            <a:spLocks noGrp="1"/>
          </p:cNvSpPr>
          <p:nvPr>
            <p:ph type="ftr" sz="quarter" idx="3"/>
          </p:nvPr>
        </p:nvSpPr>
        <p:spPr>
          <a:xfrm>
            <a:off x="1" y="6597352"/>
            <a:ext cx="6372200" cy="260648"/>
          </a:xfrm>
          <a:prstGeom prst="rect">
            <a:avLst/>
          </a:prstGeom>
        </p:spPr>
        <p:txBody>
          <a:bodyPr vert="horz" lIns="91440" tIns="45720" rIns="91440" bIns="45720" rtlCol="0" anchor="ctr"/>
          <a:lstStyle>
            <a:lvl1pPr marL="182563" indent="0" algn="l">
              <a:defRPr sz="1100">
                <a:solidFill>
                  <a:srgbClr val="003366"/>
                </a:solidFill>
                <a:latin typeface="맑은 고딕" pitchFamily="50" charset="-127"/>
                <a:ea typeface="맑은 고딕" pitchFamily="50" charset="-127"/>
              </a:defRPr>
            </a:lvl1pPr>
          </a:lstStyle>
          <a:p>
            <a:r>
              <a:rPr lang="en-US" altLang="ko-KR" smtClean="0"/>
              <a:t>&gt;&gt; ㈜</a:t>
            </a:r>
            <a:r>
              <a:rPr lang="ko-KR" altLang="en-US" smtClean="0"/>
              <a:t>티엔에스</a:t>
            </a:r>
            <a:endParaRPr lang="ko-KR" altLang="en-US" dirty="0"/>
          </a:p>
        </p:txBody>
      </p:sp>
      <p:sp>
        <p:nvSpPr>
          <p:cNvPr id="6" name="슬라이드 번호 개체 틀 5"/>
          <p:cNvSpPr>
            <a:spLocks noGrp="1"/>
          </p:cNvSpPr>
          <p:nvPr>
            <p:ph type="sldNum" sz="quarter" idx="4"/>
          </p:nvPr>
        </p:nvSpPr>
        <p:spPr>
          <a:xfrm>
            <a:off x="8784977" y="6597352"/>
            <a:ext cx="395536" cy="260648"/>
          </a:xfrm>
          <a:prstGeom prst="rect">
            <a:avLst/>
          </a:prstGeom>
        </p:spPr>
        <p:txBody>
          <a:bodyPr vert="horz" lIns="91440" tIns="45720" rIns="91440" bIns="45720" rtlCol="0" anchor="ctr"/>
          <a:lstStyle>
            <a:lvl1pPr algn="ctr">
              <a:defRPr sz="1200">
                <a:solidFill>
                  <a:srgbClr val="003366"/>
                </a:solidFill>
                <a:latin typeface="맑은 고딕" pitchFamily="50" charset="-127"/>
                <a:ea typeface="맑은 고딕" pitchFamily="50" charset="-127"/>
              </a:defRPr>
            </a:lvl1pPr>
          </a:lstStyle>
          <a:p>
            <a:fld id="{4FABC3DB-9130-4159-8CA1-80E15A9070A6}" type="slidenum">
              <a:rPr lang="ko-KR" altLang="en-US" smtClean="0"/>
              <a:pPr/>
              <a:t>‹#›</a:t>
            </a:fld>
            <a:endParaRPr lang="ko-KR"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l" defTabSz="914400" rtl="0" eaLnBrk="1" latinLnBrk="1" hangingPunct="1">
        <a:spcBef>
          <a:spcPct val="0"/>
        </a:spcBef>
        <a:buNone/>
        <a:defRPr sz="2400" b="1" kern="1200">
          <a:solidFill>
            <a:schemeClr val="tx1">
              <a:lumMod val="75000"/>
              <a:lumOff val="25000"/>
            </a:schemeClr>
          </a:solidFill>
          <a:latin typeface="맑은 고딕" pitchFamily="50" charset="-127"/>
          <a:ea typeface="맑은 고딕" pitchFamily="50" charset="-127"/>
          <a:cs typeface="+mj-cs"/>
        </a:defRPr>
      </a:lvl1pPr>
    </p:titleStyle>
    <p:bodyStyle>
      <a:lvl1pPr marL="180000" indent="-180000" algn="l" defTabSz="914400" rtl="0" eaLnBrk="1" latinLnBrk="1" hangingPunct="1">
        <a:spcBef>
          <a:spcPts val="20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1pPr>
      <a:lvl2pPr marL="360000" indent="-180000" algn="l" defTabSz="914400" rtl="0" eaLnBrk="1" latinLnBrk="1" hangingPunct="1">
        <a:spcBef>
          <a:spcPts val="20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2pPr>
      <a:lvl3pPr marL="540000" indent="-180000" algn="l" defTabSz="914400" rtl="0" eaLnBrk="1" latinLnBrk="1" hangingPunct="1">
        <a:spcBef>
          <a:spcPts val="20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3pPr>
      <a:lvl4pPr marL="720000" indent="-180000" algn="l" defTabSz="914400" rtl="0" eaLnBrk="1" latinLnBrk="1" hangingPunct="1">
        <a:spcBef>
          <a:spcPts val="200"/>
        </a:spcBef>
        <a:buFont typeface="맑은 고딕" pitchFamily="50" charset="-127"/>
        <a:buChar char="-"/>
        <a:defRPr sz="1400" kern="1200">
          <a:solidFill>
            <a:schemeClr val="tx1">
              <a:lumMod val="75000"/>
              <a:lumOff val="25000"/>
            </a:schemeClr>
          </a:solidFill>
          <a:latin typeface="맑은 고딕" pitchFamily="50" charset="-127"/>
          <a:ea typeface="맑은 고딕" pitchFamily="50" charset="-127"/>
          <a:cs typeface="+mn-cs"/>
        </a:defRPr>
      </a:lvl4pPr>
      <a:lvl5pPr marL="900000" indent="-180000" algn="l" defTabSz="914400" rtl="0" eaLnBrk="1" latinLnBrk="1" hangingPunct="1">
        <a:spcBef>
          <a:spcPts val="20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png"/><Relationship Id="rId16" Type="http://schemas.openxmlformats.org/officeDocument/2006/relationships/image" Target="../media/image21.jpeg"/><Relationship Id="rId1" Type="http://schemas.openxmlformats.org/officeDocument/2006/relationships/slideLayout" Target="../slideLayouts/slideLayout6.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jpeg"/><Relationship Id="rId14" Type="http://schemas.openxmlformats.org/officeDocument/2006/relationships/image" Target="../media/image1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image" Target="../media/image23.png"/><Relationship Id="rId1" Type="http://schemas.openxmlformats.org/officeDocument/2006/relationships/slideLayout" Target="../slideLayouts/slideLayout6.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jpeg"/><Relationship Id="rId9" Type="http://schemas.openxmlformats.org/officeDocument/2006/relationships/image" Target="../media/image30.jpe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image" Target="../media/image34.jpeg"/><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gif"/><Relationship Id="rId10" Type="http://schemas.openxmlformats.org/officeDocument/2006/relationships/image" Target="../media/image42.png"/><Relationship Id="rId4" Type="http://schemas.openxmlformats.org/officeDocument/2006/relationships/image" Target="../media/image36.jpeg"/><Relationship Id="rId9" Type="http://schemas.openxmlformats.org/officeDocument/2006/relationships/image" Target="../media/image41.png"/></Relationships>
</file>

<file path=ppt/slides/_rels/slide1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49.jpeg"/><Relationship Id="rId13" Type="http://schemas.openxmlformats.org/officeDocument/2006/relationships/image" Target="../media/image52.png"/><Relationship Id="rId18" Type="http://schemas.microsoft.com/office/2007/relationships/hdphoto" Target="../media/hdphoto6.wdp"/><Relationship Id="rId3" Type="http://schemas.openxmlformats.org/officeDocument/2006/relationships/image" Target="../media/image46.png"/><Relationship Id="rId21" Type="http://schemas.openxmlformats.org/officeDocument/2006/relationships/image" Target="../media/image57.png"/><Relationship Id="rId7" Type="http://schemas.microsoft.com/office/2007/relationships/hdphoto" Target="../media/hdphoto2.wdp"/><Relationship Id="rId12" Type="http://schemas.microsoft.com/office/2007/relationships/hdphoto" Target="../media/hdphoto4.wdp"/><Relationship Id="rId17" Type="http://schemas.openxmlformats.org/officeDocument/2006/relationships/image" Target="../media/image55.png"/><Relationship Id="rId2" Type="http://schemas.openxmlformats.org/officeDocument/2006/relationships/notesSlide" Target="../notesSlides/notesSlide2.xml"/><Relationship Id="rId16" Type="http://schemas.microsoft.com/office/2007/relationships/hdphoto" Target="../media/hdphoto5.wdp"/><Relationship Id="rId20" Type="http://schemas.microsoft.com/office/2007/relationships/hdphoto" Target="../media/hdphoto7.wdp"/><Relationship Id="rId1" Type="http://schemas.openxmlformats.org/officeDocument/2006/relationships/slideLayout" Target="../slideLayouts/slideLayout6.xml"/><Relationship Id="rId6" Type="http://schemas.openxmlformats.org/officeDocument/2006/relationships/image" Target="../media/image48.png"/><Relationship Id="rId11" Type="http://schemas.openxmlformats.org/officeDocument/2006/relationships/image" Target="../media/image51.png"/><Relationship Id="rId5" Type="http://schemas.openxmlformats.org/officeDocument/2006/relationships/image" Target="../media/image47.jpeg"/><Relationship Id="rId15" Type="http://schemas.openxmlformats.org/officeDocument/2006/relationships/image" Target="../media/image54.png"/><Relationship Id="rId23" Type="http://schemas.microsoft.com/office/2007/relationships/hdphoto" Target="../media/hdphoto8.wdp"/><Relationship Id="rId10" Type="http://schemas.microsoft.com/office/2007/relationships/hdphoto" Target="../media/hdphoto3.wdp"/><Relationship Id="rId19" Type="http://schemas.openxmlformats.org/officeDocument/2006/relationships/image" Target="../media/image56.png"/><Relationship Id="rId4" Type="http://schemas.microsoft.com/office/2007/relationships/hdphoto" Target="../media/hdphoto1.wdp"/><Relationship Id="rId9" Type="http://schemas.openxmlformats.org/officeDocument/2006/relationships/image" Target="../media/image50.png"/><Relationship Id="rId14" Type="http://schemas.openxmlformats.org/officeDocument/2006/relationships/image" Target="../media/image53.jpeg"/><Relationship Id="rId22" Type="http://schemas.openxmlformats.org/officeDocument/2006/relationships/image" Target="../media/image58.png"/></Relationships>
</file>

<file path=ppt/slides/_rels/slide17.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6.png"/><Relationship Id="rId18" Type="http://schemas.openxmlformats.org/officeDocument/2006/relationships/image" Target="../media/image71.png"/><Relationship Id="rId3" Type="http://schemas.microsoft.com/office/2007/relationships/hdphoto" Target="../media/hdphoto9.wdp"/><Relationship Id="rId7" Type="http://schemas.microsoft.com/office/2007/relationships/hdphoto" Target="../media/hdphoto11.wdp"/><Relationship Id="rId12" Type="http://schemas.openxmlformats.org/officeDocument/2006/relationships/image" Target="../media/image65.png"/><Relationship Id="rId17" Type="http://schemas.openxmlformats.org/officeDocument/2006/relationships/image" Target="../media/image70.png"/><Relationship Id="rId2" Type="http://schemas.openxmlformats.org/officeDocument/2006/relationships/image" Target="../media/image59.png"/><Relationship Id="rId16" Type="http://schemas.openxmlformats.org/officeDocument/2006/relationships/image" Target="../media/image69.png"/><Relationship Id="rId20" Type="http://schemas.microsoft.com/office/2007/relationships/hdphoto" Target="../media/hdphoto13.wdp"/><Relationship Id="rId1" Type="http://schemas.openxmlformats.org/officeDocument/2006/relationships/slideLayout" Target="../slideLayouts/slideLayout6.xml"/><Relationship Id="rId6" Type="http://schemas.openxmlformats.org/officeDocument/2006/relationships/image" Target="../media/image61.png"/><Relationship Id="rId11" Type="http://schemas.openxmlformats.org/officeDocument/2006/relationships/image" Target="../media/image64.png"/><Relationship Id="rId5" Type="http://schemas.microsoft.com/office/2007/relationships/hdphoto" Target="../media/hdphoto10.wdp"/><Relationship Id="rId15" Type="http://schemas.openxmlformats.org/officeDocument/2006/relationships/image" Target="../media/image68.png"/><Relationship Id="rId10" Type="http://schemas.openxmlformats.org/officeDocument/2006/relationships/image" Target="../media/image63.jpeg"/><Relationship Id="rId19" Type="http://schemas.openxmlformats.org/officeDocument/2006/relationships/image" Target="../media/image72.png"/><Relationship Id="rId4" Type="http://schemas.openxmlformats.org/officeDocument/2006/relationships/image" Target="../media/image60.jpeg"/><Relationship Id="rId9" Type="http://schemas.microsoft.com/office/2007/relationships/hdphoto" Target="../media/hdphoto12.wdp"/><Relationship Id="rId14" Type="http://schemas.openxmlformats.org/officeDocument/2006/relationships/image" Target="../media/image67.png"/></Relationships>
</file>

<file path=ppt/slides/_rels/slide1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eg"/><Relationship Id="rId1" Type="http://schemas.openxmlformats.org/officeDocument/2006/relationships/slideLayout" Target="../slideLayouts/slideLayout6.xml"/><Relationship Id="rId4" Type="http://schemas.openxmlformats.org/officeDocument/2006/relationships/image" Target="../media/image76.png"/></Relationships>
</file>

<file path=ppt/slides/_rels/slide2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gif"/><Relationship Id="rId1" Type="http://schemas.openxmlformats.org/officeDocument/2006/relationships/slideLayout" Target="../slideLayouts/slideLayout6.xml"/><Relationship Id="rId4" Type="http://schemas.openxmlformats.org/officeDocument/2006/relationships/image" Target="../media/image79.png"/></Relationships>
</file>

<file path=ppt/slides/_rels/slide2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 Id="rId4" Type="http://schemas.openxmlformats.org/officeDocument/2006/relationships/image" Target="../media/image8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openxmlformats.org/officeDocument/2006/relationships/image" Target="../media/image87.jpeg"/><Relationship Id="rId13" Type="http://schemas.openxmlformats.org/officeDocument/2006/relationships/image" Target="../media/image92.emf"/><Relationship Id="rId3" Type="http://schemas.openxmlformats.org/officeDocument/2006/relationships/image" Target="../media/image83.png"/><Relationship Id="rId7" Type="http://schemas.microsoft.com/office/2007/relationships/hdphoto" Target="../media/hdphoto1.wdp"/><Relationship Id="rId12" Type="http://schemas.openxmlformats.org/officeDocument/2006/relationships/image" Target="../media/image91.emf"/><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86.png"/><Relationship Id="rId11" Type="http://schemas.openxmlformats.org/officeDocument/2006/relationships/image" Target="../media/image90.png"/><Relationship Id="rId5" Type="http://schemas.openxmlformats.org/officeDocument/2006/relationships/image" Target="../media/image85.jpeg"/><Relationship Id="rId10" Type="http://schemas.openxmlformats.org/officeDocument/2006/relationships/image" Target="../media/image89.png"/><Relationship Id="rId4" Type="http://schemas.openxmlformats.org/officeDocument/2006/relationships/image" Target="../media/image84.png"/><Relationship Id="rId9" Type="http://schemas.openxmlformats.org/officeDocument/2006/relationships/image" Target="../media/image88.jpeg"/></Relationships>
</file>

<file path=ppt/slides/_rels/slide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6.xml"/><Relationship Id="rId4" Type="http://schemas.openxmlformats.org/officeDocument/2006/relationships/image" Target="../media/image95.png"/></Relationships>
</file>

<file path=ppt/slides/_rels/slide2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8.jpeg"/><Relationship Id="rId7" Type="http://schemas.openxmlformats.org/officeDocument/2006/relationships/image" Target="../media/image7.png"/><Relationship Id="rId2" Type="http://schemas.openxmlformats.org/officeDocument/2006/relationships/image" Target="../media/image97.png"/><Relationship Id="rId1" Type="http://schemas.openxmlformats.org/officeDocument/2006/relationships/slideLayout" Target="../slideLayouts/slideLayout6.xml"/><Relationship Id="rId6" Type="http://schemas.openxmlformats.org/officeDocument/2006/relationships/image" Target="../media/image101.png"/><Relationship Id="rId11" Type="http://schemas.openxmlformats.org/officeDocument/2006/relationships/image" Target="../media/image103.png"/><Relationship Id="rId5" Type="http://schemas.openxmlformats.org/officeDocument/2006/relationships/image" Target="../media/image100.png"/><Relationship Id="rId10" Type="http://schemas.openxmlformats.org/officeDocument/2006/relationships/image" Target="../media/image102.png"/><Relationship Id="rId4" Type="http://schemas.openxmlformats.org/officeDocument/2006/relationships/image" Target="../media/image99.png"/><Relationship Id="rId9"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6.xml"/><Relationship Id="rId5" Type="http://schemas.openxmlformats.org/officeDocument/2006/relationships/image" Target="../media/image106.png"/><Relationship Id="rId4" Type="http://schemas.microsoft.com/office/2007/relationships/hdphoto" Target="../media/hdphoto14.wdp"/></Relationships>
</file>

<file path=ppt/slides/_rels/slide28.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12.jpeg"/><Relationship Id="rId2" Type="http://schemas.openxmlformats.org/officeDocument/2006/relationships/image" Target="../media/image107.jpeg"/><Relationship Id="rId1" Type="http://schemas.openxmlformats.org/officeDocument/2006/relationships/slideLayout" Target="../slideLayouts/slideLayout6.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a:normAutofit/>
          </a:bodyPr>
          <a:lstStyle/>
          <a:p>
            <a:pPr algn="ctr" fontAlgn="base" latinLnBrk="0"/>
            <a:r>
              <a:rPr lang="en-US" altLang="ko-KR" dirty="0" smtClean="0"/>
              <a:t>Study on Sensing and Monitoring of Sewing Machine for Textile Stream Smart Manufacturing Innovation</a:t>
            </a:r>
            <a:endParaRPr lang="ko-KR" altLang="en-US" dirty="0"/>
          </a:p>
        </p:txBody>
      </p:sp>
      <p:sp>
        <p:nvSpPr>
          <p:cNvPr id="3" name="부제목 2"/>
          <p:cNvSpPr>
            <a:spLocks noGrp="1"/>
          </p:cNvSpPr>
          <p:nvPr>
            <p:ph type="subTitle" idx="1"/>
          </p:nvPr>
        </p:nvSpPr>
        <p:spPr>
          <a:xfrm>
            <a:off x="755576" y="3573016"/>
            <a:ext cx="7776864" cy="2952328"/>
          </a:xfrm>
        </p:spPr>
        <p:txBody>
          <a:bodyPr>
            <a:noAutofit/>
          </a:bodyPr>
          <a:lstStyle/>
          <a:p>
            <a:pPr>
              <a:spcBef>
                <a:spcPts val="600"/>
              </a:spcBef>
            </a:pPr>
            <a:endParaRPr lang="en-US" altLang="ko-KR" sz="1600" b="1" dirty="0" smtClean="0"/>
          </a:p>
          <a:p>
            <a:pPr>
              <a:spcBef>
                <a:spcPts val="600"/>
              </a:spcBef>
            </a:pPr>
            <a:r>
              <a:rPr lang="en-US" altLang="ko-KR" sz="2000" b="1" dirty="0" smtClean="0"/>
              <a:t>2017. 11. 22.</a:t>
            </a:r>
          </a:p>
          <a:p>
            <a:pPr marL="1438275" lvl="0" algn="l" defTabSz="344488">
              <a:spcBef>
                <a:spcPts val="600"/>
              </a:spcBef>
            </a:pPr>
            <a:endParaRPr lang="en-US" altLang="ko-KR" sz="1600" b="1" dirty="0" smtClean="0">
              <a:solidFill>
                <a:prstClr val="black">
                  <a:lumMod val="75000"/>
                  <a:lumOff val="25000"/>
                </a:prstClr>
              </a:solidFill>
            </a:endParaRPr>
          </a:p>
          <a:p>
            <a:pPr marL="1438275" lvl="0" algn="l" defTabSz="344488">
              <a:spcBef>
                <a:spcPts val="600"/>
              </a:spcBef>
            </a:pPr>
            <a:r>
              <a:rPr lang="en-US" altLang="ko-KR" sz="1600" b="1" dirty="0" err="1" smtClean="0">
                <a:solidFill>
                  <a:prstClr val="black">
                    <a:lumMod val="75000"/>
                    <a:lumOff val="25000"/>
                  </a:prstClr>
                </a:solidFill>
              </a:rPr>
              <a:t>Ph.D</a:t>
            </a:r>
            <a:r>
              <a:rPr lang="en-US" altLang="ko-KR" sz="1600" b="1" dirty="0" smtClean="0">
                <a:solidFill>
                  <a:prstClr val="black">
                    <a:lumMod val="75000"/>
                    <a:lumOff val="25000"/>
                  </a:prstClr>
                </a:solidFill>
              </a:rPr>
              <a:t>  Jae Yong Lee</a:t>
            </a:r>
          </a:p>
          <a:p>
            <a:pPr marL="1438275" lvl="0" algn="l" defTabSz="344488">
              <a:spcBef>
                <a:spcPts val="600"/>
              </a:spcBef>
            </a:pPr>
            <a:r>
              <a:rPr lang="en-US" altLang="ko-KR" sz="1600" b="1" dirty="0" smtClean="0">
                <a:solidFill>
                  <a:prstClr val="black">
                    <a:lumMod val="75000"/>
                    <a:lumOff val="25000"/>
                  </a:prstClr>
                </a:solidFill>
              </a:rPr>
              <a:t>Manager : Mechatronics Team</a:t>
            </a:r>
          </a:p>
          <a:p>
            <a:pPr marL="1438275" lvl="0" algn="l" defTabSz="344488">
              <a:spcBef>
                <a:spcPts val="600"/>
              </a:spcBef>
            </a:pPr>
            <a:r>
              <a:rPr lang="en-US" altLang="ko-KR" sz="1600" b="1" dirty="0" smtClean="0">
                <a:solidFill>
                  <a:prstClr val="black">
                    <a:lumMod val="75000"/>
                    <a:lumOff val="25000"/>
                  </a:prstClr>
                </a:solidFill>
              </a:rPr>
              <a:t>KOTMI : Korea Textile Machinery Convergence Institute</a:t>
            </a:r>
          </a:p>
        </p:txBody>
      </p:sp>
      <p:sp>
        <p:nvSpPr>
          <p:cNvPr id="4" name="직사각형 3"/>
          <p:cNvSpPr/>
          <p:nvPr/>
        </p:nvSpPr>
        <p:spPr>
          <a:xfrm>
            <a:off x="683568" y="1124744"/>
            <a:ext cx="5760640" cy="432048"/>
          </a:xfrm>
          <a:prstGeom prst="rect">
            <a:avLst/>
          </a:prstGeom>
        </p:spPr>
        <p:txBody>
          <a:bodyPr wrap="square" anchor="ctr">
            <a:noAutofit/>
          </a:bodyPr>
          <a:lstStyle/>
          <a:p>
            <a:pPr fontAlgn="base" latinLnBrk="0"/>
            <a:r>
              <a:rPr lang="en-US" altLang="ko-KR" sz="1400" b="1" dirty="0" smtClean="0">
                <a:solidFill>
                  <a:schemeClr val="tx1">
                    <a:lumMod val="75000"/>
                    <a:lumOff val="25000"/>
                  </a:schemeClr>
                </a:solidFill>
                <a:latin typeface="맑은 고딕" pitchFamily="50" charset="-127"/>
                <a:ea typeface="맑은 고딕" pitchFamily="50" charset="-127"/>
              </a:rPr>
              <a:t>M2VIP 2017</a:t>
            </a:r>
            <a:endParaRPr lang="ko-KR" altLang="en-US" sz="1400" b="1" dirty="0">
              <a:solidFill>
                <a:schemeClr val="tx1">
                  <a:lumMod val="75000"/>
                  <a:lumOff val="25000"/>
                </a:schemeClr>
              </a:solidFill>
              <a:latin typeface="맑은 고딕" pitchFamily="50" charset="-127"/>
              <a:ea typeface="맑은 고딕" pitchFamily="50" charset="-127"/>
            </a:endParaRPr>
          </a:p>
        </p:txBody>
      </p:sp>
    </p:spTree>
    <p:extLst>
      <p:ext uri="{BB962C8B-B14F-4D97-AF65-F5344CB8AC3E}">
        <p14:creationId xmlns:p14="http://schemas.microsoft.com/office/powerpoint/2010/main" val="37950120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1. </a:t>
            </a:r>
            <a:r>
              <a:rPr lang="en-US" altLang="ko-KR" dirty="0" smtClean="0"/>
              <a:t>Definition and necessity </a:t>
            </a:r>
            <a:r>
              <a:rPr lang="en-US" altLang="ko-KR" dirty="0"/>
              <a:t>of </a:t>
            </a:r>
            <a:r>
              <a:rPr lang="en-US" altLang="ko-KR" dirty="0" smtClean="0"/>
              <a:t>technology development</a:t>
            </a:r>
            <a:endParaRPr lang="ko-KR" altLang="en-US" dirty="0"/>
          </a:p>
        </p:txBody>
      </p:sp>
      <p:sp>
        <p:nvSpPr>
          <p:cNvPr id="4" name="슬라이드 번호 개체 틀 3"/>
          <p:cNvSpPr>
            <a:spLocks noGrp="1"/>
          </p:cNvSpPr>
          <p:nvPr>
            <p:ph type="sldNum" sz="quarter" idx="12"/>
          </p:nvPr>
        </p:nvSpPr>
        <p:spPr/>
        <p:txBody>
          <a:bodyPr/>
          <a:lstStyle/>
          <a:p>
            <a:fld id="{0F567439-5C3E-4BB1-91F1-4F884E3EA3BA}" type="slidenum">
              <a:rPr lang="ko-KR" altLang="en-US" smtClean="0"/>
              <a:pPr/>
              <a:t>1</a:t>
            </a:fld>
            <a:endParaRPr lang="ko-KR" altLang="en-US" dirty="0"/>
          </a:p>
        </p:txBody>
      </p:sp>
      <p:sp>
        <p:nvSpPr>
          <p:cNvPr id="5" name="TextBox 4"/>
          <p:cNvSpPr txBox="1">
            <a:spLocks noChangeArrowheads="1"/>
          </p:cNvSpPr>
          <p:nvPr/>
        </p:nvSpPr>
        <p:spPr bwMode="auto">
          <a:xfrm>
            <a:off x="323528" y="930206"/>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smtClean="0">
                <a:latin typeface="맑은 고딕" pitchFamily="50" charset="-127"/>
                <a:ea typeface="맑은 고딕" pitchFamily="50" charset="-127"/>
              </a:rPr>
              <a:t>Background of Technology Development</a:t>
            </a:r>
            <a:endParaRPr lang="ko-KR" altLang="en-US" sz="1600" b="1" dirty="0">
              <a:solidFill>
                <a:srgbClr val="C00000"/>
              </a:solidFill>
              <a:latin typeface="맑은 고딕" pitchFamily="50" charset="-127"/>
              <a:ea typeface="맑은 고딕" pitchFamily="50" charset="-127"/>
            </a:endParaRPr>
          </a:p>
        </p:txBody>
      </p:sp>
      <p:sp>
        <p:nvSpPr>
          <p:cNvPr id="7" name="내용 개체 틀 13"/>
          <p:cNvSpPr txBox="1">
            <a:spLocks/>
          </p:cNvSpPr>
          <p:nvPr/>
        </p:nvSpPr>
        <p:spPr>
          <a:xfrm>
            <a:off x="467544" y="1556792"/>
            <a:ext cx="8280919" cy="2088232"/>
          </a:xfrm>
          <a:prstGeom prst="rect">
            <a:avLst/>
          </a:prstGeom>
          <a:solidFill>
            <a:schemeClr val="tx2">
              <a:lumMod val="20000"/>
              <a:lumOff val="80000"/>
            </a:schemeClr>
          </a:solidFill>
        </p:spPr>
        <p:txBody>
          <a:bodyPr vert="horz" lIns="91440" tIns="45720" rIns="91440" bIns="45720" rtlCol="0" anchor="ctr">
            <a:normAutofit lnSpcReduction="10000"/>
          </a:bodyPr>
          <a:lstStyle>
            <a:lvl1pPr marL="18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1pPr>
            <a:lvl2pPr marL="36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2pPr>
            <a:lvl3pPr marL="54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3pPr>
            <a:lvl4pPr marL="720000" indent="-180000" algn="l" defTabSz="914400" rtl="0" eaLnBrk="1" latinLnBrk="1" hangingPunct="1">
              <a:spcBef>
                <a:spcPts val="0"/>
              </a:spcBef>
              <a:buFont typeface="맑은 고딕" pitchFamily="50" charset="-127"/>
              <a:buChar char="-"/>
              <a:defRPr sz="1400" kern="1200">
                <a:solidFill>
                  <a:schemeClr val="tx1">
                    <a:lumMod val="75000"/>
                    <a:lumOff val="25000"/>
                  </a:schemeClr>
                </a:solidFill>
                <a:latin typeface="맑은 고딕" pitchFamily="50" charset="-127"/>
                <a:ea typeface="맑은 고딕" pitchFamily="50" charset="-127"/>
                <a:cs typeface="+mn-cs"/>
              </a:defRPr>
            </a:lvl4pPr>
            <a:lvl5pPr marL="90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85725" indent="-85725">
              <a:spcAft>
                <a:spcPts val="300"/>
              </a:spcAft>
            </a:pPr>
            <a:r>
              <a:rPr lang="en-US" altLang="ko-KR" sz="1600" dirty="0" smtClean="0">
                <a:solidFill>
                  <a:schemeClr val="tx1"/>
                </a:solidFill>
              </a:rPr>
              <a:t> Changes in consumer trends due to personalization and digitization by the development of on-line distribution market </a:t>
            </a:r>
          </a:p>
          <a:p>
            <a:pPr marL="85725" indent="-85725">
              <a:spcAft>
                <a:spcPts val="300"/>
              </a:spcAft>
            </a:pPr>
            <a:endParaRPr lang="en-US" altLang="ko-KR" sz="800" dirty="0" smtClean="0">
              <a:solidFill>
                <a:schemeClr val="tx1"/>
              </a:solidFill>
            </a:endParaRPr>
          </a:p>
          <a:p>
            <a:pPr marL="85725" indent="-85725">
              <a:spcAft>
                <a:spcPts val="300"/>
              </a:spcAft>
            </a:pPr>
            <a:r>
              <a:rPr lang="en-US" altLang="ko-KR" sz="1600" dirty="0" smtClean="0">
                <a:solidFill>
                  <a:schemeClr val="tx1"/>
                </a:solidFill>
              </a:rPr>
              <a:t> The emergence of long-tail market by diversification and small quantity of products combined with population increase </a:t>
            </a:r>
          </a:p>
          <a:p>
            <a:pPr marL="85725" indent="-85725">
              <a:spcAft>
                <a:spcPts val="300"/>
              </a:spcAft>
            </a:pPr>
            <a:endParaRPr lang="en-US" altLang="ko-KR" sz="900" dirty="0" smtClean="0">
              <a:solidFill>
                <a:schemeClr val="tx1"/>
              </a:solidFill>
            </a:endParaRPr>
          </a:p>
          <a:p>
            <a:pPr marL="85725" indent="-85725">
              <a:spcAft>
                <a:spcPts val="300"/>
              </a:spcAft>
            </a:pPr>
            <a:r>
              <a:rPr lang="en-US" altLang="ko-KR" sz="1600" dirty="0" smtClean="0">
                <a:solidFill>
                  <a:schemeClr val="tx1"/>
                </a:solidFill>
              </a:rPr>
              <a:t> Development of smart factory construction technology to improve the productivity of manufacturing factory with ICT-based </a:t>
            </a:r>
            <a:r>
              <a:rPr lang="en-US" altLang="ko-KR" sz="1600" dirty="0" err="1" smtClean="0">
                <a:solidFill>
                  <a:schemeClr val="tx1"/>
                </a:solidFill>
              </a:rPr>
              <a:t>informationization</a:t>
            </a:r>
            <a:r>
              <a:rPr lang="en-US" altLang="ko-KR" sz="1600" dirty="0" smtClean="0">
                <a:solidFill>
                  <a:schemeClr val="tx1"/>
                </a:solidFill>
              </a:rPr>
              <a:t> and automation technology</a:t>
            </a:r>
          </a:p>
        </p:txBody>
      </p:sp>
      <p:sp>
        <p:nvSpPr>
          <p:cNvPr id="10" name="Rectangle 13"/>
          <p:cNvSpPr/>
          <p:nvPr/>
        </p:nvSpPr>
        <p:spPr>
          <a:xfrm>
            <a:off x="467546" y="4005065"/>
            <a:ext cx="1512166" cy="1008111"/>
          </a:xfrm>
          <a:prstGeom prst="rect">
            <a:avLst/>
          </a:prstGeom>
          <a:solidFill>
            <a:srgbClr val="66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smtClean="0">
                <a:solidFill>
                  <a:srgbClr val="FFFF00"/>
                </a:solidFill>
                <a:effectLst>
                  <a:outerShdw blurRad="38100" dist="38100" dir="2700000" algn="tl">
                    <a:srgbClr val="000000">
                      <a:alpha val="43137"/>
                    </a:srgbClr>
                  </a:outerShdw>
                </a:effectLst>
                <a:latin typeface="+mj-lt"/>
                <a:cs typeface="Arial" panose="020B0604020202020204" pitchFamily="34" charset="0"/>
              </a:rPr>
              <a:t>Smart Factory</a:t>
            </a:r>
            <a:endParaRPr lang="ko-KR" altLang="en-US" sz="1400" b="1" dirty="0">
              <a:solidFill>
                <a:srgbClr val="FFFF00"/>
              </a:solidFill>
              <a:effectLst>
                <a:outerShdw blurRad="38100" dist="38100" dir="2700000" algn="tl">
                  <a:srgbClr val="000000">
                    <a:alpha val="43137"/>
                  </a:srgbClr>
                </a:outerShdw>
              </a:effectLst>
              <a:latin typeface="+mj-lt"/>
              <a:cs typeface="Arial" panose="020B0604020202020204" pitchFamily="34" charset="0"/>
            </a:endParaRPr>
          </a:p>
        </p:txBody>
      </p:sp>
      <p:sp>
        <p:nvSpPr>
          <p:cNvPr id="11" name="내용 개체 틀 13"/>
          <p:cNvSpPr txBox="1">
            <a:spLocks/>
          </p:cNvSpPr>
          <p:nvPr/>
        </p:nvSpPr>
        <p:spPr>
          <a:xfrm>
            <a:off x="2051719" y="4005065"/>
            <a:ext cx="6696743" cy="1008111"/>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1342800" indent="-180000">
              <a:buFont typeface="Wingdings" panose="05000000000000000000" pitchFamily="2" charset="2"/>
              <a:buChar char="§"/>
              <a:defRPr sz="1400">
                <a:latin typeface="+mj-lt"/>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179388" indent="-179388">
              <a:spcAft>
                <a:spcPts val="200"/>
              </a:spcAft>
            </a:pPr>
            <a:r>
              <a:rPr lang="en-US" altLang="ko-KR" sz="1300" b="1" dirty="0" smtClean="0">
                <a:solidFill>
                  <a:schemeClr val="tx1">
                    <a:lumMod val="85000"/>
                    <a:lumOff val="15000"/>
                  </a:schemeClr>
                </a:solidFill>
              </a:rPr>
              <a:t>CPS : </a:t>
            </a:r>
            <a:r>
              <a:rPr lang="en-US" altLang="ko-KR" sz="1300" b="1" dirty="0">
                <a:solidFill>
                  <a:schemeClr val="tx1">
                    <a:lumMod val="85000"/>
                    <a:lumOff val="15000"/>
                  </a:schemeClr>
                </a:solidFill>
              </a:rPr>
              <a:t>Cyber-physical </a:t>
            </a:r>
            <a:r>
              <a:rPr lang="en-US" altLang="ko-KR" sz="1300" b="1" dirty="0" smtClean="0">
                <a:solidFill>
                  <a:schemeClr val="tx1">
                    <a:lumMod val="85000"/>
                    <a:lumOff val="15000"/>
                  </a:schemeClr>
                </a:solidFill>
              </a:rPr>
              <a:t>systems     </a:t>
            </a:r>
            <a:r>
              <a:rPr lang="en-US" altLang="ko-KR" sz="1300" dirty="0" smtClean="0">
                <a:solidFill>
                  <a:schemeClr val="tx1">
                    <a:lumMod val="85000"/>
                    <a:lumOff val="15000"/>
                  </a:schemeClr>
                </a:solidFill>
              </a:rPr>
              <a:t>	 	</a:t>
            </a:r>
            <a:r>
              <a:rPr lang="en-US" altLang="ko-KR" sz="1300" dirty="0" smtClean="0">
                <a:solidFill>
                  <a:schemeClr val="tx1">
                    <a:lumMod val="85000"/>
                    <a:lumOff val="15000"/>
                  </a:schemeClr>
                </a:solidFill>
                <a:sym typeface="Wingdings" panose="05000000000000000000" pitchFamily="2" charset="2"/>
              </a:rPr>
              <a:t> Core Technology</a:t>
            </a:r>
            <a:endParaRPr lang="en-US" altLang="ko-KR" sz="1300" dirty="0">
              <a:solidFill>
                <a:schemeClr val="tx1">
                  <a:lumMod val="85000"/>
                  <a:lumOff val="15000"/>
                </a:schemeClr>
              </a:solidFill>
            </a:endParaRPr>
          </a:p>
          <a:p>
            <a:pPr marL="179388" indent="-179388">
              <a:spcAft>
                <a:spcPts val="200"/>
              </a:spcAft>
            </a:pPr>
            <a:r>
              <a:rPr lang="en-US" altLang="ko-KR" sz="1300" b="1" dirty="0" smtClean="0">
                <a:solidFill>
                  <a:schemeClr val="tx1">
                    <a:lumMod val="85000"/>
                    <a:lumOff val="15000"/>
                  </a:schemeClr>
                </a:solidFill>
              </a:rPr>
              <a:t>Process/Machine/Equipment Automation</a:t>
            </a:r>
            <a:r>
              <a:rPr lang="en-US" altLang="ko-KR" sz="1300" dirty="0" smtClean="0">
                <a:solidFill>
                  <a:schemeClr val="tx1">
                    <a:lumMod val="85000"/>
                    <a:lumOff val="15000"/>
                  </a:schemeClr>
                </a:solidFill>
              </a:rPr>
              <a:t> 		</a:t>
            </a:r>
            <a:r>
              <a:rPr lang="en-US" altLang="ko-KR" sz="1300" dirty="0" smtClean="0">
                <a:solidFill>
                  <a:schemeClr val="tx1">
                    <a:lumMod val="85000"/>
                    <a:lumOff val="15000"/>
                  </a:schemeClr>
                </a:solidFill>
                <a:sym typeface="Wingdings" panose="05000000000000000000" pitchFamily="2" charset="2"/>
              </a:rPr>
              <a:t> Element Technology</a:t>
            </a:r>
            <a:endParaRPr lang="en-US" altLang="ko-KR" sz="1300" dirty="0">
              <a:solidFill>
                <a:schemeClr val="tx1">
                  <a:lumMod val="85000"/>
                  <a:lumOff val="15000"/>
                </a:schemeClr>
              </a:solidFill>
            </a:endParaRPr>
          </a:p>
          <a:p>
            <a:pPr marL="179388" indent="-179388">
              <a:spcAft>
                <a:spcPts val="200"/>
              </a:spcAft>
            </a:pPr>
            <a:r>
              <a:rPr lang="en-US" altLang="ko-KR" sz="1300" b="1" dirty="0" err="1" smtClean="0">
                <a:solidFill>
                  <a:schemeClr val="tx1">
                    <a:lumMod val="85000"/>
                    <a:lumOff val="15000"/>
                  </a:schemeClr>
                </a:solidFill>
              </a:rPr>
              <a:t>IoT</a:t>
            </a:r>
            <a:r>
              <a:rPr lang="en-US" altLang="ko-KR" sz="1300" b="1" dirty="0" smtClean="0">
                <a:solidFill>
                  <a:schemeClr val="tx1">
                    <a:lumMod val="85000"/>
                    <a:lumOff val="15000"/>
                  </a:schemeClr>
                </a:solidFill>
              </a:rPr>
              <a:t> : Internet </a:t>
            </a:r>
            <a:r>
              <a:rPr lang="en-US" altLang="ko-KR" sz="1300" b="1" dirty="0">
                <a:solidFill>
                  <a:schemeClr val="tx1">
                    <a:lumMod val="85000"/>
                    <a:lumOff val="15000"/>
                  </a:schemeClr>
                </a:solidFill>
              </a:rPr>
              <a:t>of </a:t>
            </a:r>
            <a:r>
              <a:rPr lang="en-US" altLang="ko-KR" sz="1300" b="1" dirty="0" smtClean="0">
                <a:solidFill>
                  <a:schemeClr val="tx1">
                    <a:lumMod val="85000"/>
                    <a:lumOff val="15000"/>
                  </a:schemeClr>
                </a:solidFill>
              </a:rPr>
              <a:t>things</a:t>
            </a:r>
            <a:r>
              <a:rPr lang="en-US" altLang="ko-KR" sz="1300" dirty="0" smtClean="0">
                <a:solidFill>
                  <a:schemeClr val="tx1">
                    <a:lumMod val="85000"/>
                    <a:lumOff val="15000"/>
                  </a:schemeClr>
                </a:solidFill>
              </a:rPr>
              <a:t> 			</a:t>
            </a:r>
            <a:r>
              <a:rPr lang="en-US" altLang="ko-KR" sz="1300" dirty="0" smtClean="0">
                <a:solidFill>
                  <a:schemeClr val="tx1">
                    <a:lumMod val="85000"/>
                    <a:lumOff val="15000"/>
                  </a:schemeClr>
                </a:solidFill>
                <a:sym typeface="Wingdings" panose="05000000000000000000" pitchFamily="2" charset="2"/>
              </a:rPr>
              <a:t> Element Technology</a:t>
            </a:r>
            <a:endParaRPr lang="en-US" altLang="ko-KR" sz="1300" dirty="0">
              <a:solidFill>
                <a:schemeClr val="tx1">
                  <a:lumMod val="85000"/>
                  <a:lumOff val="15000"/>
                </a:schemeClr>
              </a:solidFill>
            </a:endParaRPr>
          </a:p>
        </p:txBody>
      </p:sp>
      <p:sp>
        <p:nvSpPr>
          <p:cNvPr id="35" name="TextBox 34"/>
          <p:cNvSpPr txBox="1"/>
          <p:nvPr/>
        </p:nvSpPr>
        <p:spPr>
          <a:xfrm>
            <a:off x="467544" y="5329371"/>
            <a:ext cx="8280918" cy="1123965"/>
          </a:xfrm>
          <a:prstGeom prst="rect">
            <a:avLst/>
          </a:prstGeom>
          <a:noFill/>
        </p:spPr>
        <p:txBody>
          <a:bodyPr wrap="square" rtlCol="0">
            <a:noAutofit/>
          </a:bodyPr>
          <a:lstStyle/>
          <a:p>
            <a:pPr marL="180975" indent="-180975">
              <a:buFont typeface="Wingdings" panose="05000000000000000000" pitchFamily="2" charset="2"/>
              <a:buChar char="§"/>
            </a:pPr>
            <a:r>
              <a:rPr lang="en-US" altLang="ko-KR" sz="1200" dirty="0" smtClean="0"/>
              <a:t>Various data required for production are transmitted through CPS and a smart plant is constructed by configuring an optimized platform for the production system. </a:t>
            </a:r>
          </a:p>
          <a:p>
            <a:pPr marL="180975" indent="-180975">
              <a:buFont typeface="Wingdings" panose="05000000000000000000" pitchFamily="2" charset="2"/>
              <a:buChar char="§"/>
            </a:pPr>
            <a:r>
              <a:rPr lang="en-US" altLang="ko-KR" sz="1200" dirty="0" smtClean="0"/>
              <a:t>The Smart Factory controls and manages the entire production process and enables product optimization</a:t>
            </a:r>
          </a:p>
          <a:p>
            <a:r>
              <a:rPr lang="en-US" altLang="ko-KR" sz="1200" dirty="0" smtClean="0"/>
              <a:t>    (source : KEIT </a:t>
            </a:r>
            <a:r>
              <a:rPr lang="en-US" altLang="ko-KR" sz="1200" dirty="0"/>
              <a:t>PD(2015-4</a:t>
            </a:r>
            <a:r>
              <a:rPr lang="en-US" altLang="ko-KR" sz="1200" dirty="0" smtClean="0"/>
              <a:t>) issue)</a:t>
            </a:r>
            <a:endParaRPr lang="ko-KR" altLang="en-US" sz="1200" dirty="0"/>
          </a:p>
        </p:txBody>
      </p:sp>
    </p:spTree>
    <p:extLst>
      <p:ext uri="{BB962C8B-B14F-4D97-AF65-F5344CB8AC3E}">
        <p14:creationId xmlns:p14="http://schemas.microsoft.com/office/powerpoint/2010/main" val="41637920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1. </a:t>
            </a:r>
            <a:r>
              <a:rPr lang="en-US" altLang="ko-KR" dirty="0" smtClean="0"/>
              <a:t>Definition and necessity </a:t>
            </a:r>
            <a:r>
              <a:rPr lang="en-US" altLang="ko-KR" dirty="0"/>
              <a:t>of </a:t>
            </a:r>
            <a:r>
              <a:rPr lang="en-US" altLang="ko-KR" dirty="0" smtClean="0"/>
              <a:t>technology development</a:t>
            </a:r>
            <a:endParaRPr lang="ko-KR" altLang="en-US" dirty="0"/>
          </a:p>
        </p:txBody>
      </p:sp>
      <p:sp>
        <p:nvSpPr>
          <p:cNvPr id="4" name="슬라이드 번호 개체 틀 3"/>
          <p:cNvSpPr>
            <a:spLocks noGrp="1"/>
          </p:cNvSpPr>
          <p:nvPr>
            <p:ph type="sldNum" sz="quarter" idx="12"/>
          </p:nvPr>
        </p:nvSpPr>
        <p:spPr/>
        <p:txBody>
          <a:bodyPr/>
          <a:lstStyle/>
          <a:p>
            <a:fld id="{0F567439-5C3E-4BB1-91F1-4F884E3EA3BA}" type="slidenum">
              <a:rPr lang="ko-KR" altLang="en-US" smtClean="0"/>
              <a:pPr/>
              <a:t>2</a:t>
            </a:fld>
            <a:endParaRPr lang="ko-KR" altLang="en-US" dirty="0"/>
          </a:p>
        </p:txBody>
      </p:sp>
      <p:sp>
        <p:nvSpPr>
          <p:cNvPr id="12" name="TextBox 11"/>
          <p:cNvSpPr txBox="1">
            <a:spLocks noChangeArrowheads="1"/>
          </p:cNvSpPr>
          <p:nvPr/>
        </p:nvSpPr>
        <p:spPr bwMode="auto">
          <a:xfrm>
            <a:off x="323528" y="836712"/>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smtClean="0">
                <a:latin typeface="맑은 고딕" pitchFamily="50" charset="-127"/>
                <a:ea typeface="맑은 고딕" pitchFamily="50" charset="-127"/>
              </a:rPr>
              <a:t>Necessity of technology development</a:t>
            </a:r>
            <a:endParaRPr lang="ko-KR" altLang="en-US" sz="1600" b="1" dirty="0">
              <a:solidFill>
                <a:srgbClr val="C00000"/>
              </a:solidFill>
              <a:latin typeface="맑은 고딕" pitchFamily="50" charset="-127"/>
              <a:ea typeface="맑은 고딕" pitchFamily="50" charset="-127"/>
            </a:endParaRPr>
          </a:p>
        </p:txBody>
      </p:sp>
      <p:sp>
        <p:nvSpPr>
          <p:cNvPr id="13" name="내용 개체 틀 13"/>
          <p:cNvSpPr txBox="1">
            <a:spLocks/>
          </p:cNvSpPr>
          <p:nvPr/>
        </p:nvSpPr>
        <p:spPr>
          <a:xfrm>
            <a:off x="467545" y="1584176"/>
            <a:ext cx="8280919" cy="1988840"/>
          </a:xfrm>
          <a:prstGeom prst="rect">
            <a:avLst/>
          </a:prstGeom>
          <a:solidFill>
            <a:schemeClr val="tx2">
              <a:lumMod val="20000"/>
              <a:lumOff val="80000"/>
            </a:schemeClr>
          </a:solidFill>
        </p:spPr>
        <p:txBody>
          <a:bodyPr vert="horz" lIns="91440" tIns="45720" rIns="91440" bIns="45720" rtlCol="0" anchor="ctr">
            <a:noAutofit/>
          </a:bodyPr>
          <a:lstStyle>
            <a:lvl1pPr marL="18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1pPr>
            <a:lvl2pPr marL="36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2pPr>
            <a:lvl3pPr marL="54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3pPr>
            <a:lvl4pPr marL="720000" indent="-180000" algn="l" defTabSz="914400" rtl="0" eaLnBrk="1" latinLnBrk="1" hangingPunct="1">
              <a:spcBef>
                <a:spcPts val="0"/>
              </a:spcBef>
              <a:buFont typeface="맑은 고딕" pitchFamily="50" charset="-127"/>
              <a:buChar char="-"/>
              <a:defRPr sz="1400" kern="1200">
                <a:solidFill>
                  <a:schemeClr val="tx1">
                    <a:lumMod val="75000"/>
                    <a:lumOff val="25000"/>
                  </a:schemeClr>
                </a:solidFill>
                <a:latin typeface="맑은 고딕" pitchFamily="50" charset="-127"/>
                <a:ea typeface="맑은 고딕" pitchFamily="50" charset="-127"/>
                <a:cs typeface="+mn-cs"/>
              </a:defRPr>
            </a:lvl4pPr>
            <a:lvl5pPr marL="90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85725" indent="-85725">
              <a:spcAft>
                <a:spcPts val="300"/>
              </a:spcAft>
            </a:pPr>
            <a:r>
              <a:rPr lang="ko-KR" altLang="en-US" sz="1600" dirty="0" smtClean="0">
                <a:solidFill>
                  <a:schemeClr val="tx1"/>
                </a:solidFill>
              </a:rPr>
              <a:t> </a:t>
            </a:r>
            <a:r>
              <a:rPr lang="en-US" altLang="ko-KR" sz="1600" dirty="0" smtClean="0">
                <a:solidFill>
                  <a:schemeClr val="tx1"/>
                </a:solidFill>
              </a:rPr>
              <a:t>Production efficiency can be increased through improvement of workability of factory and quality control and reduction of defects</a:t>
            </a:r>
          </a:p>
          <a:p>
            <a:pPr marL="85725" indent="-85725">
              <a:spcAft>
                <a:spcPts val="300"/>
              </a:spcAft>
            </a:pPr>
            <a:endParaRPr lang="en-US" altLang="ko-KR" sz="800" dirty="0">
              <a:solidFill>
                <a:schemeClr val="tx1"/>
              </a:solidFill>
            </a:endParaRPr>
          </a:p>
          <a:p>
            <a:pPr marL="85725" indent="-85725">
              <a:spcAft>
                <a:spcPts val="300"/>
              </a:spcAft>
            </a:pPr>
            <a:r>
              <a:rPr lang="ko-KR" altLang="en-US" sz="1600" dirty="0">
                <a:solidFill>
                  <a:schemeClr val="tx1"/>
                </a:solidFill>
              </a:rPr>
              <a:t> </a:t>
            </a:r>
            <a:r>
              <a:rPr lang="en-US" altLang="ko-KR" sz="1600" dirty="0"/>
              <a:t>Proper inventory management and productivity improvement through bottleneck elimination by real-time management of process</a:t>
            </a:r>
            <a:r>
              <a:rPr lang="ko-KR" altLang="en-US" sz="1600" dirty="0" smtClean="0">
                <a:solidFill>
                  <a:schemeClr val="tx1"/>
                </a:solidFill>
              </a:rPr>
              <a:t> </a:t>
            </a:r>
            <a:endParaRPr lang="en-US" altLang="ko-KR" sz="1600" dirty="0" smtClean="0">
              <a:solidFill>
                <a:schemeClr val="tx1"/>
              </a:solidFill>
            </a:endParaRPr>
          </a:p>
          <a:p>
            <a:pPr marL="85725" indent="-85725">
              <a:spcAft>
                <a:spcPts val="300"/>
              </a:spcAft>
            </a:pPr>
            <a:endParaRPr lang="en-US" altLang="ko-KR" sz="800" dirty="0" smtClean="0">
              <a:solidFill>
                <a:schemeClr val="tx1"/>
              </a:solidFill>
            </a:endParaRPr>
          </a:p>
          <a:p>
            <a:pPr marL="85725" indent="-85725">
              <a:spcAft>
                <a:spcPts val="300"/>
              </a:spcAft>
            </a:pPr>
            <a:r>
              <a:rPr lang="en-US" altLang="ko-KR" sz="1600" dirty="0"/>
              <a:t>Expansion of production capacity by internal control and external collaboration through system platform</a:t>
            </a:r>
            <a:endParaRPr lang="en-US" altLang="ko-KR" sz="1600" dirty="0">
              <a:solidFill>
                <a:schemeClr val="tx1"/>
              </a:solidFill>
            </a:endParaRPr>
          </a:p>
        </p:txBody>
      </p:sp>
      <p:sp>
        <p:nvSpPr>
          <p:cNvPr id="14" name="직사각형 13"/>
          <p:cNvSpPr/>
          <p:nvPr/>
        </p:nvSpPr>
        <p:spPr>
          <a:xfrm>
            <a:off x="3131840" y="4443044"/>
            <a:ext cx="1080120" cy="532636"/>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100" b="1" dirty="0" smtClean="0">
                <a:solidFill>
                  <a:schemeClr val="tx1">
                    <a:lumMod val="75000"/>
                    <a:lumOff val="25000"/>
                  </a:schemeClr>
                </a:solidFill>
              </a:rPr>
              <a:t>Fluctuation Control</a:t>
            </a:r>
            <a:endParaRPr lang="en-US" altLang="ko-KR" sz="1100" b="1" dirty="0">
              <a:solidFill>
                <a:schemeClr val="tx1">
                  <a:lumMod val="75000"/>
                  <a:lumOff val="25000"/>
                </a:schemeClr>
              </a:solidFill>
            </a:endParaRPr>
          </a:p>
        </p:txBody>
      </p:sp>
      <p:sp>
        <p:nvSpPr>
          <p:cNvPr id="15" name="직사각형 14"/>
          <p:cNvSpPr/>
          <p:nvPr/>
        </p:nvSpPr>
        <p:spPr>
          <a:xfrm>
            <a:off x="3131840" y="5056602"/>
            <a:ext cx="1080120" cy="532636"/>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100" b="1" dirty="0" smtClean="0">
                <a:solidFill>
                  <a:srgbClr val="C00000"/>
                </a:solidFill>
              </a:rPr>
              <a:t>Merge </a:t>
            </a:r>
          </a:p>
          <a:p>
            <a:pPr algn="ctr"/>
            <a:r>
              <a:rPr lang="en-US" altLang="ko-KR" sz="1100" b="1" dirty="0" smtClean="0">
                <a:solidFill>
                  <a:srgbClr val="C00000"/>
                </a:solidFill>
              </a:rPr>
              <a:t>Control</a:t>
            </a:r>
            <a:endParaRPr lang="en-US" altLang="ko-KR" sz="1100" b="1" dirty="0">
              <a:solidFill>
                <a:srgbClr val="C00000"/>
              </a:solidFill>
            </a:endParaRPr>
          </a:p>
        </p:txBody>
      </p:sp>
      <p:sp>
        <p:nvSpPr>
          <p:cNvPr id="16" name="직사각형 15"/>
          <p:cNvSpPr/>
          <p:nvPr/>
        </p:nvSpPr>
        <p:spPr>
          <a:xfrm>
            <a:off x="4572000" y="4443044"/>
            <a:ext cx="1080120" cy="532636"/>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100" b="1" dirty="0" smtClean="0">
                <a:solidFill>
                  <a:schemeClr val="tx1">
                    <a:lumMod val="75000"/>
                    <a:lumOff val="25000"/>
                  </a:schemeClr>
                </a:solidFill>
              </a:rPr>
              <a:t>Quality Improvement</a:t>
            </a:r>
            <a:endParaRPr lang="en-US" altLang="ko-KR" sz="1100" b="1" dirty="0">
              <a:solidFill>
                <a:schemeClr val="tx1">
                  <a:lumMod val="75000"/>
                  <a:lumOff val="25000"/>
                </a:schemeClr>
              </a:solidFill>
            </a:endParaRPr>
          </a:p>
        </p:txBody>
      </p:sp>
      <p:sp>
        <p:nvSpPr>
          <p:cNvPr id="17" name="직사각형 16"/>
          <p:cNvSpPr/>
          <p:nvPr/>
        </p:nvSpPr>
        <p:spPr>
          <a:xfrm>
            <a:off x="4572000" y="5056602"/>
            <a:ext cx="1080120" cy="532636"/>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100" b="1" dirty="0" smtClean="0">
                <a:solidFill>
                  <a:schemeClr val="tx1">
                    <a:lumMod val="75000"/>
                    <a:lumOff val="25000"/>
                  </a:schemeClr>
                </a:solidFill>
              </a:rPr>
              <a:t>Flow</a:t>
            </a:r>
            <a:br>
              <a:rPr lang="en-US" altLang="ko-KR" sz="1100" b="1" dirty="0" smtClean="0">
                <a:solidFill>
                  <a:schemeClr val="tx1">
                    <a:lumMod val="75000"/>
                    <a:lumOff val="25000"/>
                  </a:schemeClr>
                </a:solidFill>
              </a:rPr>
            </a:br>
            <a:r>
              <a:rPr lang="en-US" altLang="ko-KR" sz="1100" b="1" dirty="0" smtClean="0">
                <a:solidFill>
                  <a:schemeClr val="tx1">
                    <a:lumMod val="75000"/>
                    <a:lumOff val="25000"/>
                  </a:schemeClr>
                </a:solidFill>
              </a:rPr>
              <a:t>Improvement</a:t>
            </a:r>
            <a:endParaRPr lang="en-US" altLang="ko-KR" sz="1100" b="1" dirty="0">
              <a:solidFill>
                <a:schemeClr val="tx1">
                  <a:lumMod val="75000"/>
                  <a:lumOff val="25000"/>
                </a:schemeClr>
              </a:solidFill>
            </a:endParaRPr>
          </a:p>
        </p:txBody>
      </p:sp>
      <p:sp>
        <p:nvSpPr>
          <p:cNvPr id="18" name="직사각형 17"/>
          <p:cNvSpPr/>
          <p:nvPr/>
        </p:nvSpPr>
        <p:spPr>
          <a:xfrm>
            <a:off x="1683678" y="4010995"/>
            <a:ext cx="1080120" cy="388617"/>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100" b="1" dirty="0" smtClean="0">
                <a:solidFill>
                  <a:schemeClr val="bg1"/>
                </a:solidFill>
              </a:rPr>
              <a:t>Equipment</a:t>
            </a:r>
            <a:endParaRPr lang="en-US" altLang="ko-KR" sz="1100" b="1" dirty="0">
              <a:solidFill>
                <a:schemeClr val="bg1"/>
              </a:solidFill>
            </a:endParaRPr>
          </a:p>
        </p:txBody>
      </p:sp>
      <p:sp>
        <p:nvSpPr>
          <p:cNvPr id="19" name="직사각형 18"/>
          <p:cNvSpPr/>
          <p:nvPr/>
        </p:nvSpPr>
        <p:spPr>
          <a:xfrm>
            <a:off x="6012160" y="4443044"/>
            <a:ext cx="1080120" cy="532636"/>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100" b="1" dirty="0" smtClean="0">
                <a:solidFill>
                  <a:srgbClr val="C00000"/>
                </a:solidFill>
              </a:rPr>
              <a:t>Defect</a:t>
            </a:r>
          </a:p>
          <a:p>
            <a:pPr algn="ctr"/>
            <a:r>
              <a:rPr lang="en-US" altLang="ko-KR" sz="1100" b="1" dirty="0" smtClean="0">
                <a:solidFill>
                  <a:srgbClr val="C00000"/>
                </a:solidFill>
              </a:rPr>
              <a:t>Reduction</a:t>
            </a:r>
          </a:p>
        </p:txBody>
      </p:sp>
      <p:sp>
        <p:nvSpPr>
          <p:cNvPr id="20" name="직사각형 19"/>
          <p:cNvSpPr/>
          <p:nvPr/>
        </p:nvSpPr>
        <p:spPr>
          <a:xfrm>
            <a:off x="6012160" y="5056602"/>
            <a:ext cx="1080120" cy="532636"/>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100" b="1" dirty="0" smtClean="0">
                <a:solidFill>
                  <a:schemeClr val="tx1">
                    <a:lumMod val="75000"/>
                    <a:lumOff val="25000"/>
                  </a:schemeClr>
                </a:solidFill>
              </a:rPr>
              <a:t>Working Time</a:t>
            </a:r>
          </a:p>
          <a:p>
            <a:pPr algn="ctr"/>
            <a:r>
              <a:rPr lang="en-US" altLang="ko-KR" sz="1100" b="1" dirty="0" smtClean="0">
                <a:solidFill>
                  <a:schemeClr val="tx1">
                    <a:lumMod val="75000"/>
                    <a:lumOff val="25000"/>
                  </a:schemeClr>
                </a:solidFill>
              </a:rPr>
              <a:t>Reduction</a:t>
            </a:r>
          </a:p>
        </p:txBody>
      </p:sp>
      <p:sp>
        <p:nvSpPr>
          <p:cNvPr id="21" name="직사각형 20"/>
          <p:cNvSpPr/>
          <p:nvPr/>
        </p:nvSpPr>
        <p:spPr>
          <a:xfrm>
            <a:off x="7452320" y="4010997"/>
            <a:ext cx="1080120" cy="388617"/>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100" b="1" dirty="0" smtClean="0">
                <a:solidFill>
                  <a:schemeClr val="bg1"/>
                </a:solidFill>
              </a:rPr>
              <a:t>Product</a:t>
            </a:r>
            <a:endParaRPr lang="en-US" altLang="ko-KR" sz="1100" b="1" dirty="0">
              <a:solidFill>
                <a:schemeClr val="bg1"/>
              </a:solidFill>
            </a:endParaRPr>
          </a:p>
        </p:txBody>
      </p:sp>
      <p:sp>
        <p:nvSpPr>
          <p:cNvPr id="22" name="직사각형 21"/>
          <p:cNvSpPr/>
          <p:nvPr/>
        </p:nvSpPr>
        <p:spPr>
          <a:xfrm>
            <a:off x="1683678" y="4443043"/>
            <a:ext cx="1080120" cy="532636"/>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100" b="1" dirty="0" smtClean="0">
                <a:solidFill>
                  <a:schemeClr val="tx1">
                    <a:lumMod val="75000"/>
                    <a:lumOff val="25000"/>
                  </a:schemeClr>
                </a:solidFill>
              </a:rPr>
              <a:t>Workability Improvement</a:t>
            </a:r>
          </a:p>
        </p:txBody>
      </p:sp>
      <p:sp>
        <p:nvSpPr>
          <p:cNvPr id="23" name="직사각형 22"/>
          <p:cNvSpPr/>
          <p:nvPr/>
        </p:nvSpPr>
        <p:spPr>
          <a:xfrm>
            <a:off x="1683678" y="5056601"/>
            <a:ext cx="1080120" cy="532636"/>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100" b="1" dirty="0" smtClean="0">
                <a:solidFill>
                  <a:schemeClr val="tx1">
                    <a:lumMod val="75000"/>
                    <a:lumOff val="25000"/>
                  </a:schemeClr>
                </a:solidFill>
              </a:rPr>
              <a:t>Real Time Management</a:t>
            </a:r>
          </a:p>
        </p:txBody>
      </p:sp>
      <p:sp>
        <p:nvSpPr>
          <p:cNvPr id="24" name="직사각형 23"/>
          <p:cNvSpPr/>
          <p:nvPr/>
        </p:nvSpPr>
        <p:spPr>
          <a:xfrm>
            <a:off x="7452320" y="4443044"/>
            <a:ext cx="1080120" cy="532636"/>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100" b="1" dirty="0" smtClean="0">
                <a:solidFill>
                  <a:srgbClr val="0000FF"/>
                </a:solidFill>
              </a:rPr>
              <a:t>Production Efficiency Increase</a:t>
            </a:r>
          </a:p>
        </p:txBody>
      </p:sp>
      <p:sp>
        <p:nvSpPr>
          <p:cNvPr id="25" name="직사각형 24"/>
          <p:cNvSpPr/>
          <p:nvPr/>
        </p:nvSpPr>
        <p:spPr>
          <a:xfrm>
            <a:off x="7452320" y="5056602"/>
            <a:ext cx="1080120" cy="532636"/>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100" b="1" dirty="0" smtClean="0">
                <a:solidFill>
                  <a:srgbClr val="0000FF"/>
                </a:solidFill>
              </a:rPr>
              <a:t>Productivity Increase</a:t>
            </a:r>
          </a:p>
        </p:txBody>
      </p:sp>
      <p:cxnSp>
        <p:nvCxnSpPr>
          <p:cNvPr id="26" name="직선 화살표 연결선 25"/>
          <p:cNvCxnSpPr/>
          <p:nvPr/>
        </p:nvCxnSpPr>
        <p:spPr>
          <a:xfrm>
            <a:off x="2763798" y="4725144"/>
            <a:ext cx="368042" cy="1"/>
          </a:xfrm>
          <a:prstGeom prst="straightConnector1">
            <a:avLst/>
          </a:prstGeom>
          <a:ln w="28575">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직선 화살표 연결선 26"/>
          <p:cNvCxnSpPr/>
          <p:nvPr/>
        </p:nvCxnSpPr>
        <p:spPr>
          <a:xfrm>
            <a:off x="4211960" y="4725145"/>
            <a:ext cx="360040" cy="0"/>
          </a:xfrm>
          <a:prstGeom prst="straightConnector1">
            <a:avLst/>
          </a:prstGeom>
          <a:ln w="28575">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직선 화살표 연결선 27"/>
          <p:cNvCxnSpPr/>
          <p:nvPr/>
        </p:nvCxnSpPr>
        <p:spPr>
          <a:xfrm>
            <a:off x="5652120" y="4725145"/>
            <a:ext cx="360040" cy="0"/>
          </a:xfrm>
          <a:prstGeom prst="straightConnector1">
            <a:avLst/>
          </a:prstGeom>
          <a:ln w="28575">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직선 화살표 연결선 28"/>
          <p:cNvCxnSpPr/>
          <p:nvPr/>
        </p:nvCxnSpPr>
        <p:spPr>
          <a:xfrm>
            <a:off x="7092280" y="4725145"/>
            <a:ext cx="360040" cy="0"/>
          </a:xfrm>
          <a:prstGeom prst="straightConnector1">
            <a:avLst/>
          </a:prstGeom>
          <a:ln w="28575">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직선 화살표 연결선 29"/>
          <p:cNvCxnSpPr>
            <a:stCxn id="23" idx="3"/>
            <a:endCxn id="15" idx="1"/>
          </p:cNvCxnSpPr>
          <p:nvPr/>
        </p:nvCxnSpPr>
        <p:spPr>
          <a:xfrm>
            <a:off x="2763798" y="5322919"/>
            <a:ext cx="368042" cy="1"/>
          </a:xfrm>
          <a:prstGeom prst="straightConnector1">
            <a:avLst/>
          </a:prstGeom>
          <a:ln w="28575">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직선 화살표 연결선 30"/>
          <p:cNvCxnSpPr>
            <a:stCxn id="15" idx="3"/>
            <a:endCxn id="17" idx="1"/>
          </p:cNvCxnSpPr>
          <p:nvPr/>
        </p:nvCxnSpPr>
        <p:spPr>
          <a:xfrm>
            <a:off x="4211960" y="5322920"/>
            <a:ext cx="360040" cy="0"/>
          </a:xfrm>
          <a:prstGeom prst="straightConnector1">
            <a:avLst/>
          </a:prstGeom>
          <a:ln w="28575">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직선 화살표 연결선 31"/>
          <p:cNvCxnSpPr>
            <a:stCxn id="17" idx="3"/>
            <a:endCxn id="20" idx="1"/>
          </p:cNvCxnSpPr>
          <p:nvPr/>
        </p:nvCxnSpPr>
        <p:spPr>
          <a:xfrm>
            <a:off x="5652120" y="5322920"/>
            <a:ext cx="360040" cy="0"/>
          </a:xfrm>
          <a:prstGeom prst="straightConnector1">
            <a:avLst/>
          </a:prstGeom>
          <a:ln w="28575">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직선 화살표 연결선 32"/>
          <p:cNvCxnSpPr>
            <a:stCxn id="20" idx="3"/>
            <a:endCxn id="25" idx="1"/>
          </p:cNvCxnSpPr>
          <p:nvPr/>
        </p:nvCxnSpPr>
        <p:spPr>
          <a:xfrm>
            <a:off x="7092280" y="5322920"/>
            <a:ext cx="360040" cy="0"/>
          </a:xfrm>
          <a:prstGeom prst="straightConnector1">
            <a:avLst/>
          </a:prstGeom>
          <a:ln w="28575">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직사각형 33"/>
          <p:cNvSpPr/>
          <p:nvPr/>
        </p:nvSpPr>
        <p:spPr>
          <a:xfrm>
            <a:off x="467546" y="4443044"/>
            <a:ext cx="1117198" cy="532637"/>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100" b="1" dirty="0" smtClean="0">
                <a:solidFill>
                  <a:schemeClr val="bg1"/>
                </a:solidFill>
              </a:rPr>
              <a:t>Quality Management</a:t>
            </a:r>
            <a:endParaRPr lang="ko-KR" altLang="en-US" sz="1100" b="1" dirty="0">
              <a:solidFill>
                <a:schemeClr val="bg1"/>
              </a:solidFill>
            </a:endParaRPr>
          </a:p>
        </p:txBody>
      </p:sp>
      <p:sp>
        <p:nvSpPr>
          <p:cNvPr id="36" name="직사각형 35"/>
          <p:cNvSpPr/>
          <p:nvPr/>
        </p:nvSpPr>
        <p:spPr>
          <a:xfrm>
            <a:off x="467546" y="5056603"/>
            <a:ext cx="1117198" cy="532637"/>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100" b="1" dirty="0" smtClean="0">
                <a:solidFill>
                  <a:schemeClr val="bg1"/>
                </a:solidFill>
              </a:rPr>
              <a:t>Process Management</a:t>
            </a:r>
            <a:endParaRPr lang="ko-KR" altLang="en-US" sz="1100" b="1" dirty="0">
              <a:solidFill>
                <a:schemeClr val="bg1"/>
              </a:solidFill>
            </a:endParaRPr>
          </a:p>
        </p:txBody>
      </p:sp>
    </p:spTree>
    <p:extLst>
      <p:ext uri="{BB962C8B-B14F-4D97-AF65-F5344CB8AC3E}">
        <p14:creationId xmlns:p14="http://schemas.microsoft.com/office/powerpoint/2010/main" val="1795373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1-1. </a:t>
            </a:r>
            <a:r>
              <a:rPr lang="en-US" altLang="ko-KR" dirty="0"/>
              <a:t>Definition and necessity of technology development</a:t>
            </a:r>
            <a:endParaRPr lang="ko-KR" altLang="en-US" dirty="0"/>
          </a:p>
        </p:txBody>
      </p:sp>
      <p:sp>
        <p:nvSpPr>
          <p:cNvPr id="4" name="슬라이드 번호 개체 틀 3"/>
          <p:cNvSpPr>
            <a:spLocks noGrp="1"/>
          </p:cNvSpPr>
          <p:nvPr>
            <p:ph type="sldNum" sz="quarter" idx="12"/>
          </p:nvPr>
        </p:nvSpPr>
        <p:spPr>
          <a:xfrm>
            <a:off x="8796365" y="6581377"/>
            <a:ext cx="395536" cy="260648"/>
          </a:xfrm>
        </p:spPr>
        <p:txBody>
          <a:bodyPr/>
          <a:lstStyle/>
          <a:p>
            <a:fld id="{0F567439-5C3E-4BB1-91F1-4F884E3EA3BA}" type="slidenum">
              <a:rPr lang="ko-KR" altLang="en-US" smtClean="0"/>
              <a:pPr/>
              <a:t>3</a:t>
            </a:fld>
            <a:endParaRPr lang="ko-KR" altLang="en-US" dirty="0"/>
          </a:p>
        </p:txBody>
      </p:sp>
      <p:sp>
        <p:nvSpPr>
          <p:cNvPr id="16" name="TextBox 15"/>
          <p:cNvSpPr txBox="1">
            <a:spLocks noChangeArrowheads="1"/>
          </p:cNvSpPr>
          <p:nvPr/>
        </p:nvSpPr>
        <p:spPr bwMode="auto">
          <a:xfrm>
            <a:off x="251520" y="786190"/>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a:t>Problems of existing textile product production process</a:t>
            </a:r>
            <a:endParaRPr lang="ko-KR" altLang="en-US" sz="1600" b="1" dirty="0">
              <a:solidFill>
                <a:srgbClr val="C00000"/>
              </a:solidFill>
              <a:latin typeface="맑은 고딕" pitchFamily="50" charset="-127"/>
              <a:ea typeface="맑은 고딕" pitchFamily="50" charset="-127"/>
            </a:endParaRPr>
          </a:p>
        </p:txBody>
      </p:sp>
      <p:sp>
        <p:nvSpPr>
          <p:cNvPr id="17" name="내용 개체 틀 13"/>
          <p:cNvSpPr txBox="1">
            <a:spLocks/>
          </p:cNvSpPr>
          <p:nvPr/>
        </p:nvSpPr>
        <p:spPr>
          <a:xfrm>
            <a:off x="467545" y="1371043"/>
            <a:ext cx="8280919" cy="2273981"/>
          </a:xfrm>
          <a:prstGeom prst="rect">
            <a:avLst/>
          </a:prstGeom>
          <a:solidFill>
            <a:schemeClr val="tx2">
              <a:lumMod val="20000"/>
              <a:lumOff val="80000"/>
            </a:schemeClr>
          </a:solidFill>
        </p:spPr>
        <p:txBody>
          <a:bodyPr vert="horz" lIns="91440" tIns="45720" rIns="91440" bIns="45720" rtlCol="0" anchor="ctr">
            <a:normAutofit lnSpcReduction="10000"/>
          </a:bodyPr>
          <a:lstStyle>
            <a:lvl1pPr marL="18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1pPr>
            <a:lvl2pPr marL="36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2pPr>
            <a:lvl3pPr marL="54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3pPr>
            <a:lvl4pPr marL="720000" indent="-180000" algn="l" defTabSz="914400" rtl="0" eaLnBrk="1" latinLnBrk="1" hangingPunct="1">
              <a:spcBef>
                <a:spcPts val="0"/>
              </a:spcBef>
              <a:buFont typeface="맑은 고딕" pitchFamily="50" charset="-127"/>
              <a:buChar char="-"/>
              <a:defRPr sz="1400" kern="1200">
                <a:solidFill>
                  <a:schemeClr val="tx1">
                    <a:lumMod val="75000"/>
                    <a:lumOff val="25000"/>
                  </a:schemeClr>
                </a:solidFill>
                <a:latin typeface="맑은 고딕" pitchFamily="50" charset="-127"/>
                <a:ea typeface="맑은 고딕" pitchFamily="50" charset="-127"/>
                <a:cs typeface="+mn-cs"/>
              </a:defRPr>
            </a:lvl4pPr>
            <a:lvl5pPr marL="90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85725" indent="-85725">
              <a:spcAft>
                <a:spcPts val="300"/>
              </a:spcAft>
            </a:pPr>
            <a:r>
              <a:rPr lang="en-US" altLang="ko-KR" sz="1600" dirty="0" smtClean="0">
                <a:solidFill>
                  <a:schemeClr val="tx1"/>
                </a:solidFill>
              </a:rPr>
              <a:t> </a:t>
            </a:r>
            <a:r>
              <a:rPr lang="en-US" altLang="ko-KR" sz="1600" dirty="0"/>
              <a:t>The production of existing textile products is based on estimating the sales volume in line with the season rather than the opinions of consumers</a:t>
            </a:r>
            <a:r>
              <a:rPr lang="en-US" altLang="ko-KR" sz="1600" dirty="0" smtClean="0"/>
              <a:t>.</a:t>
            </a:r>
          </a:p>
          <a:p>
            <a:pPr marL="85725" indent="-85725">
              <a:spcAft>
                <a:spcPts val="300"/>
              </a:spcAft>
            </a:pPr>
            <a:endParaRPr lang="en-US" altLang="ko-KR" sz="800" dirty="0" smtClean="0"/>
          </a:p>
          <a:p>
            <a:pPr marL="85725" indent="-85725">
              <a:spcAft>
                <a:spcPts val="300"/>
              </a:spcAft>
            </a:pPr>
            <a:r>
              <a:rPr lang="en-US" altLang="ko-KR" sz="1600" dirty="0" smtClean="0">
                <a:solidFill>
                  <a:schemeClr val="tx1"/>
                </a:solidFill>
              </a:rPr>
              <a:t> </a:t>
            </a:r>
            <a:r>
              <a:rPr lang="en-US" altLang="ko-KR" sz="1600" dirty="0"/>
              <a:t>Inventory accumulation due to overproduction and lack of product diversity are inevitable to respond to customer </a:t>
            </a:r>
            <a:r>
              <a:rPr lang="en-US" altLang="ko-KR" sz="1600" dirty="0" smtClean="0"/>
              <a:t>preferences</a:t>
            </a:r>
          </a:p>
          <a:p>
            <a:pPr marL="85725" indent="-85725">
              <a:spcAft>
                <a:spcPts val="300"/>
              </a:spcAft>
            </a:pPr>
            <a:endParaRPr lang="en-US" altLang="ko-KR" sz="1600" dirty="0" smtClean="0"/>
          </a:p>
          <a:p>
            <a:pPr marL="85725" indent="-85725">
              <a:spcAft>
                <a:spcPts val="300"/>
              </a:spcAft>
            </a:pPr>
            <a:r>
              <a:rPr lang="en-US" altLang="ko-KR" sz="1600" dirty="0" smtClean="0">
                <a:solidFill>
                  <a:schemeClr val="tx1"/>
                </a:solidFill>
              </a:rPr>
              <a:t> </a:t>
            </a:r>
            <a:r>
              <a:rPr lang="en-US" altLang="ko-KR" sz="1600" dirty="0"/>
              <a:t>Order - Design - Fabric production - Dyeing, finishing - Sewing</a:t>
            </a:r>
            <a:br>
              <a:rPr lang="en-US" altLang="ko-KR" sz="1600" dirty="0"/>
            </a:br>
            <a:r>
              <a:rPr lang="en-US" altLang="ko-KR" sz="1600" dirty="0"/>
              <a:t>Information on products between streams is not linked and timely production and delivery can not be adjusted</a:t>
            </a:r>
            <a:endParaRPr lang="en-US" altLang="ko-KR" sz="1600" b="1" dirty="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4077072"/>
            <a:ext cx="1242673" cy="1008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3807" y="3961184"/>
            <a:ext cx="2218237" cy="1196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144" y="3933056"/>
            <a:ext cx="1841105" cy="1241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96136" y="5589240"/>
            <a:ext cx="1872207" cy="11660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92027" y="5606394"/>
            <a:ext cx="2206005" cy="1134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오른쪽 화살표 2"/>
          <p:cNvSpPr/>
          <p:nvPr/>
        </p:nvSpPr>
        <p:spPr>
          <a:xfrm>
            <a:off x="2339752" y="4365104"/>
            <a:ext cx="360040" cy="288032"/>
          </a:xfrm>
          <a:prstGeom prst="rightArrow">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오른쪽 화살표 18"/>
          <p:cNvSpPr/>
          <p:nvPr/>
        </p:nvSpPr>
        <p:spPr>
          <a:xfrm>
            <a:off x="5292080" y="4437112"/>
            <a:ext cx="360040" cy="288032"/>
          </a:xfrm>
          <a:prstGeom prst="rightArrow">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오른쪽 화살표 21"/>
          <p:cNvSpPr/>
          <p:nvPr/>
        </p:nvSpPr>
        <p:spPr>
          <a:xfrm rot="5400000">
            <a:off x="6616799" y="5229200"/>
            <a:ext cx="288032" cy="288032"/>
          </a:xfrm>
          <a:prstGeom prst="rightArrow">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오른쪽 화살표 23"/>
          <p:cNvSpPr/>
          <p:nvPr/>
        </p:nvSpPr>
        <p:spPr>
          <a:xfrm flipH="1">
            <a:off x="5220072" y="6011763"/>
            <a:ext cx="360040" cy="288032"/>
          </a:xfrm>
          <a:prstGeom prst="rightArrow">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오른쪽 화살표 24"/>
          <p:cNvSpPr/>
          <p:nvPr/>
        </p:nvSpPr>
        <p:spPr>
          <a:xfrm flipH="1">
            <a:off x="2267744" y="6021288"/>
            <a:ext cx="360040" cy="288032"/>
          </a:xfrm>
          <a:prstGeom prst="rightArrow">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031"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3682" y="5639508"/>
            <a:ext cx="1606459" cy="979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69700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1-1. </a:t>
            </a:r>
            <a:r>
              <a:rPr lang="en-US" altLang="ko-KR" dirty="0"/>
              <a:t>Definition and necessity of technology development</a:t>
            </a:r>
            <a:endParaRPr lang="ko-KR" altLang="en-US" dirty="0"/>
          </a:p>
        </p:txBody>
      </p:sp>
      <p:sp>
        <p:nvSpPr>
          <p:cNvPr id="4" name="슬라이드 번호 개체 틀 3"/>
          <p:cNvSpPr>
            <a:spLocks noGrp="1"/>
          </p:cNvSpPr>
          <p:nvPr>
            <p:ph type="sldNum" sz="quarter" idx="12"/>
          </p:nvPr>
        </p:nvSpPr>
        <p:spPr>
          <a:xfrm>
            <a:off x="8796365" y="6581377"/>
            <a:ext cx="395536" cy="260648"/>
          </a:xfrm>
        </p:spPr>
        <p:txBody>
          <a:bodyPr/>
          <a:lstStyle/>
          <a:p>
            <a:fld id="{0F567439-5C3E-4BB1-91F1-4F884E3EA3BA}" type="slidenum">
              <a:rPr lang="ko-KR" altLang="en-US" smtClean="0"/>
              <a:pPr/>
              <a:t>4</a:t>
            </a:fld>
            <a:endParaRPr lang="ko-KR" altLang="en-US" dirty="0"/>
          </a:p>
        </p:txBody>
      </p:sp>
      <p:sp>
        <p:nvSpPr>
          <p:cNvPr id="20" name="TextBox 19"/>
          <p:cNvSpPr txBox="1">
            <a:spLocks noChangeArrowheads="1"/>
          </p:cNvSpPr>
          <p:nvPr/>
        </p:nvSpPr>
        <p:spPr bwMode="auto">
          <a:xfrm>
            <a:off x="251520" y="908720"/>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a:t>Benefits of Improved Textiles Production Process</a:t>
            </a:r>
            <a:endParaRPr lang="en-US" altLang="ko-KR" sz="1600" b="1" dirty="0">
              <a:effectLst/>
            </a:endParaRPr>
          </a:p>
        </p:txBody>
      </p:sp>
      <p:sp>
        <p:nvSpPr>
          <p:cNvPr id="21" name="내용 개체 틀 13"/>
          <p:cNvSpPr txBox="1">
            <a:spLocks/>
          </p:cNvSpPr>
          <p:nvPr/>
        </p:nvSpPr>
        <p:spPr>
          <a:xfrm>
            <a:off x="395537" y="1507274"/>
            <a:ext cx="8280919" cy="2209758"/>
          </a:xfrm>
          <a:prstGeom prst="rect">
            <a:avLst/>
          </a:prstGeom>
          <a:solidFill>
            <a:schemeClr val="tx2">
              <a:lumMod val="20000"/>
              <a:lumOff val="80000"/>
            </a:schemeClr>
          </a:solidFill>
        </p:spPr>
        <p:txBody>
          <a:bodyPr vert="horz" lIns="91440" tIns="45720" rIns="91440" bIns="45720" rtlCol="0" anchor="ctr">
            <a:normAutofit/>
          </a:bodyPr>
          <a:lstStyle>
            <a:lvl1pPr marL="18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1pPr>
            <a:lvl2pPr marL="36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2pPr>
            <a:lvl3pPr marL="54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3pPr>
            <a:lvl4pPr marL="720000" indent="-180000" algn="l" defTabSz="914400" rtl="0" eaLnBrk="1" latinLnBrk="1" hangingPunct="1">
              <a:spcBef>
                <a:spcPts val="0"/>
              </a:spcBef>
              <a:buFont typeface="맑은 고딕" pitchFamily="50" charset="-127"/>
              <a:buChar char="-"/>
              <a:defRPr sz="1400" kern="1200">
                <a:solidFill>
                  <a:schemeClr val="tx1">
                    <a:lumMod val="75000"/>
                    <a:lumOff val="25000"/>
                  </a:schemeClr>
                </a:solidFill>
                <a:latin typeface="맑은 고딕" pitchFamily="50" charset="-127"/>
                <a:ea typeface="맑은 고딕" pitchFamily="50" charset="-127"/>
                <a:cs typeface="+mn-cs"/>
              </a:defRPr>
            </a:lvl4pPr>
            <a:lvl5pPr marL="90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85725" indent="-85725">
              <a:spcAft>
                <a:spcPts val="300"/>
              </a:spcAft>
            </a:pPr>
            <a:r>
              <a:rPr lang="en-US" altLang="ko-KR" sz="1300" dirty="0" smtClean="0">
                <a:solidFill>
                  <a:schemeClr val="tx1"/>
                </a:solidFill>
              </a:rPr>
              <a:t> </a:t>
            </a:r>
            <a:r>
              <a:rPr lang="en-US" altLang="ko-KR" sz="1600" dirty="0"/>
              <a:t>CPS-based textile product Smart </a:t>
            </a:r>
            <a:r>
              <a:rPr lang="en-US" altLang="ko-KR" sz="1600" dirty="0" smtClean="0"/>
              <a:t>Factory</a:t>
            </a:r>
          </a:p>
          <a:p>
            <a:pPr marL="85725" indent="-85725">
              <a:spcAft>
                <a:spcPts val="300"/>
              </a:spcAft>
            </a:pPr>
            <a:endParaRPr lang="en-US" altLang="ko-KR" sz="800" u="sng" dirty="0">
              <a:solidFill>
                <a:schemeClr val="tx1"/>
              </a:solidFill>
            </a:endParaRPr>
          </a:p>
          <a:p>
            <a:pPr marL="265725" lvl="1" indent="-85725">
              <a:spcAft>
                <a:spcPts val="300"/>
              </a:spcAft>
            </a:pPr>
            <a:r>
              <a:rPr lang="ko-KR" altLang="en-US" sz="1600" dirty="0" smtClean="0">
                <a:solidFill>
                  <a:schemeClr val="tx1"/>
                </a:solidFill>
              </a:rPr>
              <a:t> </a:t>
            </a:r>
            <a:r>
              <a:rPr lang="en-US" altLang="ko-KR" sz="1600" dirty="0"/>
              <a:t>Analyzes sales volume trend and enables high-level management through production of small amount of repeats in the right </a:t>
            </a:r>
            <a:r>
              <a:rPr lang="en-US" altLang="ko-KR" sz="1600" dirty="0" smtClean="0"/>
              <a:t>time</a:t>
            </a:r>
          </a:p>
          <a:p>
            <a:pPr marL="265725" lvl="1" indent="-85725">
              <a:spcAft>
                <a:spcPts val="300"/>
              </a:spcAft>
            </a:pPr>
            <a:endParaRPr lang="en-US" altLang="ko-KR" sz="800" b="1" dirty="0" smtClean="0">
              <a:solidFill>
                <a:schemeClr val="tx1"/>
              </a:solidFill>
            </a:endParaRPr>
          </a:p>
          <a:p>
            <a:pPr marL="265725" lvl="1" indent="-85725">
              <a:spcAft>
                <a:spcPts val="300"/>
              </a:spcAft>
            </a:pPr>
            <a:r>
              <a:rPr lang="en-US" altLang="ko-KR" sz="1600" dirty="0">
                <a:solidFill>
                  <a:schemeClr val="tx1"/>
                </a:solidFill>
              </a:rPr>
              <a:t> </a:t>
            </a:r>
            <a:r>
              <a:rPr lang="en-US" altLang="ko-KR" sz="1600" dirty="0"/>
              <a:t>Timely production and supply by sharing sales / inventory / schedule information among </a:t>
            </a:r>
            <a:r>
              <a:rPr lang="en-US" altLang="ko-KR" sz="1600" dirty="0" smtClean="0"/>
              <a:t>streams</a:t>
            </a:r>
          </a:p>
          <a:p>
            <a:pPr marL="265725" lvl="1" indent="-85725">
              <a:spcAft>
                <a:spcPts val="300"/>
              </a:spcAft>
            </a:pPr>
            <a:endParaRPr lang="en-US" altLang="ko-KR" sz="800" dirty="0" smtClean="0"/>
          </a:p>
          <a:p>
            <a:pPr marL="265725" lvl="1" indent="-85725">
              <a:spcAft>
                <a:spcPts val="300"/>
              </a:spcAft>
            </a:pPr>
            <a:r>
              <a:rPr lang="en-US" altLang="ko-KR" sz="1600" dirty="0" smtClean="0">
                <a:solidFill>
                  <a:schemeClr val="tx1"/>
                </a:solidFill>
              </a:rPr>
              <a:t> P</a:t>
            </a:r>
            <a:r>
              <a:rPr lang="en-US" altLang="ko-KR" sz="1600" dirty="0" smtClean="0"/>
              <a:t>roductivity increase </a:t>
            </a:r>
            <a:r>
              <a:rPr lang="en-US" altLang="ko-KR" sz="1600" dirty="0"/>
              <a:t>due to reduced inventory and reduced defects</a:t>
            </a:r>
            <a:endParaRPr lang="en-US" altLang="ko-KR" sz="1600" b="1" dirty="0">
              <a:solidFill>
                <a:schemeClr val="tx1"/>
              </a:solidFill>
            </a:endParaRPr>
          </a:p>
        </p:txBody>
      </p:sp>
    </p:spTree>
    <p:extLst>
      <p:ext uri="{BB962C8B-B14F-4D97-AF65-F5344CB8AC3E}">
        <p14:creationId xmlns:p14="http://schemas.microsoft.com/office/powerpoint/2010/main" val="22116744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1-1. </a:t>
            </a:r>
            <a:r>
              <a:rPr lang="en-US" altLang="ko-KR" dirty="0"/>
              <a:t>Definition and necessity of technology development</a:t>
            </a:r>
            <a:endParaRPr lang="ko-KR" altLang="en-US" dirty="0"/>
          </a:p>
        </p:txBody>
      </p:sp>
      <p:sp>
        <p:nvSpPr>
          <p:cNvPr id="16" name="TextBox 15"/>
          <p:cNvSpPr txBox="1">
            <a:spLocks noChangeArrowheads="1"/>
          </p:cNvSpPr>
          <p:nvPr/>
        </p:nvSpPr>
        <p:spPr bwMode="auto">
          <a:xfrm>
            <a:off x="251520" y="722971"/>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현재 섬유생산 현황</a:t>
            </a:r>
            <a:endParaRPr lang="ko-KR" altLang="en-US" sz="1600" b="1" dirty="0">
              <a:solidFill>
                <a:srgbClr val="C00000"/>
              </a:solidFill>
              <a:latin typeface="맑은 고딕" pitchFamily="50" charset="-127"/>
              <a:ea typeface="맑은 고딕" pitchFamily="50" charset="-127"/>
            </a:endParaRPr>
          </a:p>
        </p:txBody>
      </p:sp>
      <p:sp>
        <p:nvSpPr>
          <p:cNvPr id="17" name="내용 개체 틀 13"/>
          <p:cNvSpPr txBox="1">
            <a:spLocks/>
          </p:cNvSpPr>
          <p:nvPr/>
        </p:nvSpPr>
        <p:spPr>
          <a:xfrm>
            <a:off x="395537" y="1083011"/>
            <a:ext cx="8280919" cy="1222998"/>
          </a:xfrm>
          <a:prstGeom prst="rect">
            <a:avLst/>
          </a:prstGeom>
          <a:solidFill>
            <a:schemeClr val="tx2">
              <a:lumMod val="20000"/>
              <a:lumOff val="80000"/>
            </a:schemeClr>
          </a:solidFill>
        </p:spPr>
        <p:txBody>
          <a:bodyPr vert="horz" lIns="91440" tIns="45720" rIns="91440" bIns="45720" rtlCol="0" anchor="ctr">
            <a:normAutofit/>
          </a:bodyPr>
          <a:lstStyle>
            <a:lvl1pPr marL="18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1pPr>
            <a:lvl2pPr marL="36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2pPr>
            <a:lvl3pPr marL="54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3pPr>
            <a:lvl4pPr marL="720000" indent="-180000" algn="l" defTabSz="914400" rtl="0" eaLnBrk="1" latinLnBrk="1" hangingPunct="1">
              <a:spcBef>
                <a:spcPts val="0"/>
              </a:spcBef>
              <a:buFont typeface="맑은 고딕" pitchFamily="50" charset="-127"/>
              <a:buChar char="-"/>
              <a:defRPr sz="1400" kern="1200">
                <a:solidFill>
                  <a:schemeClr val="tx1">
                    <a:lumMod val="75000"/>
                    <a:lumOff val="25000"/>
                  </a:schemeClr>
                </a:solidFill>
                <a:latin typeface="맑은 고딕" pitchFamily="50" charset="-127"/>
                <a:ea typeface="맑은 고딕" pitchFamily="50" charset="-127"/>
                <a:cs typeface="+mn-cs"/>
              </a:defRPr>
            </a:lvl4pPr>
            <a:lvl5pPr marL="90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85725" indent="-85725">
              <a:spcAft>
                <a:spcPts val="300"/>
              </a:spcAft>
            </a:pPr>
            <a:r>
              <a:rPr lang="en-US" altLang="ko-KR" sz="1300" dirty="0" smtClean="0">
                <a:solidFill>
                  <a:schemeClr val="tx1"/>
                </a:solidFill>
              </a:rPr>
              <a:t> </a:t>
            </a:r>
            <a:r>
              <a:rPr lang="ko-KR" altLang="en-US" sz="1300" dirty="0" smtClean="0">
                <a:solidFill>
                  <a:schemeClr val="tx1"/>
                </a:solidFill>
              </a:rPr>
              <a:t>사진</a:t>
            </a:r>
            <a:r>
              <a:rPr lang="en-US" altLang="ko-KR" sz="1300" dirty="0" smtClean="0">
                <a:solidFill>
                  <a:schemeClr val="tx1"/>
                </a:solidFill>
              </a:rPr>
              <a:t>…. </a:t>
            </a:r>
            <a:r>
              <a:rPr lang="ko-KR" altLang="en-US" sz="1300" dirty="0" err="1" smtClean="0">
                <a:solidFill>
                  <a:schemeClr val="tx1"/>
                </a:solidFill>
              </a:rPr>
              <a:t>편직</a:t>
            </a:r>
            <a:r>
              <a:rPr lang="en-US" altLang="ko-KR" sz="1300" dirty="0" smtClean="0">
                <a:solidFill>
                  <a:schemeClr val="tx1"/>
                </a:solidFill>
              </a:rPr>
              <a:t>, </a:t>
            </a:r>
            <a:r>
              <a:rPr lang="ko-KR" altLang="en-US" sz="1300" dirty="0" smtClean="0">
                <a:solidFill>
                  <a:schemeClr val="tx1"/>
                </a:solidFill>
              </a:rPr>
              <a:t>염색</a:t>
            </a:r>
            <a:r>
              <a:rPr lang="en-US" altLang="ko-KR" sz="1300" dirty="0" smtClean="0">
                <a:solidFill>
                  <a:schemeClr val="tx1"/>
                </a:solidFill>
              </a:rPr>
              <a:t>, </a:t>
            </a:r>
            <a:r>
              <a:rPr lang="ko-KR" altLang="en-US" sz="1300" dirty="0" smtClean="0">
                <a:solidFill>
                  <a:schemeClr val="tx1"/>
                </a:solidFill>
              </a:rPr>
              <a:t>봉제 공정 사진</a:t>
            </a:r>
            <a:r>
              <a:rPr lang="en-US" altLang="ko-KR" sz="1300" dirty="0" smtClean="0">
                <a:solidFill>
                  <a:schemeClr val="tx1"/>
                </a:solidFill>
              </a:rPr>
              <a:t>…. </a:t>
            </a:r>
            <a:r>
              <a:rPr lang="ko-KR" altLang="en-US" sz="1300" dirty="0" smtClean="0">
                <a:solidFill>
                  <a:schemeClr val="tx1"/>
                </a:solidFill>
              </a:rPr>
              <a:t>개선 필요성 설명</a:t>
            </a:r>
            <a:endParaRPr lang="en-US" altLang="ko-KR" sz="1300" b="1" dirty="0">
              <a:solidFill>
                <a:schemeClr val="tx1"/>
              </a:solidFill>
            </a:endParaRPr>
          </a:p>
        </p:txBody>
      </p:sp>
    </p:spTree>
    <p:extLst>
      <p:ext uri="{BB962C8B-B14F-4D97-AF65-F5344CB8AC3E}">
        <p14:creationId xmlns:p14="http://schemas.microsoft.com/office/powerpoint/2010/main" val="23800568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1. </a:t>
            </a:r>
            <a:r>
              <a:rPr lang="en-US" altLang="ko-KR" dirty="0"/>
              <a:t>Definition and necessity of technology development</a:t>
            </a:r>
            <a:endParaRPr lang="ko-KR" altLang="en-US" dirty="0"/>
          </a:p>
        </p:txBody>
      </p:sp>
      <p:sp>
        <p:nvSpPr>
          <p:cNvPr id="6" name="TextBox 5"/>
          <p:cNvSpPr txBox="1">
            <a:spLocks noChangeArrowheads="1"/>
          </p:cNvSpPr>
          <p:nvPr/>
        </p:nvSpPr>
        <p:spPr bwMode="auto">
          <a:xfrm>
            <a:off x="323528" y="692696"/>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a:t>Definition of Technology Development</a:t>
            </a:r>
            <a:endParaRPr lang="ko-KR" altLang="en-US" sz="1600" b="1" dirty="0">
              <a:solidFill>
                <a:srgbClr val="C00000"/>
              </a:solidFill>
              <a:latin typeface="맑은 고딕" pitchFamily="50" charset="-127"/>
              <a:ea typeface="맑은 고딕" pitchFamily="50" charset="-127"/>
            </a:endParaRPr>
          </a:p>
        </p:txBody>
      </p:sp>
      <p:sp>
        <p:nvSpPr>
          <p:cNvPr id="10" name="내용 개체 틀 13"/>
          <p:cNvSpPr txBox="1">
            <a:spLocks/>
          </p:cNvSpPr>
          <p:nvPr/>
        </p:nvSpPr>
        <p:spPr>
          <a:xfrm>
            <a:off x="467543" y="1052736"/>
            <a:ext cx="8352929" cy="2304256"/>
          </a:xfrm>
          <a:prstGeom prst="rect">
            <a:avLst/>
          </a:prstGeom>
          <a:solidFill>
            <a:schemeClr val="tx2">
              <a:lumMod val="20000"/>
              <a:lumOff val="80000"/>
            </a:schemeClr>
          </a:solidFill>
        </p:spPr>
        <p:txBody>
          <a:bodyPr vert="horz" lIns="91440" tIns="45720" rIns="91440" bIns="45720" rtlCol="0" anchor="ctr">
            <a:noAutofit/>
          </a:bodyPr>
          <a:lstStyle>
            <a:lvl1pPr marL="18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1pPr>
            <a:lvl2pPr marL="36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2pPr>
            <a:lvl3pPr marL="54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3pPr>
            <a:lvl4pPr marL="720000" indent="-180000" algn="l" defTabSz="914400" rtl="0" eaLnBrk="1" latinLnBrk="1" hangingPunct="1">
              <a:spcBef>
                <a:spcPts val="0"/>
              </a:spcBef>
              <a:buFont typeface="맑은 고딕" pitchFamily="50" charset="-127"/>
              <a:buChar char="-"/>
              <a:defRPr sz="1400" kern="1200">
                <a:solidFill>
                  <a:schemeClr val="tx1">
                    <a:lumMod val="75000"/>
                    <a:lumOff val="25000"/>
                  </a:schemeClr>
                </a:solidFill>
                <a:latin typeface="맑은 고딕" pitchFamily="50" charset="-127"/>
                <a:ea typeface="맑은 고딕" pitchFamily="50" charset="-127"/>
                <a:cs typeface="+mn-cs"/>
              </a:defRPr>
            </a:lvl4pPr>
            <a:lvl5pPr marL="90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85725" indent="-85725">
              <a:spcAft>
                <a:spcPts val="300"/>
              </a:spcAft>
            </a:pPr>
            <a:r>
              <a:rPr lang="ko-KR" altLang="en-US" sz="1600" b="1" dirty="0" smtClean="0">
                <a:solidFill>
                  <a:schemeClr val="tx1"/>
                </a:solidFill>
              </a:rPr>
              <a:t> </a:t>
            </a:r>
            <a:r>
              <a:rPr lang="en-US" altLang="ko-KR" sz="1600" dirty="0"/>
              <a:t>Implement </a:t>
            </a:r>
            <a:r>
              <a:rPr lang="en-US" altLang="ko-KR" sz="1600" dirty="0" smtClean="0"/>
              <a:t>Cyber </a:t>
            </a:r>
            <a:r>
              <a:rPr lang="en-US" altLang="ko-KR" sz="1600" dirty="0"/>
              <a:t>physical system (CPS) that can </a:t>
            </a:r>
            <a:r>
              <a:rPr lang="en-US" altLang="ko-KR" sz="1600" dirty="0" smtClean="0"/>
              <a:t>manufacture products </a:t>
            </a:r>
            <a:r>
              <a:rPr lang="en-US" altLang="ko-KR" sz="1600" dirty="0"/>
              <a:t>using virtual design </a:t>
            </a:r>
            <a:r>
              <a:rPr lang="en-US" altLang="ko-KR" sz="1600" dirty="0" smtClean="0"/>
              <a:t>information</a:t>
            </a:r>
          </a:p>
          <a:p>
            <a:pPr marL="85725" indent="-85725">
              <a:spcAft>
                <a:spcPts val="300"/>
              </a:spcAft>
            </a:pPr>
            <a:endParaRPr lang="en-US" altLang="ko-KR" sz="800" dirty="0" smtClean="0"/>
          </a:p>
          <a:p>
            <a:pPr marL="0" indent="0">
              <a:spcAft>
                <a:spcPts val="300"/>
              </a:spcAft>
              <a:buNone/>
            </a:pPr>
            <a:r>
              <a:rPr lang="ko-KR" altLang="en-US" sz="1300" dirty="0" smtClean="0">
                <a:solidFill>
                  <a:schemeClr val="tx1"/>
                </a:solidFill>
              </a:rPr>
              <a:t>   </a:t>
            </a:r>
            <a:r>
              <a:rPr lang="en-US" altLang="ko-KR" sz="1300" dirty="0" smtClean="0">
                <a:solidFill>
                  <a:schemeClr val="tx1"/>
                </a:solidFill>
                <a:sym typeface="Wingdings" panose="05000000000000000000" pitchFamily="2" charset="2"/>
              </a:rPr>
              <a:t></a:t>
            </a:r>
            <a:r>
              <a:rPr lang="ko-KR" altLang="en-US" sz="1300" dirty="0" smtClean="0">
                <a:solidFill>
                  <a:schemeClr val="tx1"/>
                </a:solidFill>
              </a:rPr>
              <a:t> </a:t>
            </a:r>
            <a:r>
              <a:rPr lang="en-US" altLang="ko-KR" sz="1600" b="1" dirty="0" smtClean="0">
                <a:solidFill>
                  <a:srgbClr val="C00000"/>
                </a:solidFill>
              </a:rPr>
              <a:t>Development of 2-Way CPS-based manufacturing process innovation system</a:t>
            </a:r>
            <a:endParaRPr lang="en-US" altLang="ko-KR" sz="1600" dirty="0">
              <a:solidFill>
                <a:schemeClr val="tx1"/>
              </a:solidFill>
            </a:endParaRPr>
          </a:p>
          <a:p>
            <a:pPr marL="265725" lvl="1" indent="-85725">
              <a:spcAft>
                <a:spcPts val="300"/>
              </a:spcAft>
            </a:pPr>
            <a:r>
              <a:rPr lang="ko-KR" altLang="en-US" sz="1600" dirty="0" smtClean="0">
                <a:solidFill>
                  <a:schemeClr val="tx1"/>
                </a:solidFill>
              </a:rPr>
              <a:t> </a:t>
            </a:r>
            <a:r>
              <a:rPr lang="en-US" altLang="ko-KR" sz="1600" dirty="0"/>
              <a:t>Innovative manufacturing system capable of timely production and short delivery of multi-product small lot </a:t>
            </a:r>
            <a:r>
              <a:rPr lang="en-US" altLang="ko-KR" sz="1600" dirty="0" smtClean="0"/>
              <a:t>products</a:t>
            </a:r>
          </a:p>
          <a:p>
            <a:pPr marL="265725" lvl="1" indent="-85725">
              <a:spcAft>
                <a:spcPts val="300"/>
              </a:spcAft>
            </a:pPr>
            <a:endParaRPr lang="en-US" altLang="ko-KR" sz="800" dirty="0" smtClean="0"/>
          </a:p>
          <a:p>
            <a:pPr marL="265725" lvl="1" indent="-85725">
              <a:spcAft>
                <a:spcPts val="300"/>
              </a:spcAft>
            </a:pPr>
            <a:r>
              <a:rPr lang="en-US" altLang="ko-KR" sz="1600" dirty="0" smtClean="0">
                <a:solidFill>
                  <a:schemeClr val="tx1"/>
                </a:solidFill>
              </a:rPr>
              <a:t> </a:t>
            </a:r>
            <a:r>
              <a:rPr lang="en-US" altLang="ko-KR" sz="1600" dirty="0"/>
              <a:t>Establishment of a system capable of producing high productivity products through product quality control and process flow management</a:t>
            </a:r>
            <a:endParaRPr lang="en-US" altLang="ko-KR" sz="1600" dirty="0">
              <a:solidFill>
                <a:schemeClr val="tx1"/>
              </a:solidFill>
            </a:endParaRPr>
          </a:p>
        </p:txBody>
      </p:sp>
    </p:spTree>
    <p:extLst>
      <p:ext uri="{BB962C8B-B14F-4D97-AF65-F5344CB8AC3E}">
        <p14:creationId xmlns:p14="http://schemas.microsoft.com/office/powerpoint/2010/main" val="12928636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모서리가 둥근 직사각형 118"/>
          <p:cNvSpPr/>
          <p:nvPr/>
        </p:nvSpPr>
        <p:spPr bwMode="auto">
          <a:xfrm>
            <a:off x="4990778" y="917098"/>
            <a:ext cx="3973709" cy="5752261"/>
          </a:xfrm>
          <a:prstGeom prst="roundRect">
            <a:avLst>
              <a:gd name="adj" fmla="val 2866"/>
            </a:avLst>
          </a:prstGeom>
          <a:solidFill>
            <a:schemeClr val="bg1"/>
          </a:solid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ko-KR" sz="1400" b="1" dirty="0" smtClean="0">
                <a:solidFill>
                  <a:srgbClr val="0066FF"/>
                </a:solidFill>
              </a:rPr>
              <a:t>Manufacturing</a:t>
            </a:r>
            <a:endParaRPr lang="ko-KR" altLang="en-US" sz="1400" b="1" dirty="0">
              <a:solidFill>
                <a:srgbClr val="0066FF"/>
              </a:solidFill>
            </a:endParaRPr>
          </a:p>
        </p:txBody>
      </p:sp>
      <p:sp>
        <p:nvSpPr>
          <p:cNvPr id="120" name="모서리가 둥근 직사각형 119"/>
          <p:cNvSpPr/>
          <p:nvPr/>
        </p:nvSpPr>
        <p:spPr bwMode="auto">
          <a:xfrm>
            <a:off x="179512" y="916737"/>
            <a:ext cx="4710061" cy="5752723"/>
          </a:xfrm>
          <a:prstGeom prst="roundRect">
            <a:avLst>
              <a:gd name="adj" fmla="val 2168"/>
            </a:avLst>
          </a:prstGeom>
          <a:solidFill>
            <a:schemeClr val="bg1"/>
          </a:solid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altLang="ko-KR" sz="1400" b="1" dirty="0" smtClean="0">
                <a:solidFill>
                  <a:srgbClr val="0066FF"/>
                </a:solidFill>
              </a:rPr>
              <a:t>Design</a:t>
            </a:r>
            <a:endParaRPr lang="ko-KR" altLang="en-US" sz="1400" b="1" dirty="0">
              <a:solidFill>
                <a:srgbClr val="0066FF"/>
              </a:solidFill>
            </a:endParaRPr>
          </a:p>
        </p:txBody>
      </p:sp>
      <p:sp>
        <p:nvSpPr>
          <p:cNvPr id="2" name="제목 1"/>
          <p:cNvSpPr>
            <a:spLocks noGrp="1"/>
          </p:cNvSpPr>
          <p:nvPr>
            <p:ph type="title"/>
          </p:nvPr>
        </p:nvSpPr>
        <p:spPr/>
        <p:txBody>
          <a:bodyPr/>
          <a:lstStyle/>
          <a:p>
            <a:r>
              <a:rPr lang="en-US" altLang="ko-KR" dirty="0" smtClean="0"/>
              <a:t>1. </a:t>
            </a:r>
            <a:r>
              <a:rPr lang="en-US" altLang="ko-KR" dirty="0"/>
              <a:t>Definition and necessity of technology development</a:t>
            </a:r>
            <a:endParaRPr lang="ko-KR" altLang="en-US" dirty="0"/>
          </a:p>
        </p:txBody>
      </p:sp>
      <p:sp>
        <p:nvSpPr>
          <p:cNvPr id="33" name="오른쪽 화살표 32"/>
          <p:cNvSpPr/>
          <p:nvPr/>
        </p:nvSpPr>
        <p:spPr>
          <a:xfrm>
            <a:off x="107504" y="4188952"/>
            <a:ext cx="8928992" cy="1581377"/>
          </a:xfrm>
          <a:prstGeom prst="rightArrow">
            <a:avLst>
              <a:gd name="adj1" fmla="val 71684"/>
              <a:gd name="adj2" fmla="val 9042"/>
            </a:avLst>
          </a:prstGeom>
          <a:solidFill>
            <a:schemeClr val="bg1">
              <a:lumMod val="95000"/>
            </a:schemeClr>
          </a:solidFill>
          <a:ln w="127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오른쪽 화살표 33"/>
          <p:cNvSpPr/>
          <p:nvPr/>
        </p:nvSpPr>
        <p:spPr>
          <a:xfrm>
            <a:off x="107504" y="1485835"/>
            <a:ext cx="8928992" cy="1581377"/>
          </a:xfrm>
          <a:prstGeom prst="rightArrow">
            <a:avLst>
              <a:gd name="adj1" fmla="val 71684"/>
              <a:gd name="adj2" fmla="val 9042"/>
            </a:avLst>
          </a:prstGeom>
          <a:solidFill>
            <a:schemeClr val="bg1">
              <a:lumMod val="95000"/>
            </a:schemeClr>
          </a:solidFill>
          <a:ln w="127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5" name="그룹 34"/>
          <p:cNvGrpSpPr/>
          <p:nvPr/>
        </p:nvGrpSpPr>
        <p:grpSpPr>
          <a:xfrm>
            <a:off x="5983454" y="4721407"/>
            <a:ext cx="1598768" cy="798235"/>
            <a:chOff x="3225486" y="4428461"/>
            <a:chExt cx="1598768" cy="798235"/>
          </a:xfrm>
        </p:grpSpPr>
        <p:pic>
          <p:nvPicPr>
            <p:cNvPr id="36" name="Picture 2" descr="C:\Users\user\Desktop\대량맞춤\산업부보고\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89515" y="4698638"/>
              <a:ext cx="264029" cy="264029"/>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37" name="Picture 3" descr="C:\Users\user\Desktop\대량맞춤\산업부보고\26608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25486" y="4698638"/>
              <a:ext cx="264029" cy="264029"/>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38" name="Picture 2" descr="C:\Users\user\Desktop\대량맞춤\산업부보고\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0639" y="4428461"/>
              <a:ext cx="264029" cy="264029"/>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39" name="Picture 2" descr="C:\Users\user\Desktop\대량맞춤\산업부보고\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2167" y="4698638"/>
              <a:ext cx="264029" cy="264029"/>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40" name="Picture 2" descr="C:\Users\user\Desktop\대량맞춤\산업부보고\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60225" y="4698638"/>
              <a:ext cx="264029" cy="264029"/>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41" name="Picture 2" descr="C:\Users\user\Desktop\대량맞춤\산업부보고\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96196" y="4962667"/>
              <a:ext cx="264029" cy="264029"/>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42" name="그룹 41"/>
          <p:cNvGrpSpPr/>
          <p:nvPr/>
        </p:nvGrpSpPr>
        <p:grpSpPr>
          <a:xfrm>
            <a:off x="1521286" y="4437112"/>
            <a:ext cx="1610554" cy="825908"/>
            <a:chOff x="2565412" y="3102754"/>
            <a:chExt cx="1610554" cy="825908"/>
          </a:xfrm>
        </p:grpSpPr>
        <p:grpSp>
          <p:nvGrpSpPr>
            <p:cNvPr id="43" name="그룹 42"/>
            <p:cNvGrpSpPr/>
            <p:nvPr/>
          </p:nvGrpSpPr>
          <p:grpSpPr>
            <a:xfrm>
              <a:off x="2565412" y="3136837"/>
              <a:ext cx="1584176" cy="791825"/>
              <a:chOff x="4283968" y="2593243"/>
              <a:chExt cx="3029189" cy="1514091"/>
            </a:xfrm>
          </p:grpSpPr>
          <p:grpSp>
            <p:nvGrpSpPr>
              <p:cNvPr id="45" name="그룹 44"/>
              <p:cNvGrpSpPr/>
              <p:nvPr/>
            </p:nvGrpSpPr>
            <p:grpSpPr>
              <a:xfrm>
                <a:off x="4283968" y="2593243"/>
                <a:ext cx="1009729" cy="1514091"/>
                <a:chOff x="2173427" y="1849540"/>
                <a:chExt cx="995656" cy="1492988"/>
              </a:xfrm>
            </p:grpSpPr>
            <p:pic>
              <p:nvPicPr>
                <p:cNvPr id="60" name="Picture 2" descr="C:\Users\user\Desktop\대량맞춤\산업부보고\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3427" y="1849540"/>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61" name="Picture 3" descr="C:\Users\user\Desktop\대량맞춤\산업부보고\26608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1255" y="1849541"/>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62" name="Picture 2" descr="C:\Users\user\Desktop\대량맞춤\산업부보고\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1255" y="2342652"/>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63" name="Picture 3" descr="C:\Users\user\Desktop\대량맞춤\산업부보고\26608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3427" y="2347369"/>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64" name="Picture 2" descr="C:\Users\user\Desktop\대량맞춤\산업부보고\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3427" y="2844699"/>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65" name="Picture 3" descr="C:\Users\user\Desktop\대량맞춤\산업부보고\26608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1255" y="2844700"/>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46" name="그룹 45"/>
              <p:cNvGrpSpPr/>
              <p:nvPr/>
            </p:nvGrpSpPr>
            <p:grpSpPr>
              <a:xfrm>
                <a:off x="5293698" y="2593243"/>
                <a:ext cx="1009729" cy="1514091"/>
                <a:chOff x="2173427" y="1849540"/>
                <a:chExt cx="995656" cy="1492988"/>
              </a:xfrm>
            </p:grpSpPr>
            <p:pic>
              <p:nvPicPr>
                <p:cNvPr id="54" name="Picture 2" descr="C:\Users\user\Desktop\대량맞춤\산업부보고\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3427" y="1849540"/>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55" name="Picture 3" descr="C:\Users\user\Desktop\대량맞춤\산업부보고\26608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1255" y="1849541"/>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56" name="Picture 2" descr="C:\Users\user\Desktop\대량맞춤\산업부보고\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1255" y="2342652"/>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57" name="Picture 3" descr="C:\Users\user\Desktop\대량맞춤\산업부보고\26608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3427" y="2347369"/>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58" name="Picture 2" descr="C:\Users\user\Desktop\대량맞춤\산업부보고\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3427" y="2844699"/>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59" name="Picture 3" descr="C:\Users\user\Desktop\대량맞춤\산업부보고\26608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1255" y="2844700"/>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47" name="그룹 46"/>
              <p:cNvGrpSpPr/>
              <p:nvPr/>
            </p:nvGrpSpPr>
            <p:grpSpPr>
              <a:xfrm>
                <a:off x="6303428" y="2593243"/>
                <a:ext cx="1009729" cy="1514091"/>
                <a:chOff x="2173427" y="1849540"/>
                <a:chExt cx="995656" cy="1492988"/>
              </a:xfrm>
            </p:grpSpPr>
            <p:pic>
              <p:nvPicPr>
                <p:cNvPr id="48" name="Picture 2" descr="C:\Users\user\Desktop\대량맞춤\산업부보고\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3427" y="1849540"/>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49" name="Picture 3" descr="C:\Users\user\Desktop\대량맞춤\산업부보고\26608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1255" y="1849541"/>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50" name="Picture 2" descr="C:\Users\user\Desktop\대량맞춤\산업부보고\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1255" y="2342652"/>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51" name="Picture 3" descr="C:\Users\user\Desktop\대량맞춤\산업부보고\26608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3427" y="2347369"/>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52" name="Picture 2" descr="C:\Users\user\Desktop\대량맞춤\산업부보고\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3427" y="2844699"/>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53" name="Picture 3" descr="C:\Users\user\Desktop\대량맞춤\산업부보고\26608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1255" y="2844700"/>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grpSp>
        </p:grpSp>
        <p:pic>
          <p:nvPicPr>
            <p:cNvPr id="44"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91791" y="3102754"/>
              <a:ext cx="1584175" cy="787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66"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7946" y="4000315"/>
            <a:ext cx="1218858" cy="940853"/>
          </a:xfrm>
          <a:prstGeom prst="ellipse">
            <a:avLst/>
          </a:prstGeom>
          <a:ln>
            <a:noFill/>
          </a:ln>
          <a:effectLst>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7"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2123" y="4865975"/>
            <a:ext cx="890505" cy="946406"/>
          </a:xfrm>
          <a:prstGeom prst="ellipse">
            <a:avLst/>
          </a:prstGeom>
          <a:ln>
            <a:noFill/>
          </a:ln>
          <a:effectLst>
            <a:softEdge rad="127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8" name="Picture 2"/>
          <p:cNvPicPr>
            <a:picLocks noChangeAspect="1" noChangeArrowheads="1"/>
          </p:cNvPicPr>
          <p:nvPr/>
        </p:nvPicPr>
        <p:blipFill>
          <a:blip r:embed="rId7" cstate="print"/>
          <a:srcRect/>
          <a:stretch>
            <a:fillRect/>
          </a:stretch>
        </p:blipFill>
        <p:spPr bwMode="auto">
          <a:xfrm>
            <a:off x="1886197" y="1613969"/>
            <a:ext cx="855907" cy="1325109"/>
          </a:xfrm>
          <a:prstGeom prst="rect">
            <a:avLst/>
          </a:prstGeom>
          <a:noFill/>
          <a:ln w="9525">
            <a:solidFill>
              <a:srgbClr val="0FC8E1"/>
            </a:solidFill>
            <a:miter lim="800000"/>
            <a:headEnd/>
            <a:tailEnd/>
          </a:ln>
        </p:spPr>
      </p:pic>
      <p:pic>
        <p:nvPicPr>
          <p:cNvPr id="69"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7170" y="2068865"/>
            <a:ext cx="640411" cy="714816"/>
          </a:xfrm>
          <a:prstGeom prst="rect">
            <a:avLst/>
          </a:prstGeom>
          <a:noFill/>
          <a:ln w="9525">
            <a:solidFill>
              <a:srgbClr val="0FC8E1"/>
            </a:solidFill>
            <a:miter lim="800000"/>
            <a:headEnd/>
            <a:tailEnd/>
          </a:ln>
          <a:extLst>
            <a:ext uri="{909E8E84-426E-40DD-AFC4-6F175D3DCCD1}">
              <a14:hiddenFill xmlns:a14="http://schemas.microsoft.com/office/drawing/2010/main">
                <a:solidFill>
                  <a:schemeClr val="accent1"/>
                </a:solidFill>
              </a14:hiddenFill>
            </a:ext>
          </a:extLst>
        </p:spPr>
      </p:pic>
      <p:pic>
        <p:nvPicPr>
          <p:cNvPr id="70" name="Picture 5" descr="C:\Users\user\Desktop\대량맞춤\산업부보고\2014-one-piece-dress-print-work-wear-plus-size-fashion-one-piece-dress-women-s-one.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59594" y="1636817"/>
            <a:ext cx="1325109" cy="1325109"/>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cxnSp>
        <p:nvCxnSpPr>
          <p:cNvPr id="71" name="직선 화살표 연결선 70"/>
          <p:cNvCxnSpPr>
            <a:stCxn id="104" idx="3"/>
            <a:endCxn id="68" idx="1"/>
          </p:cNvCxnSpPr>
          <p:nvPr/>
        </p:nvCxnSpPr>
        <p:spPr>
          <a:xfrm>
            <a:off x="1144899" y="1595876"/>
            <a:ext cx="741298" cy="680648"/>
          </a:xfrm>
          <a:prstGeom prst="straightConnector1">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72" name="직선 화살표 연결선 71"/>
          <p:cNvCxnSpPr>
            <a:stCxn id="69" idx="3"/>
            <a:endCxn id="68" idx="1"/>
          </p:cNvCxnSpPr>
          <p:nvPr/>
        </p:nvCxnSpPr>
        <p:spPr>
          <a:xfrm flipV="1">
            <a:off x="1147581" y="2276524"/>
            <a:ext cx="738616" cy="149749"/>
          </a:xfrm>
          <a:prstGeom prst="straightConnector1">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73" name="직선 화살표 연결선 72"/>
          <p:cNvCxnSpPr>
            <a:stCxn id="66" idx="5"/>
            <a:endCxn id="63" idx="1"/>
          </p:cNvCxnSpPr>
          <p:nvPr/>
        </p:nvCxnSpPr>
        <p:spPr>
          <a:xfrm>
            <a:off x="1258306" y="4803383"/>
            <a:ext cx="262980" cy="63857"/>
          </a:xfrm>
          <a:prstGeom prst="straightConnector1">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74" name="직선 화살표 연결선 73"/>
          <p:cNvCxnSpPr>
            <a:stCxn id="67" idx="7"/>
            <a:endCxn id="63" idx="1"/>
          </p:cNvCxnSpPr>
          <p:nvPr/>
        </p:nvCxnSpPr>
        <p:spPr>
          <a:xfrm flipV="1">
            <a:off x="1142217" y="4867240"/>
            <a:ext cx="379069" cy="137333"/>
          </a:xfrm>
          <a:prstGeom prst="straightConnector1">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75" name="직선 화살표 연결선 74"/>
          <p:cNvCxnSpPr>
            <a:endCxn id="117" idx="0"/>
          </p:cNvCxnSpPr>
          <p:nvPr/>
        </p:nvCxnSpPr>
        <p:spPr>
          <a:xfrm>
            <a:off x="2314151" y="3920233"/>
            <a:ext cx="1" cy="228847"/>
          </a:xfrm>
          <a:prstGeom prst="straightConnector1">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76" name="직선 화살표 연결선 75"/>
          <p:cNvCxnSpPr>
            <a:stCxn id="118" idx="0"/>
          </p:cNvCxnSpPr>
          <p:nvPr/>
        </p:nvCxnSpPr>
        <p:spPr>
          <a:xfrm flipH="1" flipV="1">
            <a:off x="6921958" y="3920233"/>
            <a:ext cx="191" cy="228847"/>
          </a:xfrm>
          <a:prstGeom prst="straightConnector1">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185214" y="2803594"/>
            <a:ext cx="1284326" cy="276999"/>
          </a:xfrm>
          <a:prstGeom prst="rect">
            <a:avLst/>
          </a:prstGeom>
          <a:noFill/>
        </p:spPr>
        <p:txBody>
          <a:bodyPr wrap="none" rtlCol="0">
            <a:spAutoFit/>
          </a:bodyPr>
          <a:lstStyle/>
          <a:p>
            <a:pPr algn="ctr"/>
            <a:r>
              <a:rPr lang="en-US" altLang="ko-KR" sz="1200" dirty="0" smtClean="0"/>
              <a:t>&lt;Sewing Spec&gt;</a:t>
            </a:r>
            <a:endParaRPr lang="ko-KR" altLang="en-US" sz="1200" dirty="0"/>
          </a:p>
        </p:txBody>
      </p:sp>
      <p:sp>
        <p:nvSpPr>
          <p:cNvPr id="78" name="TextBox 77"/>
          <p:cNvSpPr txBox="1"/>
          <p:nvPr/>
        </p:nvSpPr>
        <p:spPr>
          <a:xfrm>
            <a:off x="6240990" y="5543654"/>
            <a:ext cx="1386918" cy="261610"/>
          </a:xfrm>
          <a:prstGeom prst="rect">
            <a:avLst/>
          </a:prstGeom>
          <a:noFill/>
        </p:spPr>
        <p:txBody>
          <a:bodyPr wrap="none" rtlCol="0">
            <a:spAutoFit/>
          </a:bodyPr>
          <a:lstStyle>
            <a:defPPr>
              <a:defRPr lang="ko-KR"/>
            </a:defPPr>
            <a:lvl1pPr>
              <a:defRPr sz="1100"/>
            </a:lvl1pPr>
          </a:lstStyle>
          <a:p>
            <a:pPr algn="ctr"/>
            <a:r>
              <a:rPr lang="en-US" altLang="ko-KR" dirty="0" smtClean="0">
                <a:solidFill>
                  <a:srgbClr val="0000FF"/>
                </a:solidFill>
              </a:rPr>
              <a:t>&lt;Process Control&gt;</a:t>
            </a:r>
            <a:endParaRPr lang="ko-KR" altLang="en-US" dirty="0">
              <a:solidFill>
                <a:srgbClr val="0000FF"/>
              </a:solidFill>
            </a:endParaRPr>
          </a:p>
        </p:txBody>
      </p:sp>
      <p:sp>
        <p:nvSpPr>
          <p:cNvPr id="79" name="TextBox 78"/>
          <p:cNvSpPr txBox="1"/>
          <p:nvPr/>
        </p:nvSpPr>
        <p:spPr>
          <a:xfrm>
            <a:off x="250518" y="3728065"/>
            <a:ext cx="1153714" cy="276999"/>
          </a:xfrm>
          <a:prstGeom prst="rect">
            <a:avLst/>
          </a:prstGeom>
          <a:noFill/>
        </p:spPr>
        <p:txBody>
          <a:bodyPr wrap="none" rtlCol="0">
            <a:spAutoFit/>
          </a:bodyPr>
          <a:lstStyle/>
          <a:p>
            <a:pPr algn="ctr"/>
            <a:r>
              <a:rPr lang="en-US" altLang="ko-KR" sz="1200" dirty="0" smtClean="0"/>
              <a:t>&lt;Work Spec&gt;</a:t>
            </a:r>
            <a:endParaRPr lang="ko-KR" altLang="en-US" sz="1200" dirty="0"/>
          </a:p>
        </p:txBody>
      </p:sp>
      <p:sp>
        <p:nvSpPr>
          <p:cNvPr id="80" name="TextBox 79"/>
          <p:cNvSpPr txBox="1"/>
          <p:nvPr/>
        </p:nvSpPr>
        <p:spPr>
          <a:xfrm>
            <a:off x="174280" y="5816297"/>
            <a:ext cx="1306191" cy="276999"/>
          </a:xfrm>
          <a:prstGeom prst="rect">
            <a:avLst/>
          </a:prstGeom>
          <a:noFill/>
        </p:spPr>
        <p:txBody>
          <a:bodyPr wrap="none" rtlCol="0">
            <a:spAutoFit/>
          </a:bodyPr>
          <a:lstStyle/>
          <a:p>
            <a:pPr algn="ctr"/>
            <a:r>
              <a:rPr lang="en-US" altLang="ko-KR" sz="1200" dirty="0" smtClean="0"/>
              <a:t>&lt;Process Spec&gt;</a:t>
            </a:r>
            <a:endParaRPr lang="ko-KR" altLang="en-US" sz="1200" dirty="0"/>
          </a:p>
        </p:txBody>
      </p:sp>
      <p:pic>
        <p:nvPicPr>
          <p:cNvPr id="81" name="Picture 6" descr="C:\Users\user\Desktop\대량맞춤\산업부보고\sewing-machine-icon.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803344" y="5331934"/>
            <a:ext cx="442565" cy="442565"/>
          </a:xfrm>
          <a:prstGeom prst="rect">
            <a:avLst/>
          </a:prstGeom>
          <a:noFill/>
          <a:extLst>
            <a:ext uri="{909E8E84-426E-40DD-AFC4-6F175D3DCCD1}">
              <a14:hiddenFill xmlns:a14="http://schemas.microsoft.com/office/drawing/2010/main">
                <a:solidFill>
                  <a:srgbClr val="FFFFFF"/>
                </a:solidFill>
              </a14:hiddenFill>
            </a:ext>
          </a:extLst>
        </p:spPr>
      </p:pic>
      <p:sp>
        <p:nvSpPr>
          <p:cNvPr id="82" name="TextBox 81"/>
          <p:cNvSpPr txBox="1"/>
          <p:nvPr/>
        </p:nvSpPr>
        <p:spPr>
          <a:xfrm>
            <a:off x="7235596" y="5793449"/>
            <a:ext cx="1578061" cy="276999"/>
          </a:xfrm>
          <a:prstGeom prst="rect">
            <a:avLst/>
          </a:prstGeom>
          <a:noFill/>
        </p:spPr>
        <p:txBody>
          <a:bodyPr wrap="none" rtlCol="0">
            <a:spAutoFit/>
          </a:bodyPr>
          <a:lstStyle/>
          <a:p>
            <a:pPr algn="ctr"/>
            <a:r>
              <a:rPr lang="en-US" altLang="ko-KR" sz="1200" dirty="0" smtClean="0"/>
              <a:t>&lt;1 person Factory&gt;</a:t>
            </a:r>
            <a:endParaRPr lang="ko-KR" altLang="en-US" sz="1200" dirty="0"/>
          </a:p>
        </p:txBody>
      </p:sp>
      <p:pic>
        <p:nvPicPr>
          <p:cNvPr id="83" name="Picture 7" descr="C:\Users\user\Desktop\대량맞춤\산업부보고\2912.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205000" y="5172139"/>
            <a:ext cx="694151" cy="694151"/>
          </a:xfrm>
          <a:prstGeom prst="rect">
            <a:avLst/>
          </a:prstGeom>
          <a:noFill/>
          <a:extLst>
            <a:ext uri="{909E8E84-426E-40DD-AFC4-6F175D3DCCD1}">
              <a14:hiddenFill xmlns:a14="http://schemas.microsoft.com/office/drawing/2010/main">
                <a:solidFill>
                  <a:srgbClr val="FFFFFF"/>
                </a:solidFill>
              </a14:hiddenFill>
            </a:ext>
          </a:extLst>
        </p:spPr>
      </p:pic>
      <p:sp>
        <p:nvSpPr>
          <p:cNvPr id="84" name="TextBox 83"/>
          <p:cNvSpPr txBox="1"/>
          <p:nvPr/>
        </p:nvSpPr>
        <p:spPr>
          <a:xfrm>
            <a:off x="4949216" y="5888305"/>
            <a:ext cx="1605889" cy="276999"/>
          </a:xfrm>
          <a:prstGeom prst="rect">
            <a:avLst/>
          </a:prstGeom>
          <a:noFill/>
        </p:spPr>
        <p:txBody>
          <a:bodyPr wrap="none" rtlCol="0">
            <a:spAutoFit/>
          </a:bodyPr>
          <a:lstStyle/>
          <a:p>
            <a:pPr algn="ctr"/>
            <a:r>
              <a:rPr lang="en-US" altLang="ko-KR" sz="1200" dirty="0" smtClean="0"/>
              <a:t>&lt;Co-work Factory&gt;</a:t>
            </a:r>
            <a:endParaRPr lang="ko-KR" altLang="en-US" sz="1200" dirty="0"/>
          </a:p>
        </p:txBody>
      </p:sp>
      <p:cxnSp>
        <p:nvCxnSpPr>
          <p:cNvPr id="85" name="직선 화살표 연결선 84"/>
          <p:cNvCxnSpPr>
            <a:stCxn id="83" idx="3"/>
            <a:endCxn id="36" idx="2"/>
          </p:cNvCxnSpPr>
          <p:nvPr/>
        </p:nvCxnSpPr>
        <p:spPr>
          <a:xfrm flipV="1">
            <a:off x="5899151" y="5255613"/>
            <a:ext cx="480347" cy="263602"/>
          </a:xfrm>
          <a:prstGeom prst="straightConnector1">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86" name="직선 화살표 연결선 85"/>
          <p:cNvCxnSpPr>
            <a:stCxn id="81" idx="1"/>
            <a:endCxn id="41" idx="3"/>
          </p:cNvCxnSpPr>
          <p:nvPr/>
        </p:nvCxnSpPr>
        <p:spPr>
          <a:xfrm flipH="1" flipV="1">
            <a:off x="7318193" y="5387628"/>
            <a:ext cx="485151" cy="165589"/>
          </a:xfrm>
          <a:prstGeom prst="straightConnector1">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pic>
        <p:nvPicPr>
          <p:cNvPr id="87" name="Picture 6" descr="C:\Users\user\Desktop\대량맞춤\산업부보고\sewing-machine-icon.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803342" y="4817305"/>
            <a:ext cx="442565" cy="442565"/>
          </a:xfrm>
          <a:prstGeom prst="rect">
            <a:avLst/>
          </a:prstGeom>
          <a:noFill/>
          <a:extLst>
            <a:ext uri="{909E8E84-426E-40DD-AFC4-6F175D3DCCD1}">
              <a14:hiddenFill xmlns:a14="http://schemas.microsoft.com/office/drawing/2010/main">
                <a:solidFill>
                  <a:srgbClr val="FFFFFF"/>
                </a:solidFill>
              </a14:hiddenFill>
            </a:ext>
          </a:extLst>
        </p:spPr>
      </p:pic>
      <p:cxnSp>
        <p:nvCxnSpPr>
          <p:cNvPr id="88" name="직선 화살표 연결선 87"/>
          <p:cNvCxnSpPr>
            <a:stCxn id="87" idx="1"/>
            <a:endCxn id="40" idx="3"/>
          </p:cNvCxnSpPr>
          <p:nvPr/>
        </p:nvCxnSpPr>
        <p:spPr>
          <a:xfrm flipH="1">
            <a:off x="7582222" y="5038588"/>
            <a:ext cx="221120" cy="85011"/>
          </a:xfrm>
          <a:prstGeom prst="straightConnector1">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89" name="왼쪽/오른쪽 화살표 88"/>
          <p:cNvSpPr/>
          <p:nvPr/>
        </p:nvSpPr>
        <p:spPr>
          <a:xfrm>
            <a:off x="4365501" y="3127255"/>
            <a:ext cx="1152128" cy="1021825"/>
          </a:xfrm>
          <a:prstGeom prst="leftRightArrow">
            <a:avLst>
              <a:gd name="adj1" fmla="val 57718"/>
              <a:gd name="adj2" fmla="val 1922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smtClean="0">
                <a:solidFill>
                  <a:schemeClr val="bg1">
                    <a:lumMod val="65000"/>
                  </a:schemeClr>
                </a:solidFill>
              </a:rPr>
              <a:t>CPS</a:t>
            </a:r>
            <a:endParaRPr lang="ko-KR" altLang="en-US" b="1" dirty="0">
              <a:solidFill>
                <a:schemeClr val="bg1">
                  <a:lumMod val="65000"/>
                </a:schemeClr>
              </a:solidFill>
            </a:endParaRPr>
          </a:p>
        </p:txBody>
      </p:sp>
      <p:pic>
        <p:nvPicPr>
          <p:cNvPr id="90" name="Picture 4" descr="F:\Data_System\Image_Template\Open_Iconic_Master\png\rss-8x.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808466" y="5229158"/>
            <a:ext cx="135262" cy="135262"/>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5" descr="F:\Data_System\Image_Template\Open_Iconic_Master\png\rss-2x.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38081" y="4859499"/>
            <a:ext cx="84323" cy="84323"/>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4" descr="F:\Data_System\Image_Template\Open_Iconic_Master\png\rss-8x.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178278" y="4749674"/>
            <a:ext cx="135262" cy="135262"/>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4" descr="F:\Data_System\Image_Template\Open_Iconic_Master\png\rss-8x.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178278" y="5280382"/>
            <a:ext cx="135262" cy="135262"/>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5" descr="F:\Data_System\Image_Template\Open_Iconic_Master\png\rss-2x.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23570" y="4859499"/>
            <a:ext cx="84323" cy="84323"/>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5" descr="F:\Data_System\Image_Template\Open_Iconic_Master\png\rss-2x.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965973" y="4859499"/>
            <a:ext cx="84323" cy="84323"/>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5" descr="F:\Data_System\Image_Template\Open_Iconic_Master\png\rss-2x.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234072" y="5126029"/>
            <a:ext cx="84323" cy="84323"/>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5" descr="F:\Data_System\Image_Template\Open_Iconic_Master\png\rss-2x.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89326" y="4859499"/>
            <a:ext cx="84323" cy="84323"/>
          </a:xfrm>
          <a:prstGeom prst="rect">
            <a:avLst/>
          </a:prstGeom>
          <a:noFill/>
          <a:extLst>
            <a:ext uri="{909E8E84-426E-40DD-AFC4-6F175D3DCCD1}">
              <a14:hiddenFill xmlns:a14="http://schemas.microsoft.com/office/drawing/2010/main">
                <a:solidFill>
                  <a:srgbClr val="FFFFFF"/>
                </a:solidFill>
              </a14:hiddenFill>
            </a:ext>
          </a:extLst>
        </p:spPr>
      </p:pic>
      <p:grpSp>
        <p:nvGrpSpPr>
          <p:cNvPr id="98" name="그룹 97"/>
          <p:cNvGrpSpPr/>
          <p:nvPr/>
        </p:nvGrpSpPr>
        <p:grpSpPr>
          <a:xfrm>
            <a:off x="6581736" y="4407008"/>
            <a:ext cx="678176" cy="678176"/>
            <a:chOff x="6784490" y="4192204"/>
            <a:chExt cx="678176" cy="678176"/>
          </a:xfrm>
        </p:grpSpPr>
        <p:pic>
          <p:nvPicPr>
            <p:cNvPr id="99" name="Picture 8" descr="C:\Users\user\Desktop\대량맞춤\산업부보고\58208-bernina-880-box.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784490" y="4192204"/>
              <a:ext cx="678176" cy="678176"/>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100" name="Picture 4" descr="F:\Data_System\Image_Template\Open_Iconic_Master\png\rss-8x.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245050" y="4198135"/>
              <a:ext cx="135262" cy="135262"/>
            </a:xfrm>
            <a:prstGeom prst="rect">
              <a:avLst/>
            </a:prstGeom>
            <a:noFill/>
            <a:extLst>
              <a:ext uri="{909E8E84-426E-40DD-AFC4-6F175D3DCCD1}">
                <a14:hiddenFill xmlns:a14="http://schemas.microsoft.com/office/drawing/2010/main">
                  <a:solidFill>
                    <a:srgbClr val="FFFFFF"/>
                  </a:solidFill>
                </a14:hiddenFill>
              </a:ext>
            </a:extLst>
          </p:spPr>
        </p:pic>
      </p:grpSp>
      <p:sp>
        <p:nvSpPr>
          <p:cNvPr id="101" name="왼쪽/오른쪽 화살표 100"/>
          <p:cNvSpPr/>
          <p:nvPr/>
        </p:nvSpPr>
        <p:spPr>
          <a:xfrm>
            <a:off x="4365501" y="4640552"/>
            <a:ext cx="1152128" cy="678176"/>
          </a:xfrm>
          <a:prstGeom prst="leftRightArrow">
            <a:avLst>
              <a:gd name="adj1" fmla="val 57718"/>
              <a:gd name="adj2" fmla="val 30103"/>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smtClean="0">
                <a:solidFill>
                  <a:srgbClr val="C00000"/>
                </a:solidFill>
              </a:rPr>
              <a:t>Process</a:t>
            </a:r>
          </a:p>
          <a:p>
            <a:pPr algn="ctr"/>
            <a:r>
              <a:rPr lang="en-US" altLang="ko-KR" sz="1400" b="1" dirty="0" smtClean="0">
                <a:solidFill>
                  <a:srgbClr val="C00000"/>
                </a:solidFill>
              </a:rPr>
              <a:t>CPS</a:t>
            </a:r>
            <a:endParaRPr lang="ko-KR" altLang="en-US" sz="1400" b="1" dirty="0">
              <a:solidFill>
                <a:srgbClr val="C00000"/>
              </a:solidFill>
            </a:endParaRPr>
          </a:p>
        </p:txBody>
      </p:sp>
      <p:sp>
        <p:nvSpPr>
          <p:cNvPr id="102" name="왼쪽/오른쪽 화살표 101"/>
          <p:cNvSpPr/>
          <p:nvPr/>
        </p:nvSpPr>
        <p:spPr>
          <a:xfrm>
            <a:off x="4365501" y="1937435"/>
            <a:ext cx="1152128" cy="678176"/>
          </a:xfrm>
          <a:prstGeom prst="leftRightArrow">
            <a:avLst>
              <a:gd name="adj1" fmla="val 57718"/>
              <a:gd name="adj2" fmla="val 30103"/>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smtClean="0">
                <a:solidFill>
                  <a:srgbClr val="C00000"/>
                </a:solidFill>
              </a:rPr>
              <a:t>Product</a:t>
            </a:r>
          </a:p>
          <a:p>
            <a:pPr algn="ctr"/>
            <a:r>
              <a:rPr lang="en-US" altLang="ko-KR" sz="1400" b="1" dirty="0" smtClean="0">
                <a:solidFill>
                  <a:srgbClr val="C00000"/>
                </a:solidFill>
              </a:rPr>
              <a:t>CPS</a:t>
            </a:r>
            <a:endParaRPr lang="ko-KR" altLang="en-US" sz="1400" b="1" dirty="0">
              <a:solidFill>
                <a:srgbClr val="C00000"/>
              </a:solidFill>
            </a:endParaRPr>
          </a:p>
        </p:txBody>
      </p:sp>
      <p:pic>
        <p:nvPicPr>
          <p:cNvPr id="103"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31487" y="3010487"/>
            <a:ext cx="1288985" cy="1210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 name="Picture 42" descr="와이셔츠01"/>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48239" r="7005"/>
          <a:stretch/>
        </p:blipFill>
        <p:spPr bwMode="auto">
          <a:xfrm>
            <a:off x="509851" y="1183437"/>
            <a:ext cx="635048" cy="824877"/>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sp>
        <p:nvSpPr>
          <p:cNvPr id="105" name="TextBox 104"/>
          <p:cNvSpPr txBox="1"/>
          <p:nvPr/>
        </p:nvSpPr>
        <p:spPr>
          <a:xfrm>
            <a:off x="113336" y="908720"/>
            <a:ext cx="1428083" cy="276999"/>
          </a:xfrm>
          <a:prstGeom prst="rect">
            <a:avLst/>
          </a:prstGeom>
          <a:noFill/>
        </p:spPr>
        <p:txBody>
          <a:bodyPr wrap="none" rtlCol="0">
            <a:spAutoFit/>
          </a:bodyPr>
          <a:lstStyle/>
          <a:p>
            <a:pPr algn="ctr"/>
            <a:r>
              <a:rPr lang="en-US" altLang="ko-KR" sz="1200" dirty="0" smtClean="0"/>
              <a:t>&lt;Pattern Design&gt;</a:t>
            </a:r>
            <a:endParaRPr lang="ko-KR" altLang="en-US" sz="1200" dirty="0"/>
          </a:p>
        </p:txBody>
      </p:sp>
      <p:sp>
        <p:nvSpPr>
          <p:cNvPr id="106" name="타원 105"/>
          <p:cNvSpPr/>
          <p:nvPr/>
        </p:nvSpPr>
        <p:spPr>
          <a:xfrm>
            <a:off x="2915816" y="4659525"/>
            <a:ext cx="1361763" cy="1361763"/>
          </a:xfrm>
          <a:prstGeom prst="ellipse">
            <a:avLst/>
          </a:prstGeom>
          <a:solidFill>
            <a:srgbClr val="FFFFCC"/>
          </a:solid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7" name="타원 106"/>
          <p:cNvSpPr/>
          <p:nvPr/>
        </p:nvSpPr>
        <p:spPr>
          <a:xfrm>
            <a:off x="2915816" y="1924849"/>
            <a:ext cx="1361763" cy="1361763"/>
          </a:xfrm>
          <a:prstGeom prst="ellipse">
            <a:avLst/>
          </a:prstGeom>
          <a:solidFill>
            <a:srgbClr val="FFFFCC"/>
          </a:solid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8" name="TextBox 107"/>
          <p:cNvSpPr txBox="1"/>
          <p:nvPr/>
        </p:nvSpPr>
        <p:spPr>
          <a:xfrm>
            <a:off x="3035730" y="2546499"/>
            <a:ext cx="1138453" cy="430887"/>
          </a:xfrm>
          <a:prstGeom prst="rect">
            <a:avLst/>
          </a:prstGeom>
          <a:noFill/>
        </p:spPr>
        <p:txBody>
          <a:bodyPr wrap="none" rtlCol="0">
            <a:spAutoFit/>
          </a:bodyPr>
          <a:lstStyle/>
          <a:p>
            <a:r>
              <a:rPr lang="en-US" altLang="ko-KR" sz="1100" b="1" dirty="0" smtClean="0">
                <a:solidFill>
                  <a:srgbClr val="0000FF"/>
                </a:solidFill>
              </a:rPr>
              <a:t>&lt; Dimension</a:t>
            </a:r>
            <a:r>
              <a:rPr lang="en-US" altLang="ko-KR" sz="1100" b="1" dirty="0">
                <a:solidFill>
                  <a:srgbClr val="0000FF"/>
                </a:solidFill>
              </a:rPr>
              <a:t>, </a:t>
            </a:r>
            <a:endParaRPr lang="en-US" altLang="ko-KR" sz="1100" b="1" dirty="0" smtClean="0">
              <a:solidFill>
                <a:srgbClr val="0000FF"/>
              </a:solidFill>
            </a:endParaRPr>
          </a:p>
          <a:p>
            <a:r>
              <a:rPr lang="en-US" altLang="ko-KR" sz="1100" b="1" dirty="0">
                <a:solidFill>
                  <a:srgbClr val="0000FF"/>
                </a:solidFill>
              </a:rPr>
              <a:t> </a:t>
            </a:r>
            <a:r>
              <a:rPr lang="en-US" altLang="ko-KR" sz="1100" b="1" dirty="0" smtClean="0">
                <a:solidFill>
                  <a:srgbClr val="0000FF"/>
                </a:solidFill>
              </a:rPr>
              <a:t>  Material &gt;</a:t>
            </a:r>
            <a:endParaRPr lang="ko-KR" altLang="en-US" sz="1100" b="1" dirty="0">
              <a:solidFill>
                <a:srgbClr val="0000FF"/>
              </a:solidFill>
            </a:endParaRPr>
          </a:p>
        </p:txBody>
      </p:sp>
      <p:sp>
        <p:nvSpPr>
          <p:cNvPr id="109" name="TextBox 108"/>
          <p:cNvSpPr txBox="1"/>
          <p:nvPr/>
        </p:nvSpPr>
        <p:spPr>
          <a:xfrm>
            <a:off x="2823643" y="5296789"/>
            <a:ext cx="1542410" cy="430887"/>
          </a:xfrm>
          <a:prstGeom prst="rect">
            <a:avLst/>
          </a:prstGeom>
          <a:noFill/>
        </p:spPr>
        <p:txBody>
          <a:bodyPr wrap="none" rtlCol="0">
            <a:spAutoFit/>
          </a:bodyPr>
          <a:lstStyle/>
          <a:p>
            <a:pPr algn="ctr"/>
            <a:r>
              <a:rPr lang="en-US" altLang="ko-KR" sz="1100" b="1" dirty="0">
                <a:solidFill>
                  <a:srgbClr val="0000FF"/>
                </a:solidFill>
              </a:rPr>
              <a:t>&lt; Material, </a:t>
            </a:r>
            <a:r>
              <a:rPr lang="en-US" altLang="ko-KR" sz="1100" b="1" dirty="0" smtClean="0">
                <a:solidFill>
                  <a:srgbClr val="0000FF"/>
                </a:solidFill>
              </a:rPr>
              <a:t>Method,</a:t>
            </a:r>
          </a:p>
          <a:p>
            <a:pPr algn="ctr"/>
            <a:r>
              <a:rPr lang="en-US" altLang="ko-KR" sz="1100" b="1" dirty="0">
                <a:solidFill>
                  <a:srgbClr val="0000FF"/>
                </a:solidFill>
              </a:rPr>
              <a:t>Men, Machine &gt;</a:t>
            </a:r>
            <a:endParaRPr lang="ko-KR" altLang="en-US" sz="1100" b="1" dirty="0">
              <a:solidFill>
                <a:srgbClr val="0000FF"/>
              </a:solidFill>
            </a:endParaRPr>
          </a:p>
        </p:txBody>
      </p:sp>
      <p:sp>
        <p:nvSpPr>
          <p:cNvPr id="110" name="TextBox 109"/>
          <p:cNvSpPr txBox="1"/>
          <p:nvPr/>
        </p:nvSpPr>
        <p:spPr>
          <a:xfrm>
            <a:off x="2906688" y="2284889"/>
            <a:ext cx="1396536" cy="261610"/>
          </a:xfrm>
          <a:prstGeom prst="rect">
            <a:avLst/>
          </a:prstGeom>
          <a:noFill/>
        </p:spPr>
        <p:txBody>
          <a:bodyPr wrap="none" rtlCol="0">
            <a:spAutoFit/>
          </a:bodyPr>
          <a:lstStyle/>
          <a:p>
            <a:r>
              <a:rPr lang="en-US" altLang="ko-KR" sz="1100" dirty="0" smtClean="0"/>
              <a:t>&lt;Inspection Spec&gt;</a:t>
            </a:r>
            <a:endParaRPr lang="ko-KR" altLang="en-US" sz="1100" dirty="0"/>
          </a:p>
        </p:txBody>
      </p:sp>
      <p:sp>
        <p:nvSpPr>
          <p:cNvPr id="111" name="TextBox 110"/>
          <p:cNvSpPr txBox="1"/>
          <p:nvPr/>
        </p:nvSpPr>
        <p:spPr>
          <a:xfrm>
            <a:off x="2915816" y="5035179"/>
            <a:ext cx="1358064" cy="261610"/>
          </a:xfrm>
          <a:prstGeom prst="rect">
            <a:avLst/>
          </a:prstGeom>
          <a:noFill/>
        </p:spPr>
        <p:txBody>
          <a:bodyPr wrap="none" rtlCol="0">
            <a:spAutoFit/>
          </a:bodyPr>
          <a:lstStyle/>
          <a:p>
            <a:r>
              <a:rPr lang="en-US" altLang="ko-KR" sz="1100" dirty="0" smtClean="0"/>
              <a:t>&lt;Technical Spec&gt;</a:t>
            </a:r>
            <a:endParaRPr lang="ko-KR" altLang="en-US" sz="1100" dirty="0"/>
          </a:p>
        </p:txBody>
      </p:sp>
      <p:sp>
        <p:nvSpPr>
          <p:cNvPr id="112" name="양쪽 대괄호 111"/>
          <p:cNvSpPr/>
          <p:nvPr/>
        </p:nvSpPr>
        <p:spPr>
          <a:xfrm>
            <a:off x="8313539" y="2036776"/>
            <a:ext cx="650947" cy="479494"/>
          </a:xfrm>
          <a:prstGeom prst="bracketPair">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lIns="36000" tIns="36000" rIns="36000" bIns="36000" rtlCol="0" anchor="ctr"/>
          <a:lstStyle/>
          <a:p>
            <a:pPr algn="ctr"/>
            <a:r>
              <a:rPr lang="en-US" altLang="ko-KR" sz="1100" b="1" dirty="0">
                <a:solidFill>
                  <a:srgbClr val="C00000"/>
                </a:solidFill>
              </a:rPr>
              <a:t>Product </a:t>
            </a:r>
          </a:p>
          <a:p>
            <a:pPr algn="ctr"/>
            <a:r>
              <a:rPr lang="en-US" altLang="ko-KR" sz="1100" b="1" dirty="0">
                <a:solidFill>
                  <a:srgbClr val="C00000"/>
                </a:solidFill>
              </a:rPr>
              <a:t>Quality </a:t>
            </a:r>
            <a:endParaRPr lang="ko-KR" altLang="en-US" sz="1100" b="1" dirty="0">
              <a:solidFill>
                <a:srgbClr val="C00000"/>
              </a:solidFill>
            </a:endParaRPr>
          </a:p>
        </p:txBody>
      </p:sp>
      <p:sp>
        <p:nvSpPr>
          <p:cNvPr id="113" name="양쪽 대괄호 112"/>
          <p:cNvSpPr/>
          <p:nvPr/>
        </p:nvSpPr>
        <p:spPr>
          <a:xfrm>
            <a:off x="8313540" y="4739425"/>
            <a:ext cx="650947" cy="479494"/>
          </a:xfrm>
          <a:prstGeom prst="bracketPair">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lIns="36000" tIns="36000" rIns="36000" bIns="36000" rtlCol="0" anchor="ctr"/>
          <a:lstStyle/>
          <a:p>
            <a:pPr algn="ctr"/>
            <a:r>
              <a:rPr lang="en-US" altLang="ko-KR" sz="1100" b="1" dirty="0" smtClean="0">
                <a:solidFill>
                  <a:srgbClr val="C00000"/>
                </a:solidFill>
              </a:rPr>
              <a:t>Process </a:t>
            </a:r>
            <a:endParaRPr lang="en-US" altLang="ko-KR" sz="1100" b="1" dirty="0">
              <a:solidFill>
                <a:srgbClr val="C00000"/>
              </a:solidFill>
            </a:endParaRPr>
          </a:p>
          <a:p>
            <a:pPr algn="ctr"/>
            <a:r>
              <a:rPr lang="en-US" altLang="ko-KR" sz="1100" b="1" dirty="0" smtClean="0">
                <a:solidFill>
                  <a:srgbClr val="C00000"/>
                </a:solidFill>
              </a:rPr>
              <a:t>Flow </a:t>
            </a:r>
            <a:endParaRPr lang="ko-KR" altLang="en-US" sz="1100" b="1" dirty="0">
              <a:solidFill>
                <a:srgbClr val="C00000"/>
              </a:solidFill>
            </a:endParaRPr>
          </a:p>
        </p:txBody>
      </p:sp>
      <p:sp>
        <p:nvSpPr>
          <p:cNvPr id="114" name="TextBox 113"/>
          <p:cNvSpPr txBox="1"/>
          <p:nvPr/>
        </p:nvSpPr>
        <p:spPr>
          <a:xfrm>
            <a:off x="6240990" y="1355030"/>
            <a:ext cx="1359668" cy="261610"/>
          </a:xfrm>
          <a:prstGeom prst="rect">
            <a:avLst/>
          </a:prstGeom>
          <a:noFill/>
        </p:spPr>
        <p:txBody>
          <a:bodyPr wrap="none" rtlCol="0">
            <a:spAutoFit/>
          </a:bodyPr>
          <a:lstStyle>
            <a:defPPr>
              <a:defRPr lang="ko-KR"/>
            </a:defPPr>
            <a:lvl1pPr>
              <a:defRPr sz="1100"/>
            </a:lvl1pPr>
          </a:lstStyle>
          <a:p>
            <a:pPr algn="ctr"/>
            <a:r>
              <a:rPr lang="en-US" altLang="ko-KR" dirty="0" smtClean="0">
                <a:solidFill>
                  <a:srgbClr val="0000FF"/>
                </a:solidFill>
              </a:rPr>
              <a:t>&lt;Quality Control&gt;</a:t>
            </a:r>
            <a:endParaRPr lang="ko-KR" altLang="en-US" dirty="0">
              <a:solidFill>
                <a:srgbClr val="0000FF"/>
              </a:solidFill>
            </a:endParaRPr>
          </a:p>
        </p:txBody>
      </p:sp>
      <p:sp>
        <p:nvSpPr>
          <p:cNvPr id="115" name="TextBox 114"/>
          <p:cNvSpPr txBox="1"/>
          <p:nvPr/>
        </p:nvSpPr>
        <p:spPr>
          <a:xfrm>
            <a:off x="1447503" y="2931171"/>
            <a:ext cx="1733295" cy="276999"/>
          </a:xfrm>
          <a:prstGeom prst="rect">
            <a:avLst/>
          </a:prstGeom>
          <a:noFill/>
        </p:spPr>
        <p:txBody>
          <a:bodyPr wrap="none" rtlCol="0">
            <a:spAutoFit/>
          </a:bodyPr>
          <a:lstStyle/>
          <a:p>
            <a:pPr algn="ctr"/>
            <a:r>
              <a:rPr lang="en-US" altLang="ko-KR" sz="1200" b="1" dirty="0" smtClean="0">
                <a:solidFill>
                  <a:srgbClr val="C00000"/>
                </a:solidFill>
              </a:rPr>
              <a:t>[ Product Simulator ]</a:t>
            </a:r>
            <a:endParaRPr lang="ko-KR" altLang="en-US" sz="1200" b="1" dirty="0">
              <a:solidFill>
                <a:srgbClr val="C00000"/>
              </a:solidFill>
            </a:endParaRPr>
          </a:p>
        </p:txBody>
      </p:sp>
      <p:sp>
        <p:nvSpPr>
          <p:cNvPr id="116" name="TextBox 115"/>
          <p:cNvSpPr txBox="1"/>
          <p:nvPr/>
        </p:nvSpPr>
        <p:spPr>
          <a:xfrm>
            <a:off x="6222247" y="2931171"/>
            <a:ext cx="1399422" cy="276999"/>
          </a:xfrm>
          <a:prstGeom prst="rect">
            <a:avLst/>
          </a:prstGeom>
          <a:noFill/>
        </p:spPr>
        <p:txBody>
          <a:bodyPr wrap="none" rtlCol="0">
            <a:spAutoFit/>
          </a:bodyPr>
          <a:lstStyle>
            <a:defPPr>
              <a:defRPr lang="ko-KR"/>
            </a:defPPr>
            <a:lvl1pPr algn="ctr">
              <a:defRPr sz="1200" b="1">
                <a:solidFill>
                  <a:srgbClr val="C00000"/>
                </a:solidFill>
              </a:defRPr>
            </a:lvl1pPr>
          </a:lstStyle>
          <a:p>
            <a:r>
              <a:rPr lang="en-US" altLang="ko-KR" dirty="0" smtClean="0"/>
              <a:t>[ Product Parts ]</a:t>
            </a:r>
            <a:endParaRPr lang="ko-KR" altLang="en-US" dirty="0"/>
          </a:p>
        </p:txBody>
      </p:sp>
      <p:sp>
        <p:nvSpPr>
          <p:cNvPr id="117" name="TextBox 116"/>
          <p:cNvSpPr txBox="1"/>
          <p:nvPr/>
        </p:nvSpPr>
        <p:spPr>
          <a:xfrm>
            <a:off x="1430672" y="4149080"/>
            <a:ext cx="1766959" cy="276999"/>
          </a:xfrm>
          <a:prstGeom prst="rect">
            <a:avLst/>
          </a:prstGeom>
          <a:noFill/>
        </p:spPr>
        <p:txBody>
          <a:bodyPr wrap="none" rtlCol="0">
            <a:spAutoFit/>
          </a:bodyPr>
          <a:lstStyle/>
          <a:p>
            <a:pPr algn="ctr"/>
            <a:r>
              <a:rPr lang="en-US" altLang="ko-KR" sz="1200" b="1" dirty="0" smtClean="0">
                <a:solidFill>
                  <a:srgbClr val="C00000"/>
                </a:solidFill>
              </a:rPr>
              <a:t>[ Process Simulator ]</a:t>
            </a:r>
            <a:endParaRPr lang="ko-KR" altLang="en-US" sz="1200" b="1" dirty="0">
              <a:solidFill>
                <a:srgbClr val="C00000"/>
              </a:solidFill>
            </a:endParaRPr>
          </a:p>
        </p:txBody>
      </p:sp>
      <p:sp>
        <p:nvSpPr>
          <p:cNvPr id="118" name="TextBox 117"/>
          <p:cNvSpPr txBox="1"/>
          <p:nvPr/>
        </p:nvSpPr>
        <p:spPr>
          <a:xfrm>
            <a:off x="6181144" y="4149080"/>
            <a:ext cx="1482009" cy="276999"/>
          </a:xfrm>
          <a:prstGeom prst="rect">
            <a:avLst/>
          </a:prstGeom>
          <a:noFill/>
        </p:spPr>
        <p:txBody>
          <a:bodyPr wrap="none" rtlCol="0">
            <a:spAutoFit/>
          </a:bodyPr>
          <a:lstStyle>
            <a:defPPr>
              <a:defRPr lang="ko-KR"/>
            </a:defPPr>
            <a:lvl1pPr algn="ctr">
              <a:defRPr sz="1200" b="1">
                <a:solidFill>
                  <a:srgbClr val="0000FF"/>
                </a:solidFill>
              </a:defRPr>
            </a:lvl1pPr>
          </a:lstStyle>
          <a:p>
            <a:r>
              <a:rPr lang="en-US" altLang="ko-KR" dirty="0" smtClean="0">
                <a:solidFill>
                  <a:srgbClr val="C00000"/>
                </a:solidFill>
              </a:rPr>
              <a:t>[ Manufacturing ]</a:t>
            </a:r>
            <a:endParaRPr lang="ko-KR" altLang="en-US" dirty="0">
              <a:solidFill>
                <a:srgbClr val="C00000"/>
              </a:solidFill>
            </a:endParaRPr>
          </a:p>
        </p:txBody>
      </p:sp>
      <p:sp>
        <p:nvSpPr>
          <p:cNvPr id="5" name="타원 4"/>
          <p:cNvSpPr/>
          <p:nvPr/>
        </p:nvSpPr>
        <p:spPr>
          <a:xfrm>
            <a:off x="7592699" y="3737590"/>
            <a:ext cx="424278" cy="40706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직사각형 2"/>
          <p:cNvSpPr/>
          <p:nvPr/>
        </p:nvSpPr>
        <p:spPr>
          <a:xfrm>
            <a:off x="7399627" y="3754092"/>
            <a:ext cx="806681" cy="3515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b="1" dirty="0" smtClean="0">
                <a:solidFill>
                  <a:schemeClr val="tx1"/>
                </a:solidFill>
              </a:rPr>
              <a:t>Worker</a:t>
            </a:r>
            <a:endParaRPr lang="ko-KR" altLang="en-US" sz="1000" b="1" dirty="0">
              <a:solidFill>
                <a:schemeClr val="tx1"/>
              </a:solidFill>
            </a:endParaRPr>
          </a:p>
        </p:txBody>
      </p:sp>
      <p:sp>
        <p:nvSpPr>
          <p:cNvPr id="121" name="타원 120"/>
          <p:cNvSpPr/>
          <p:nvPr/>
        </p:nvSpPr>
        <p:spPr>
          <a:xfrm>
            <a:off x="7949288" y="3074895"/>
            <a:ext cx="424278" cy="40706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2" name="타원 121"/>
          <p:cNvSpPr/>
          <p:nvPr/>
        </p:nvSpPr>
        <p:spPr>
          <a:xfrm>
            <a:off x="8343236" y="3742017"/>
            <a:ext cx="424278" cy="40706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3" name="직사각형 122"/>
          <p:cNvSpPr/>
          <p:nvPr/>
        </p:nvSpPr>
        <p:spPr>
          <a:xfrm>
            <a:off x="7768927" y="3097535"/>
            <a:ext cx="806681" cy="3515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b="1" dirty="0" smtClean="0">
                <a:solidFill>
                  <a:schemeClr val="tx1"/>
                </a:solidFill>
              </a:rPr>
              <a:t>Machine</a:t>
            </a:r>
            <a:endParaRPr lang="ko-KR" altLang="en-US" sz="900" b="1" dirty="0">
              <a:solidFill>
                <a:schemeClr val="tx1"/>
              </a:solidFill>
            </a:endParaRPr>
          </a:p>
        </p:txBody>
      </p:sp>
      <p:sp>
        <p:nvSpPr>
          <p:cNvPr id="124" name="직사각형 123"/>
          <p:cNvSpPr/>
          <p:nvPr/>
        </p:nvSpPr>
        <p:spPr>
          <a:xfrm>
            <a:off x="8161559" y="3786437"/>
            <a:ext cx="806681" cy="3515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b="1" dirty="0" smtClean="0">
                <a:solidFill>
                  <a:schemeClr val="tx1"/>
                </a:solidFill>
              </a:rPr>
              <a:t>Equipm-ent</a:t>
            </a:r>
            <a:endParaRPr lang="ko-KR" altLang="en-US" sz="900" b="1" dirty="0">
              <a:solidFill>
                <a:schemeClr val="tx1"/>
              </a:solidFill>
            </a:endParaRPr>
          </a:p>
        </p:txBody>
      </p:sp>
    </p:spTree>
    <p:extLst>
      <p:ext uri="{BB962C8B-B14F-4D97-AF65-F5344CB8AC3E}">
        <p14:creationId xmlns:p14="http://schemas.microsoft.com/office/powerpoint/2010/main" val="243693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102"/>
                                        </p:tgtEl>
                                        <p:attrNameLst>
                                          <p:attrName>style.visibility</p:attrName>
                                        </p:attrNameLst>
                                      </p:cBhvr>
                                      <p:to>
                                        <p:strVal val="visible"/>
                                      </p:to>
                                    </p:set>
                                  </p:childTnLst>
                                </p:cTn>
                              </p:par>
                              <p:par>
                                <p:cTn id="7" presetID="1" presetClass="entr" presetSubtype="0" fill="hold" grpId="0" nodeType="withEffect">
                                  <p:stCondLst>
                                    <p:cond delay="1000"/>
                                  </p:stCondLst>
                                  <p:childTnLst>
                                    <p:set>
                                      <p:cBhvr>
                                        <p:cTn id="8"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직사각형 72"/>
          <p:cNvSpPr/>
          <p:nvPr/>
        </p:nvSpPr>
        <p:spPr>
          <a:xfrm>
            <a:off x="472650" y="1272539"/>
            <a:ext cx="7649869" cy="1932048"/>
          </a:xfrm>
          <a:prstGeom prst="rect">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en-US" altLang="ko-KR" sz="1200" b="1" dirty="0">
                <a:solidFill>
                  <a:schemeClr val="tx1">
                    <a:lumMod val="50000"/>
                    <a:lumOff val="50000"/>
                  </a:schemeClr>
                </a:solidFill>
              </a:rPr>
              <a:t>Cyber</a:t>
            </a:r>
          </a:p>
          <a:p>
            <a:r>
              <a:rPr lang="en-US" altLang="ko-KR" sz="1200" b="1" dirty="0">
                <a:solidFill>
                  <a:schemeClr val="tx1">
                    <a:lumMod val="50000"/>
                    <a:lumOff val="50000"/>
                  </a:schemeClr>
                </a:solidFill>
              </a:rPr>
              <a:t>space</a:t>
            </a:r>
            <a:endParaRPr lang="ko-KR" altLang="en-US" sz="1200" b="1" dirty="0">
              <a:solidFill>
                <a:schemeClr val="tx1">
                  <a:lumMod val="50000"/>
                  <a:lumOff val="50000"/>
                </a:schemeClr>
              </a:solidFill>
            </a:endParaRPr>
          </a:p>
        </p:txBody>
      </p:sp>
      <p:sp>
        <p:nvSpPr>
          <p:cNvPr id="74" name="직사각형 73"/>
          <p:cNvSpPr/>
          <p:nvPr/>
        </p:nvSpPr>
        <p:spPr>
          <a:xfrm>
            <a:off x="472650" y="3562546"/>
            <a:ext cx="7649869" cy="2876883"/>
          </a:xfrm>
          <a:prstGeom prst="rect">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en-US" altLang="ko-KR" sz="1200" b="1" dirty="0" smtClean="0">
                <a:solidFill>
                  <a:schemeClr val="tx1">
                    <a:lumMod val="50000"/>
                    <a:lumOff val="50000"/>
                  </a:schemeClr>
                </a:solidFill>
              </a:rPr>
              <a:t>Physical</a:t>
            </a:r>
            <a:endParaRPr lang="en-US" altLang="ko-KR" sz="1200" b="1" dirty="0">
              <a:solidFill>
                <a:schemeClr val="tx1">
                  <a:lumMod val="50000"/>
                  <a:lumOff val="50000"/>
                </a:schemeClr>
              </a:solidFill>
            </a:endParaRPr>
          </a:p>
          <a:p>
            <a:r>
              <a:rPr lang="en-US" altLang="ko-KR" sz="1200" b="1" dirty="0" smtClean="0">
                <a:solidFill>
                  <a:schemeClr val="tx1">
                    <a:lumMod val="50000"/>
                    <a:lumOff val="50000"/>
                  </a:schemeClr>
                </a:solidFill>
              </a:rPr>
              <a:t>space</a:t>
            </a:r>
            <a:endParaRPr lang="ko-KR" altLang="en-US" sz="1200" b="1" dirty="0">
              <a:solidFill>
                <a:schemeClr val="tx1">
                  <a:lumMod val="50000"/>
                  <a:lumOff val="50000"/>
                </a:schemeClr>
              </a:solidFill>
            </a:endParaRPr>
          </a:p>
        </p:txBody>
      </p:sp>
      <p:cxnSp>
        <p:nvCxnSpPr>
          <p:cNvPr id="55" name="꺾인 연결선 54"/>
          <p:cNvCxnSpPr>
            <a:stCxn id="94" idx="3"/>
            <a:endCxn id="82" idx="3"/>
          </p:cNvCxnSpPr>
          <p:nvPr/>
        </p:nvCxnSpPr>
        <p:spPr>
          <a:xfrm flipV="1">
            <a:off x="8122519" y="2572572"/>
            <a:ext cx="12700" cy="1620710"/>
          </a:xfrm>
          <a:prstGeom prst="bentConnector3">
            <a:avLst>
              <a:gd name="adj1" fmla="val 2775000"/>
            </a:avLst>
          </a:prstGeom>
          <a:ln w="38100">
            <a:solidFill>
              <a:schemeClr val="tx1">
                <a:lumMod val="65000"/>
                <a:lumOff val="35000"/>
              </a:schemeClr>
            </a:solidFill>
            <a:prstDash val="sysDot"/>
            <a:tailEnd type="triangle" w="med" len="med"/>
          </a:ln>
        </p:spPr>
        <p:style>
          <a:lnRef idx="1">
            <a:schemeClr val="accent1"/>
          </a:lnRef>
          <a:fillRef idx="0">
            <a:schemeClr val="accent1"/>
          </a:fillRef>
          <a:effectRef idx="0">
            <a:schemeClr val="accent1"/>
          </a:effectRef>
          <a:fontRef idx="minor">
            <a:schemeClr val="tx1"/>
          </a:fontRef>
        </p:style>
      </p:cxnSp>
      <p:sp>
        <p:nvSpPr>
          <p:cNvPr id="2" name="제목 1"/>
          <p:cNvSpPr>
            <a:spLocks noGrp="1"/>
          </p:cNvSpPr>
          <p:nvPr>
            <p:ph type="title"/>
          </p:nvPr>
        </p:nvSpPr>
        <p:spPr/>
        <p:txBody>
          <a:bodyPr/>
          <a:lstStyle/>
          <a:p>
            <a:r>
              <a:rPr lang="en-US" altLang="ko-KR" dirty="0"/>
              <a:t>1. Definition and necessity of technology development</a:t>
            </a:r>
            <a:endParaRPr lang="ko-KR" altLang="en-US" dirty="0"/>
          </a:p>
        </p:txBody>
      </p:sp>
      <p:sp>
        <p:nvSpPr>
          <p:cNvPr id="4" name="슬라이드 번호 개체 틀 3"/>
          <p:cNvSpPr>
            <a:spLocks noGrp="1"/>
          </p:cNvSpPr>
          <p:nvPr>
            <p:ph type="sldNum" sz="quarter" idx="12"/>
          </p:nvPr>
        </p:nvSpPr>
        <p:spPr/>
        <p:txBody>
          <a:bodyPr/>
          <a:lstStyle/>
          <a:p>
            <a:fld id="{0F567439-5C3E-4BB1-91F1-4F884E3EA3BA}" type="slidenum">
              <a:rPr lang="ko-KR" altLang="en-US" smtClean="0"/>
              <a:pPr/>
              <a:t>8</a:t>
            </a:fld>
            <a:endParaRPr lang="ko-KR" altLang="en-US" dirty="0"/>
          </a:p>
        </p:txBody>
      </p:sp>
      <p:sp>
        <p:nvSpPr>
          <p:cNvPr id="165" name="TextBox 164"/>
          <p:cNvSpPr txBox="1">
            <a:spLocks noChangeArrowheads="1"/>
          </p:cNvSpPr>
          <p:nvPr/>
        </p:nvSpPr>
        <p:spPr bwMode="auto">
          <a:xfrm>
            <a:off x="323528" y="692696"/>
            <a:ext cx="7204870" cy="338554"/>
          </a:xfrm>
          <a:prstGeom prst="rect">
            <a:avLst/>
          </a:prstGeom>
          <a:noFill/>
          <a:ln w="9525">
            <a:noFill/>
            <a:miter lim="800000"/>
            <a:headEnd/>
            <a:tailEnd/>
          </a:ln>
        </p:spPr>
        <p:txBody>
          <a:bodyPr wrap="square">
            <a:spAutoFit/>
          </a:bodyPr>
          <a:lstStyle/>
          <a:p>
            <a:r>
              <a:rPr lang="ko-KR" altLang="en-US" sz="1600" dirty="0" smtClean="0">
                <a:solidFill>
                  <a:schemeClr val="tx2">
                    <a:lumMod val="60000"/>
                    <a:lumOff val="40000"/>
                  </a:schemeClr>
                </a:solidFill>
                <a:latin typeface="맑은 고딕" pitchFamily="50" charset="-127"/>
                <a:ea typeface="맑은 고딕" pitchFamily="50" charset="-127"/>
              </a:rPr>
              <a:t>▶</a:t>
            </a:r>
            <a:r>
              <a:rPr lang="ko-KR" altLang="en-US" sz="1600" dirty="0" smtClean="0">
                <a:latin typeface="맑은 고딕" pitchFamily="50" charset="-127"/>
                <a:ea typeface="맑은 고딕" pitchFamily="50" charset="-127"/>
              </a:rPr>
              <a:t>▶ </a:t>
            </a:r>
            <a:r>
              <a:rPr lang="en-US" altLang="ko-KR" sz="1600" b="1" dirty="0"/>
              <a:t>CPS configuration of smart manufacturing system</a:t>
            </a:r>
            <a:endParaRPr lang="ko-KR" altLang="en-US" sz="1600" b="1" dirty="0">
              <a:solidFill>
                <a:srgbClr val="C00000"/>
              </a:solidFill>
              <a:latin typeface="맑은 고딕" pitchFamily="50" charset="-127"/>
              <a:ea typeface="맑은 고딕" pitchFamily="50" charset="-127"/>
            </a:endParaRPr>
          </a:p>
        </p:txBody>
      </p:sp>
      <p:sp>
        <p:nvSpPr>
          <p:cNvPr id="120" name="직사각형 119"/>
          <p:cNvSpPr/>
          <p:nvPr/>
        </p:nvSpPr>
        <p:spPr>
          <a:xfrm>
            <a:off x="1281759" y="1272539"/>
            <a:ext cx="6840760" cy="582991"/>
          </a:xfrm>
          <a:prstGeom prst="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endParaRPr lang="ko-KR" altLang="en-US" sz="1200" b="1" dirty="0">
              <a:solidFill>
                <a:schemeClr val="bg1"/>
              </a:solidFill>
            </a:endParaRPr>
          </a:p>
        </p:txBody>
      </p:sp>
      <p:sp>
        <p:nvSpPr>
          <p:cNvPr id="121" name="TextBox 120"/>
          <p:cNvSpPr txBox="1"/>
          <p:nvPr/>
        </p:nvSpPr>
        <p:spPr>
          <a:xfrm>
            <a:off x="1281814" y="1334933"/>
            <a:ext cx="1008058" cy="461665"/>
          </a:xfrm>
          <a:prstGeom prst="rect">
            <a:avLst/>
          </a:prstGeom>
          <a:noFill/>
        </p:spPr>
        <p:txBody>
          <a:bodyPr wrap="square" rtlCol="0">
            <a:spAutoFit/>
          </a:bodyPr>
          <a:lstStyle/>
          <a:p>
            <a:pPr algn="ctr"/>
            <a:r>
              <a:rPr lang="en-US" altLang="ko-KR" sz="1200" b="1" dirty="0" smtClean="0"/>
              <a:t>Simulator</a:t>
            </a:r>
          </a:p>
          <a:p>
            <a:pPr algn="ctr"/>
            <a:r>
              <a:rPr lang="en-US" altLang="ko-KR" sz="1200" b="1" dirty="0" smtClean="0">
                <a:solidFill>
                  <a:srgbClr val="C00000"/>
                </a:solidFill>
              </a:rPr>
              <a:t>(Design)</a:t>
            </a:r>
            <a:endParaRPr lang="ko-KR" altLang="en-US" sz="1200" b="1" dirty="0">
              <a:solidFill>
                <a:srgbClr val="C00000"/>
              </a:solidFill>
            </a:endParaRPr>
          </a:p>
        </p:txBody>
      </p:sp>
      <p:sp>
        <p:nvSpPr>
          <p:cNvPr id="82" name="직사각형 81"/>
          <p:cNvSpPr/>
          <p:nvPr/>
        </p:nvSpPr>
        <p:spPr>
          <a:xfrm>
            <a:off x="1281759" y="1940556"/>
            <a:ext cx="6840760" cy="1264031"/>
          </a:xfrm>
          <a:prstGeom prst="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endParaRPr lang="ko-KR" altLang="en-US" sz="1200" b="1" dirty="0">
              <a:solidFill>
                <a:schemeClr val="bg1"/>
              </a:solidFill>
            </a:endParaRPr>
          </a:p>
        </p:txBody>
      </p:sp>
      <p:sp>
        <p:nvSpPr>
          <p:cNvPr id="84" name="TextBox 83"/>
          <p:cNvSpPr txBox="1"/>
          <p:nvPr/>
        </p:nvSpPr>
        <p:spPr>
          <a:xfrm>
            <a:off x="1281761" y="2285408"/>
            <a:ext cx="1008111" cy="646331"/>
          </a:xfrm>
          <a:prstGeom prst="rect">
            <a:avLst/>
          </a:prstGeom>
          <a:noFill/>
        </p:spPr>
        <p:txBody>
          <a:bodyPr wrap="square" rtlCol="0">
            <a:spAutoFit/>
          </a:bodyPr>
          <a:lstStyle/>
          <a:p>
            <a:pPr algn="ctr"/>
            <a:r>
              <a:rPr lang="en-US" altLang="ko-KR" sz="1200" b="1" dirty="0"/>
              <a:t>Extended</a:t>
            </a:r>
          </a:p>
          <a:p>
            <a:pPr algn="ctr"/>
            <a:r>
              <a:rPr lang="en-US" altLang="ko-KR" sz="1200" b="1" dirty="0" smtClean="0"/>
              <a:t>PDM</a:t>
            </a:r>
          </a:p>
          <a:p>
            <a:pPr algn="ctr"/>
            <a:r>
              <a:rPr lang="en-US" altLang="ko-KR" sz="1200" b="1" dirty="0" smtClean="0">
                <a:solidFill>
                  <a:srgbClr val="C00000"/>
                </a:solidFill>
              </a:rPr>
              <a:t>(Reference)</a:t>
            </a:r>
            <a:endParaRPr lang="ko-KR" altLang="en-US" sz="1200" b="1" dirty="0">
              <a:solidFill>
                <a:srgbClr val="C00000"/>
              </a:solidFill>
            </a:endParaRPr>
          </a:p>
        </p:txBody>
      </p:sp>
      <p:sp>
        <p:nvSpPr>
          <p:cNvPr id="94" name="직사각형 93"/>
          <p:cNvSpPr/>
          <p:nvPr/>
        </p:nvSpPr>
        <p:spPr>
          <a:xfrm>
            <a:off x="1281759" y="3559985"/>
            <a:ext cx="6840760" cy="1266593"/>
          </a:xfrm>
          <a:prstGeom prst="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endParaRPr lang="ko-KR" altLang="en-US" sz="1200" b="1" dirty="0">
              <a:solidFill>
                <a:schemeClr val="bg1"/>
              </a:solidFill>
            </a:endParaRPr>
          </a:p>
        </p:txBody>
      </p:sp>
      <p:sp>
        <p:nvSpPr>
          <p:cNvPr id="95" name="TextBox 94"/>
          <p:cNvSpPr txBox="1"/>
          <p:nvPr/>
        </p:nvSpPr>
        <p:spPr>
          <a:xfrm>
            <a:off x="1281759" y="3904837"/>
            <a:ext cx="1008113" cy="646331"/>
          </a:xfrm>
          <a:prstGeom prst="rect">
            <a:avLst/>
          </a:prstGeom>
          <a:noFill/>
        </p:spPr>
        <p:txBody>
          <a:bodyPr wrap="square" rtlCol="0">
            <a:spAutoFit/>
          </a:bodyPr>
          <a:lstStyle/>
          <a:p>
            <a:pPr algn="ctr"/>
            <a:r>
              <a:rPr lang="en-US" altLang="ko-KR" sz="1200" b="1" dirty="0"/>
              <a:t>Extended</a:t>
            </a:r>
          </a:p>
          <a:p>
            <a:pPr algn="ctr"/>
            <a:r>
              <a:rPr lang="en-US" altLang="ko-KR" sz="1200" b="1" dirty="0" smtClean="0"/>
              <a:t>POP</a:t>
            </a:r>
          </a:p>
          <a:p>
            <a:pPr algn="ctr"/>
            <a:r>
              <a:rPr lang="en-US" altLang="ko-KR" sz="1200" b="1" dirty="0" smtClean="0">
                <a:solidFill>
                  <a:srgbClr val="C00000"/>
                </a:solidFill>
              </a:rPr>
              <a:t>(Command)</a:t>
            </a:r>
            <a:endParaRPr lang="ko-KR" altLang="en-US" sz="1200" b="1" dirty="0">
              <a:solidFill>
                <a:srgbClr val="C00000"/>
              </a:solidFill>
            </a:endParaRPr>
          </a:p>
        </p:txBody>
      </p:sp>
      <p:sp>
        <p:nvSpPr>
          <p:cNvPr id="109" name="직사각형 108"/>
          <p:cNvSpPr/>
          <p:nvPr/>
        </p:nvSpPr>
        <p:spPr>
          <a:xfrm>
            <a:off x="1281759" y="5180916"/>
            <a:ext cx="6840760" cy="1264031"/>
          </a:xfrm>
          <a:prstGeom prst="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endParaRPr lang="ko-KR" altLang="en-US" sz="1200" b="1" dirty="0">
              <a:solidFill>
                <a:schemeClr val="bg1"/>
              </a:solidFill>
            </a:endParaRPr>
          </a:p>
        </p:txBody>
      </p:sp>
      <p:sp>
        <p:nvSpPr>
          <p:cNvPr id="110" name="TextBox 109"/>
          <p:cNvSpPr txBox="1"/>
          <p:nvPr/>
        </p:nvSpPr>
        <p:spPr>
          <a:xfrm>
            <a:off x="1281759" y="5525768"/>
            <a:ext cx="1008113" cy="646331"/>
          </a:xfrm>
          <a:prstGeom prst="rect">
            <a:avLst/>
          </a:prstGeom>
          <a:noFill/>
        </p:spPr>
        <p:txBody>
          <a:bodyPr wrap="square" rtlCol="0">
            <a:spAutoFit/>
          </a:bodyPr>
          <a:lstStyle/>
          <a:p>
            <a:pPr algn="ctr"/>
            <a:r>
              <a:rPr lang="en-US" altLang="ko-KR" sz="1200" b="1" dirty="0" err="1" smtClean="0"/>
              <a:t>IoT</a:t>
            </a:r>
            <a:endParaRPr lang="en-US" altLang="ko-KR" sz="1200" b="1" dirty="0" smtClean="0"/>
          </a:p>
          <a:p>
            <a:pPr algn="ctr"/>
            <a:r>
              <a:rPr lang="en-US" altLang="ko-KR" sz="1200" b="1" dirty="0" smtClean="0"/>
              <a:t>Machine</a:t>
            </a:r>
          </a:p>
          <a:p>
            <a:pPr algn="ctr"/>
            <a:r>
              <a:rPr lang="en-US" altLang="ko-KR" sz="1200" b="1" dirty="0" smtClean="0">
                <a:solidFill>
                  <a:srgbClr val="C00000"/>
                </a:solidFill>
              </a:rPr>
              <a:t>(Operation)</a:t>
            </a:r>
            <a:endParaRPr lang="ko-KR" altLang="en-US" sz="1200" b="1" dirty="0">
              <a:solidFill>
                <a:srgbClr val="C00000"/>
              </a:solidFill>
            </a:endParaRPr>
          </a:p>
        </p:txBody>
      </p:sp>
      <p:sp>
        <p:nvSpPr>
          <p:cNvPr id="26" name="직사각형 25"/>
          <p:cNvSpPr/>
          <p:nvPr/>
        </p:nvSpPr>
        <p:spPr>
          <a:xfrm>
            <a:off x="4536876" y="1997543"/>
            <a:ext cx="1512168" cy="426825"/>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200" b="1" dirty="0" smtClean="0">
                <a:solidFill>
                  <a:schemeClr val="bg1"/>
                </a:solidFill>
              </a:rPr>
              <a:t>Order Management</a:t>
            </a:r>
            <a:endParaRPr lang="ko-KR" altLang="en-US" sz="1200" b="1" dirty="0">
              <a:solidFill>
                <a:schemeClr val="bg1"/>
              </a:solidFill>
            </a:endParaRPr>
          </a:p>
        </p:txBody>
      </p:sp>
      <p:sp>
        <p:nvSpPr>
          <p:cNvPr id="115" name="직사각형 114"/>
          <p:cNvSpPr/>
          <p:nvPr/>
        </p:nvSpPr>
        <p:spPr>
          <a:xfrm>
            <a:off x="4536876" y="2465202"/>
            <a:ext cx="1512168" cy="324597"/>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200" b="1" dirty="0" smtClean="0">
                <a:solidFill>
                  <a:schemeClr val="bg1"/>
                </a:solidFill>
              </a:rPr>
              <a:t>4M Recourse</a:t>
            </a:r>
            <a:endParaRPr lang="ko-KR" altLang="en-US" sz="1200" b="1" dirty="0">
              <a:solidFill>
                <a:schemeClr val="bg1"/>
              </a:solidFill>
            </a:endParaRPr>
          </a:p>
        </p:txBody>
      </p:sp>
      <p:sp>
        <p:nvSpPr>
          <p:cNvPr id="116" name="직사각형 115"/>
          <p:cNvSpPr/>
          <p:nvPr/>
        </p:nvSpPr>
        <p:spPr>
          <a:xfrm>
            <a:off x="4536876" y="2830635"/>
            <a:ext cx="1512168" cy="324597"/>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200" b="1" dirty="0" smtClean="0">
                <a:solidFill>
                  <a:schemeClr val="bg1"/>
                </a:solidFill>
              </a:rPr>
              <a:t>Inventory</a:t>
            </a:r>
            <a:endParaRPr lang="ko-KR" altLang="en-US" sz="1200" b="1" dirty="0">
              <a:solidFill>
                <a:schemeClr val="bg1"/>
              </a:solidFill>
            </a:endParaRPr>
          </a:p>
        </p:txBody>
      </p:sp>
      <p:sp>
        <p:nvSpPr>
          <p:cNvPr id="117" name="직사각형 116"/>
          <p:cNvSpPr/>
          <p:nvPr/>
        </p:nvSpPr>
        <p:spPr>
          <a:xfrm>
            <a:off x="4536504" y="4084632"/>
            <a:ext cx="1512168" cy="323116"/>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200" b="1" dirty="0" smtClean="0">
                <a:solidFill>
                  <a:schemeClr val="bg1"/>
                </a:solidFill>
              </a:rPr>
              <a:t>Setting</a:t>
            </a:r>
            <a:endParaRPr lang="ko-KR" altLang="en-US" sz="1200" b="1" dirty="0">
              <a:solidFill>
                <a:schemeClr val="bg1"/>
              </a:solidFill>
            </a:endParaRPr>
          </a:p>
        </p:txBody>
      </p:sp>
      <p:sp>
        <p:nvSpPr>
          <p:cNvPr id="118" name="직사각형 117"/>
          <p:cNvSpPr/>
          <p:nvPr/>
        </p:nvSpPr>
        <p:spPr>
          <a:xfrm>
            <a:off x="4536504" y="4450064"/>
            <a:ext cx="1512168" cy="323766"/>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200" b="1" dirty="0">
                <a:solidFill>
                  <a:schemeClr val="bg1"/>
                </a:solidFill>
              </a:rPr>
              <a:t>WIP Inventory</a:t>
            </a:r>
            <a:endParaRPr lang="ko-KR" altLang="en-US" sz="1200" b="1" dirty="0">
              <a:solidFill>
                <a:schemeClr val="bg1"/>
              </a:solidFill>
            </a:endParaRPr>
          </a:p>
        </p:txBody>
      </p:sp>
      <p:cxnSp>
        <p:nvCxnSpPr>
          <p:cNvPr id="128" name="직선 화살표 연결선 127"/>
          <p:cNvCxnSpPr/>
          <p:nvPr/>
        </p:nvCxnSpPr>
        <p:spPr>
          <a:xfrm>
            <a:off x="5292588" y="3204587"/>
            <a:ext cx="0" cy="357960"/>
          </a:xfrm>
          <a:prstGeom prst="straightConnector1">
            <a:avLst/>
          </a:prstGeom>
          <a:ln w="38100">
            <a:solidFill>
              <a:schemeClr val="tx1">
                <a:lumMod val="65000"/>
                <a:lumOff val="3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9" name="직선 화살표 연결선 128"/>
          <p:cNvCxnSpPr/>
          <p:nvPr/>
        </p:nvCxnSpPr>
        <p:spPr>
          <a:xfrm>
            <a:off x="5292588" y="4826578"/>
            <a:ext cx="0" cy="354338"/>
          </a:xfrm>
          <a:prstGeom prst="straightConnector1">
            <a:avLst/>
          </a:prstGeom>
          <a:ln w="38100">
            <a:solidFill>
              <a:schemeClr val="tx1">
                <a:lumMod val="65000"/>
                <a:lumOff val="3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32" name="TextBox 131"/>
          <p:cNvSpPr txBox="1"/>
          <p:nvPr/>
        </p:nvSpPr>
        <p:spPr>
          <a:xfrm>
            <a:off x="8182433" y="5791416"/>
            <a:ext cx="868956" cy="276999"/>
          </a:xfrm>
          <a:prstGeom prst="rect">
            <a:avLst/>
          </a:prstGeom>
          <a:noFill/>
        </p:spPr>
        <p:txBody>
          <a:bodyPr wrap="none" rtlCol="0">
            <a:spAutoFit/>
          </a:bodyPr>
          <a:lstStyle/>
          <a:p>
            <a:r>
              <a:rPr lang="en-US" altLang="ko-KR" sz="1200" b="1" dirty="0" smtClean="0"/>
              <a:t>Feedback</a:t>
            </a:r>
            <a:endParaRPr lang="ko-KR" altLang="en-US" sz="1200" b="1" dirty="0"/>
          </a:p>
        </p:txBody>
      </p:sp>
      <p:sp>
        <p:nvSpPr>
          <p:cNvPr id="141" name="오른쪽 화살표 140"/>
          <p:cNvSpPr/>
          <p:nvPr/>
        </p:nvSpPr>
        <p:spPr>
          <a:xfrm rot="5400000">
            <a:off x="4331190" y="2670049"/>
            <a:ext cx="5533572" cy="2304256"/>
          </a:xfrm>
          <a:prstGeom prst="rightArrow">
            <a:avLst>
              <a:gd name="adj1" fmla="val 71684"/>
              <a:gd name="adj2" fmla="val 9042"/>
            </a:avLst>
          </a:prstGeom>
          <a:solidFill>
            <a:srgbClr val="FFFFCC"/>
          </a:solidFill>
          <a:ln w="127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3" name="오른쪽 화살표 142"/>
          <p:cNvSpPr/>
          <p:nvPr/>
        </p:nvSpPr>
        <p:spPr>
          <a:xfrm rot="5400000">
            <a:off x="710471" y="2670046"/>
            <a:ext cx="5533576" cy="2304256"/>
          </a:xfrm>
          <a:prstGeom prst="rightArrow">
            <a:avLst>
              <a:gd name="adj1" fmla="val 71684"/>
              <a:gd name="adj2" fmla="val 9042"/>
            </a:avLst>
          </a:prstGeom>
          <a:solidFill>
            <a:srgbClr val="CCFFFF"/>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endParaRPr lang="ko-KR" altLang="en-US" sz="1200" b="1">
              <a:solidFill>
                <a:srgbClr val="0000FF"/>
              </a:solidFill>
            </a:endParaRPr>
          </a:p>
        </p:txBody>
      </p:sp>
      <p:sp>
        <p:nvSpPr>
          <p:cNvPr id="25" name="직사각형 24"/>
          <p:cNvSpPr/>
          <p:nvPr/>
        </p:nvSpPr>
        <p:spPr>
          <a:xfrm>
            <a:off x="2721919" y="1351288"/>
            <a:ext cx="1512168" cy="426825"/>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smtClean="0">
                <a:solidFill>
                  <a:schemeClr val="tx1">
                    <a:lumMod val="85000"/>
                    <a:lumOff val="15000"/>
                  </a:schemeClr>
                </a:solidFill>
              </a:rPr>
              <a:t>Product Virtualization</a:t>
            </a:r>
          </a:p>
          <a:p>
            <a:pPr algn="ctr"/>
            <a:r>
              <a:rPr lang="en-US" altLang="ko-KR" sz="1200" b="1" dirty="0" smtClean="0">
                <a:solidFill>
                  <a:schemeClr val="tx1">
                    <a:lumMod val="85000"/>
                    <a:lumOff val="15000"/>
                  </a:schemeClr>
                </a:solidFill>
              </a:rPr>
              <a:t>Simulation </a:t>
            </a:r>
            <a:endParaRPr lang="ko-KR" altLang="en-US" sz="1200" b="1" dirty="0">
              <a:solidFill>
                <a:schemeClr val="tx1">
                  <a:lumMod val="85000"/>
                  <a:lumOff val="15000"/>
                </a:schemeClr>
              </a:solidFill>
            </a:endParaRPr>
          </a:p>
        </p:txBody>
      </p:sp>
      <p:sp>
        <p:nvSpPr>
          <p:cNvPr id="86" name="직사각형 85"/>
          <p:cNvSpPr/>
          <p:nvPr/>
        </p:nvSpPr>
        <p:spPr>
          <a:xfrm>
            <a:off x="2721919" y="1997543"/>
            <a:ext cx="1512168" cy="426825"/>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a:solidFill>
                  <a:schemeClr val="tx1">
                    <a:lumMod val="85000"/>
                    <a:lumOff val="15000"/>
                  </a:schemeClr>
                </a:solidFill>
              </a:rPr>
              <a:t>Product Design</a:t>
            </a:r>
          </a:p>
          <a:p>
            <a:pPr algn="ctr"/>
            <a:r>
              <a:rPr lang="en-US" altLang="ko-KR" sz="1200" b="1" dirty="0">
                <a:solidFill>
                  <a:schemeClr val="tx1">
                    <a:lumMod val="85000"/>
                    <a:lumOff val="15000"/>
                  </a:schemeClr>
                </a:solidFill>
              </a:rPr>
              <a:t>Modules</a:t>
            </a:r>
            <a:endParaRPr lang="ko-KR" altLang="en-US" sz="1200" b="1" dirty="0">
              <a:solidFill>
                <a:schemeClr val="tx1">
                  <a:lumMod val="85000"/>
                  <a:lumOff val="15000"/>
                </a:schemeClr>
              </a:solidFill>
            </a:endParaRPr>
          </a:p>
        </p:txBody>
      </p:sp>
      <p:sp>
        <p:nvSpPr>
          <p:cNvPr id="88" name="직사각형 87"/>
          <p:cNvSpPr/>
          <p:nvPr/>
        </p:nvSpPr>
        <p:spPr>
          <a:xfrm>
            <a:off x="2721919" y="2465203"/>
            <a:ext cx="1512168" cy="324597"/>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a:solidFill>
                  <a:schemeClr val="tx1">
                    <a:lumMod val="85000"/>
                    <a:lumOff val="15000"/>
                  </a:schemeClr>
                </a:solidFill>
              </a:rPr>
              <a:t>Product Configure</a:t>
            </a:r>
            <a:endParaRPr lang="ko-KR" altLang="en-US" sz="1200" b="1" dirty="0">
              <a:solidFill>
                <a:schemeClr val="tx1">
                  <a:lumMod val="85000"/>
                  <a:lumOff val="15000"/>
                </a:schemeClr>
              </a:solidFill>
            </a:endParaRPr>
          </a:p>
        </p:txBody>
      </p:sp>
      <p:sp>
        <p:nvSpPr>
          <p:cNvPr id="89" name="직사각형 88"/>
          <p:cNvSpPr/>
          <p:nvPr/>
        </p:nvSpPr>
        <p:spPr>
          <a:xfrm>
            <a:off x="2721919" y="2830635"/>
            <a:ext cx="1512168" cy="324597"/>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a:solidFill>
                  <a:schemeClr val="tx1">
                    <a:lumMod val="85000"/>
                    <a:lumOff val="15000"/>
                  </a:schemeClr>
                </a:solidFill>
              </a:rPr>
              <a:t>Product History</a:t>
            </a:r>
            <a:endParaRPr lang="ko-KR" altLang="en-US" sz="1200" b="1" dirty="0">
              <a:solidFill>
                <a:schemeClr val="tx1">
                  <a:lumMod val="85000"/>
                  <a:lumOff val="15000"/>
                </a:schemeClr>
              </a:solidFill>
            </a:endParaRPr>
          </a:p>
        </p:txBody>
      </p:sp>
      <p:sp>
        <p:nvSpPr>
          <p:cNvPr id="96" name="직사각형 95"/>
          <p:cNvSpPr/>
          <p:nvPr/>
        </p:nvSpPr>
        <p:spPr>
          <a:xfrm>
            <a:off x="2721919" y="3616972"/>
            <a:ext cx="1512168" cy="426825"/>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a:solidFill>
                  <a:schemeClr val="tx1">
                    <a:lumMod val="85000"/>
                    <a:lumOff val="15000"/>
                  </a:schemeClr>
                </a:solidFill>
              </a:rPr>
              <a:t>Product Data</a:t>
            </a:r>
          </a:p>
          <a:p>
            <a:pPr algn="ctr"/>
            <a:r>
              <a:rPr lang="en-US" altLang="ko-KR" sz="1200" b="1" dirty="0">
                <a:solidFill>
                  <a:schemeClr val="tx1">
                    <a:lumMod val="85000"/>
                    <a:lumOff val="15000"/>
                  </a:schemeClr>
                </a:solidFill>
              </a:rPr>
              <a:t>Modules</a:t>
            </a:r>
            <a:endParaRPr lang="ko-KR" altLang="en-US" sz="1200" b="1" dirty="0">
              <a:solidFill>
                <a:schemeClr val="tx1">
                  <a:lumMod val="85000"/>
                  <a:lumOff val="15000"/>
                </a:schemeClr>
              </a:solidFill>
            </a:endParaRPr>
          </a:p>
        </p:txBody>
      </p:sp>
      <p:sp>
        <p:nvSpPr>
          <p:cNvPr id="98" name="직사각형 97"/>
          <p:cNvSpPr/>
          <p:nvPr/>
        </p:nvSpPr>
        <p:spPr>
          <a:xfrm>
            <a:off x="2721919" y="4084632"/>
            <a:ext cx="1512168" cy="324597"/>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a:solidFill>
                  <a:schemeClr val="tx1">
                    <a:lumMod val="85000"/>
                    <a:lumOff val="15000"/>
                  </a:schemeClr>
                </a:solidFill>
              </a:rPr>
              <a:t>Product </a:t>
            </a:r>
            <a:r>
              <a:rPr lang="en-US" altLang="ko-KR" sz="1200" b="1" dirty="0" smtClean="0">
                <a:solidFill>
                  <a:schemeClr val="tx1">
                    <a:lumMod val="85000"/>
                    <a:lumOff val="15000"/>
                  </a:schemeClr>
                </a:solidFill>
              </a:rPr>
              <a:t>Spec</a:t>
            </a:r>
            <a:endParaRPr lang="ko-KR" altLang="en-US" sz="1200" b="1" dirty="0">
              <a:solidFill>
                <a:schemeClr val="tx1">
                  <a:lumMod val="85000"/>
                  <a:lumOff val="15000"/>
                </a:schemeClr>
              </a:solidFill>
            </a:endParaRPr>
          </a:p>
        </p:txBody>
      </p:sp>
      <p:sp>
        <p:nvSpPr>
          <p:cNvPr id="99" name="직사각형 98"/>
          <p:cNvSpPr/>
          <p:nvPr/>
        </p:nvSpPr>
        <p:spPr>
          <a:xfrm>
            <a:off x="2721919" y="4450064"/>
            <a:ext cx="1512168" cy="324597"/>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smtClean="0">
                <a:solidFill>
                  <a:schemeClr val="tx1">
                    <a:lumMod val="85000"/>
                    <a:lumOff val="15000"/>
                  </a:schemeClr>
                </a:solidFill>
              </a:rPr>
              <a:t>Operation Spec</a:t>
            </a:r>
            <a:endParaRPr lang="ko-KR" altLang="en-US" sz="1200" b="1" dirty="0">
              <a:solidFill>
                <a:schemeClr val="tx1">
                  <a:lumMod val="85000"/>
                  <a:lumOff val="15000"/>
                </a:schemeClr>
              </a:solidFill>
            </a:endParaRPr>
          </a:p>
        </p:txBody>
      </p:sp>
      <p:sp>
        <p:nvSpPr>
          <p:cNvPr id="104" name="TextBox 103"/>
          <p:cNvSpPr txBox="1"/>
          <p:nvPr/>
        </p:nvSpPr>
        <p:spPr>
          <a:xfrm>
            <a:off x="2721175" y="1026805"/>
            <a:ext cx="1512912" cy="276999"/>
          </a:xfrm>
          <a:prstGeom prst="rect">
            <a:avLst/>
          </a:prstGeom>
          <a:noFill/>
        </p:spPr>
        <p:txBody>
          <a:bodyPr wrap="square" rtlCol="0">
            <a:spAutoFit/>
          </a:bodyPr>
          <a:lstStyle/>
          <a:p>
            <a:pPr algn="ctr"/>
            <a:r>
              <a:rPr lang="en-US" altLang="ko-KR" sz="1200" b="1" dirty="0" smtClean="0">
                <a:solidFill>
                  <a:srgbClr val="0000FF"/>
                </a:solidFill>
              </a:rPr>
              <a:t>Product Data</a:t>
            </a:r>
            <a:endParaRPr lang="ko-KR" altLang="en-US" sz="1200" b="1" dirty="0">
              <a:solidFill>
                <a:srgbClr val="0000FF"/>
              </a:solidFill>
            </a:endParaRPr>
          </a:p>
        </p:txBody>
      </p:sp>
      <p:sp>
        <p:nvSpPr>
          <p:cNvPr id="106" name="직사각형 105"/>
          <p:cNvSpPr/>
          <p:nvPr/>
        </p:nvSpPr>
        <p:spPr>
          <a:xfrm>
            <a:off x="4536504" y="5269947"/>
            <a:ext cx="1512168" cy="324597"/>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200" b="1" dirty="0">
                <a:solidFill>
                  <a:schemeClr val="bg1"/>
                </a:solidFill>
              </a:rPr>
              <a:t>Machine Controller</a:t>
            </a:r>
          </a:p>
        </p:txBody>
      </p:sp>
      <p:sp>
        <p:nvSpPr>
          <p:cNvPr id="111" name="직사각형 110"/>
          <p:cNvSpPr/>
          <p:nvPr/>
        </p:nvSpPr>
        <p:spPr>
          <a:xfrm>
            <a:off x="2721919" y="5269948"/>
            <a:ext cx="1512168" cy="324597"/>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smtClean="0">
                <a:solidFill>
                  <a:schemeClr val="tx1">
                    <a:lumMod val="85000"/>
                    <a:lumOff val="15000"/>
                  </a:schemeClr>
                </a:solidFill>
              </a:rPr>
              <a:t>Quality Acquisition</a:t>
            </a:r>
            <a:endParaRPr lang="ko-KR" altLang="en-US" sz="1200" b="1" dirty="0">
              <a:solidFill>
                <a:schemeClr val="tx1">
                  <a:lumMod val="85000"/>
                  <a:lumOff val="15000"/>
                </a:schemeClr>
              </a:solidFill>
            </a:endParaRPr>
          </a:p>
        </p:txBody>
      </p:sp>
      <p:sp>
        <p:nvSpPr>
          <p:cNvPr id="112" name="직사각형 111"/>
          <p:cNvSpPr/>
          <p:nvPr/>
        </p:nvSpPr>
        <p:spPr>
          <a:xfrm>
            <a:off x="4536876" y="5652039"/>
            <a:ext cx="1512168" cy="324597"/>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200" b="1" dirty="0">
                <a:solidFill>
                  <a:schemeClr val="bg1"/>
                </a:solidFill>
              </a:rPr>
              <a:t>Actuating</a:t>
            </a:r>
            <a:endParaRPr lang="ko-KR" altLang="en-US" sz="1200" b="1" dirty="0">
              <a:solidFill>
                <a:schemeClr val="bg1"/>
              </a:solidFill>
            </a:endParaRPr>
          </a:p>
        </p:txBody>
      </p:sp>
      <p:sp>
        <p:nvSpPr>
          <p:cNvPr id="38" name="직사각형 37"/>
          <p:cNvSpPr/>
          <p:nvPr/>
        </p:nvSpPr>
        <p:spPr>
          <a:xfrm>
            <a:off x="6341520" y="1353420"/>
            <a:ext cx="1512168" cy="4246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smtClean="0">
                <a:solidFill>
                  <a:schemeClr val="tx1">
                    <a:lumMod val="85000"/>
                    <a:lumOff val="15000"/>
                  </a:schemeClr>
                </a:solidFill>
              </a:rPr>
              <a:t>Process Virtualization</a:t>
            </a:r>
          </a:p>
          <a:p>
            <a:pPr algn="ctr"/>
            <a:r>
              <a:rPr lang="en-US" altLang="ko-KR" sz="1200" b="1" dirty="0" smtClean="0">
                <a:solidFill>
                  <a:schemeClr val="tx1">
                    <a:lumMod val="85000"/>
                    <a:lumOff val="15000"/>
                  </a:schemeClr>
                </a:solidFill>
              </a:rPr>
              <a:t>Simulation</a:t>
            </a:r>
            <a:endParaRPr lang="ko-KR" altLang="en-US" sz="1200" b="1" dirty="0">
              <a:solidFill>
                <a:schemeClr val="tx1">
                  <a:lumMod val="85000"/>
                  <a:lumOff val="15000"/>
                </a:schemeClr>
              </a:solidFill>
            </a:endParaRPr>
          </a:p>
        </p:txBody>
      </p:sp>
      <p:sp>
        <p:nvSpPr>
          <p:cNvPr id="87" name="직사각형 86"/>
          <p:cNvSpPr/>
          <p:nvPr/>
        </p:nvSpPr>
        <p:spPr>
          <a:xfrm>
            <a:off x="6341520" y="1997543"/>
            <a:ext cx="1512168" cy="4246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a:solidFill>
                  <a:schemeClr val="tx1">
                    <a:lumMod val="85000"/>
                    <a:lumOff val="15000"/>
                  </a:schemeClr>
                </a:solidFill>
              </a:rPr>
              <a:t>Process</a:t>
            </a:r>
            <a:r>
              <a:rPr lang="ko-KR" altLang="en-US" sz="1200" b="1" dirty="0">
                <a:solidFill>
                  <a:schemeClr val="tx1">
                    <a:lumMod val="85000"/>
                    <a:lumOff val="15000"/>
                  </a:schemeClr>
                </a:solidFill>
              </a:rPr>
              <a:t> </a:t>
            </a:r>
            <a:r>
              <a:rPr lang="en-US" altLang="ko-KR" sz="1200" b="1" dirty="0">
                <a:solidFill>
                  <a:schemeClr val="tx1">
                    <a:lumMod val="85000"/>
                    <a:lumOff val="15000"/>
                  </a:schemeClr>
                </a:solidFill>
              </a:rPr>
              <a:t>Design</a:t>
            </a:r>
          </a:p>
          <a:p>
            <a:pPr algn="ctr"/>
            <a:r>
              <a:rPr lang="en-US" altLang="ko-KR" sz="1200" b="1" dirty="0">
                <a:solidFill>
                  <a:schemeClr val="tx1">
                    <a:lumMod val="85000"/>
                    <a:lumOff val="15000"/>
                  </a:schemeClr>
                </a:solidFill>
              </a:rPr>
              <a:t>Modules</a:t>
            </a:r>
          </a:p>
        </p:txBody>
      </p:sp>
      <p:sp>
        <p:nvSpPr>
          <p:cNvPr id="91" name="직사각형 90"/>
          <p:cNvSpPr/>
          <p:nvPr/>
        </p:nvSpPr>
        <p:spPr>
          <a:xfrm>
            <a:off x="6341520" y="2465203"/>
            <a:ext cx="1512168" cy="324595"/>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a:solidFill>
                  <a:schemeClr val="tx1">
                    <a:lumMod val="85000"/>
                    <a:lumOff val="15000"/>
                  </a:schemeClr>
                </a:solidFill>
              </a:rPr>
              <a:t>Process Layout</a:t>
            </a:r>
            <a:endParaRPr lang="ko-KR" altLang="en-US" sz="1200" b="1" dirty="0">
              <a:solidFill>
                <a:schemeClr val="tx1">
                  <a:lumMod val="85000"/>
                  <a:lumOff val="15000"/>
                </a:schemeClr>
              </a:solidFill>
            </a:endParaRPr>
          </a:p>
        </p:txBody>
      </p:sp>
      <p:sp>
        <p:nvSpPr>
          <p:cNvPr id="92" name="직사각형 91"/>
          <p:cNvSpPr/>
          <p:nvPr/>
        </p:nvSpPr>
        <p:spPr>
          <a:xfrm>
            <a:off x="6341520" y="2830635"/>
            <a:ext cx="1512168" cy="324597"/>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a:solidFill>
                  <a:schemeClr val="tx1">
                    <a:lumMod val="85000"/>
                    <a:lumOff val="15000"/>
                  </a:schemeClr>
                </a:solidFill>
              </a:rPr>
              <a:t>Process Routing</a:t>
            </a:r>
            <a:endParaRPr lang="ko-KR" altLang="en-US" sz="1200" b="1" dirty="0">
              <a:solidFill>
                <a:schemeClr val="tx1">
                  <a:lumMod val="85000"/>
                  <a:lumOff val="15000"/>
                </a:schemeClr>
              </a:solidFill>
            </a:endParaRPr>
          </a:p>
        </p:txBody>
      </p:sp>
      <p:sp>
        <p:nvSpPr>
          <p:cNvPr id="97" name="직사각형 96"/>
          <p:cNvSpPr/>
          <p:nvPr/>
        </p:nvSpPr>
        <p:spPr>
          <a:xfrm>
            <a:off x="6341520" y="3616972"/>
            <a:ext cx="1512168" cy="4246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a:solidFill>
                  <a:schemeClr val="tx1">
                    <a:lumMod val="85000"/>
                    <a:lumOff val="15000"/>
                  </a:schemeClr>
                </a:solidFill>
              </a:rPr>
              <a:t>Point of Production</a:t>
            </a:r>
          </a:p>
          <a:p>
            <a:pPr algn="ctr"/>
            <a:r>
              <a:rPr lang="en-US" altLang="ko-KR" sz="1200" b="1" dirty="0">
                <a:solidFill>
                  <a:schemeClr val="tx1">
                    <a:lumMod val="85000"/>
                    <a:lumOff val="15000"/>
                  </a:schemeClr>
                </a:solidFill>
              </a:rPr>
              <a:t>Modules</a:t>
            </a:r>
          </a:p>
        </p:txBody>
      </p:sp>
      <p:sp>
        <p:nvSpPr>
          <p:cNvPr id="101" name="직사각형 100"/>
          <p:cNvSpPr/>
          <p:nvPr/>
        </p:nvSpPr>
        <p:spPr>
          <a:xfrm>
            <a:off x="6341520" y="4083151"/>
            <a:ext cx="1512168" cy="324597"/>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a:solidFill>
                  <a:schemeClr val="tx1">
                    <a:lumMod val="85000"/>
                    <a:lumOff val="15000"/>
                  </a:schemeClr>
                </a:solidFill>
              </a:rPr>
              <a:t>Process Sequence</a:t>
            </a:r>
            <a:endParaRPr lang="ko-KR" altLang="en-US" sz="1200" b="1" dirty="0">
              <a:solidFill>
                <a:schemeClr val="tx1">
                  <a:lumMod val="85000"/>
                  <a:lumOff val="15000"/>
                </a:schemeClr>
              </a:solidFill>
            </a:endParaRPr>
          </a:p>
        </p:txBody>
      </p:sp>
      <p:sp>
        <p:nvSpPr>
          <p:cNvPr id="103" name="직사각형 102"/>
          <p:cNvSpPr/>
          <p:nvPr/>
        </p:nvSpPr>
        <p:spPr>
          <a:xfrm>
            <a:off x="6341520" y="4449234"/>
            <a:ext cx="1512168" cy="324597"/>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a:solidFill>
                  <a:schemeClr val="tx1">
                    <a:lumMod val="85000"/>
                    <a:lumOff val="15000"/>
                  </a:schemeClr>
                </a:solidFill>
              </a:rPr>
              <a:t>Process </a:t>
            </a:r>
            <a:r>
              <a:rPr lang="en-US" altLang="ko-KR" sz="1200" b="1" dirty="0" smtClean="0">
                <a:solidFill>
                  <a:schemeClr val="tx1">
                    <a:lumMod val="85000"/>
                    <a:lumOff val="15000"/>
                  </a:schemeClr>
                </a:solidFill>
              </a:rPr>
              <a:t>Control</a:t>
            </a:r>
            <a:endParaRPr lang="ko-KR" altLang="en-US" sz="1200" b="1" dirty="0">
              <a:solidFill>
                <a:schemeClr val="tx1">
                  <a:lumMod val="85000"/>
                  <a:lumOff val="15000"/>
                </a:schemeClr>
              </a:solidFill>
            </a:endParaRPr>
          </a:p>
        </p:txBody>
      </p:sp>
      <p:sp>
        <p:nvSpPr>
          <p:cNvPr id="105" name="TextBox 104"/>
          <p:cNvSpPr txBox="1"/>
          <p:nvPr/>
        </p:nvSpPr>
        <p:spPr>
          <a:xfrm>
            <a:off x="6341520" y="1026805"/>
            <a:ext cx="1512912" cy="276999"/>
          </a:xfrm>
          <a:prstGeom prst="rect">
            <a:avLst/>
          </a:prstGeom>
          <a:noFill/>
        </p:spPr>
        <p:txBody>
          <a:bodyPr wrap="square" rtlCol="0">
            <a:spAutoFit/>
          </a:bodyPr>
          <a:lstStyle/>
          <a:p>
            <a:pPr algn="ctr"/>
            <a:r>
              <a:rPr lang="en-US" altLang="ko-KR" sz="1200" b="1" dirty="0" smtClean="0">
                <a:solidFill>
                  <a:srgbClr val="C00000"/>
                </a:solidFill>
              </a:rPr>
              <a:t>Process Data</a:t>
            </a:r>
            <a:endParaRPr lang="ko-KR" altLang="en-US" sz="1200" b="1" dirty="0">
              <a:solidFill>
                <a:srgbClr val="C00000"/>
              </a:solidFill>
            </a:endParaRPr>
          </a:p>
        </p:txBody>
      </p:sp>
      <p:sp>
        <p:nvSpPr>
          <p:cNvPr id="114" name="직사각형 113"/>
          <p:cNvSpPr/>
          <p:nvPr/>
        </p:nvSpPr>
        <p:spPr>
          <a:xfrm>
            <a:off x="6341520" y="5269948"/>
            <a:ext cx="1512168" cy="324597"/>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a:solidFill>
                  <a:schemeClr val="tx1">
                    <a:lumMod val="85000"/>
                    <a:lumOff val="15000"/>
                  </a:schemeClr>
                </a:solidFill>
              </a:rPr>
              <a:t>Event Monitoring</a:t>
            </a:r>
            <a:endParaRPr lang="ko-KR" altLang="en-US" sz="1200" b="1" dirty="0">
              <a:solidFill>
                <a:schemeClr val="tx1">
                  <a:lumMod val="85000"/>
                  <a:lumOff val="15000"/>
                </a:schemeClr>
              </a:solidFill>
            </a:endParaRPr>
          </a:p>
        </p:txBody>
      </p:sp>
      <p:cxnSp>
        <p:nvCxnSpPr>
          <p:cNvPr id="123" name="꺾인 연결선 122"/>
          <p:cNvCxnSpPr>
            <a:stCxn id="109" idx="3"/>
            <a:endCxn id="94" idx="3"/>
          </p:cNvCxnSpPr>
          <p:nvPr/>
        </p:nvCxnSpPr>
        <p:spPr>
          <a:xfrm flipV="1">
            <a:off x="8122519" y="4193282"/>
            <a:ext cx="12700" cy="1619650"/>
          </a:xfrm>
          <a:prstGeom prst="bentConnector3">
            <a:avLst>
              <a:gd name="adj1" fmla="val 1800000"/>
            </a:avLst>
          </a:prstGeom>
          <a:ln w="38100">
            <a:solidFill>
              <a:schemeClr val="tx1">
                <a:lumMod val="65000"/>
                <a:lumOff val="3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0" name="TextBox 149"/>
          <p:cNvSpPr txBox="1"/>
          <p:nvPr/>
        </p:nvSpPr>
        <p:spPr>
          <a:xfrm>
            <a:off x="2721919" y="6300931"/>
            <a:ext cx="1512912" cy="276999"/>
          </a:xfrm>
          <a:prstGeom prst="rect">
            <a:avLst/>
          </a:prstGeom>
          <a:noFill/>
        </p:spPr>
        <p:txBody>
          <a:bodyPr wrap="square" rtlCol="0">
            <a:spAutoFit/>
          </a:bodyPr>
          <a:lstStyle/>
          <a:p>
            <a:pPr algn="ctr"/>
            <a:r>
              <a:rPr lang="en-US" altLang="ko-KR" sz="1200" b="1" dirty="0" smtClean="0">
                <a:solidFill>
                  <a:schemeClr val="tx1">
                    <a:lumMod val="85000"/>
                    <a:lumOff val="15000"/>
                  </a:schemeClr>
                </a:solidFill>
              </a:rPr>
              <a:t>(Static)</a:t>
            </a:r>
            <a:endParaRPr lang="ko-KR" altLang="en-US" sz="1200" b="1" dirty="0">
              <a:solidFill>
                <a:schemeClr val="tx1">
                  <a:lumMod val="85000"/>
                  <a:lumOff val="15000"/>
                </a:schemeClr>
              </a:solidFill>
            </a:endParaRPr>
          </a:p>
        </p:txBody>
      </p:sp>
      <p:sp>
        <p:nvSpPr>
          <p:cNvPr id="151" name="TextBox 150"/>
          <p:cNvSpPr txBox="1"/>
          <p:nvPr/>
        </p:nvSpPr>
        <p:spPr>
          <a:xfrm>
            <a:off x="6342264" y="6300931"/>
            <a:ext cx="1512912" cy="276999"/>
          </a:xfrm>
          <a:prstGeom prst="rect">
            <a:avLst/>
          </a:prstGeom>
          <a:noFill/>
        </p:spPr>
        <p:txBody>
          <a:bodyPr wrap="square" rtlCol="0">
            <a:spAutoFit/>
          </a:bodyPr>
          <a:lstStyle/>
          <a:p>
            <a:pPr algn="ctr"/>
            <a:r>
              <a:rPr lang="en-US" altLang="ko-KR" sz="1200" b="1" dirty="0" smtClean="0">
                <a:solidFill>
                  <a:schemeClr val="tx1">
                    <a:lumMod val="85000"/>
                    <a:lumOff val="15000"/>
                  </a:schemeClr>
                </a:solidFill>
              </a:rPr>
              <a:t>(Dynamic)</a:t>
            </a:r>
            <a:endParaRPr lang="ko-KR" altLang="en-US" sz="1200" b="1" dirty="0">
              <a:solidFill>
                <a:schemeClr val="tx1">
                  <a:lumMod val="85000"/>
                  <a:lumOff val="15000"/>
                </a:schemeClr>
              </a:solidFill>
            </a:endParaRPr>
          </a:p>
        </p:txBody>
      </p:sp>
      <p:sp>
        <p:nvSpPr>
          <p:cNvPr id="113" name="직사각형 112"/>
          <p:cNvSpPr/>
          <p:nvPr/>
        </p:nvSpPr>
        <p:spPr>
          <a:xfrm>
            <a:off x="4535388" y="6023514"/>
            <a:ext cx="1512168" cy="324597"/>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200" b="1" dirty="0">
                <a:solidFill>
                  <a:schemeClr val="bg1"/>
                </a:solidFill>
              </a:rPr>
              <a:t>Sensing</a:t>
            </a:r>
            <a:endParaRPr lang="ko-KR" altLang="en-US" sz="1200" b="1" dirty="0">
              <a:solidFill>
                <a:schemeClr val="bg1"/>
              </a:solidFill>
            </a:endParaRPr>
          </a:p>
        </p:txBody>
      </p:sp>
      <p:cxnSp>
        <p:nvCxnSpPr>
          <p:cNvPr id="157" name="꺾인 연결선 156"/>
          <p:cNvCxnSpPr>
            <a:stCxn id="106" idx="1"/>
            <a:endCxn id="112" idx="1"/>
          </p:cNvCxnSpPr>
          <p:nvPr/>
        </p:nvCxnSpPr>
        <p:spPr>
          <a:xfrm rot="10800000" flipH="1" flipV="1">
            <a:off x="4536504" y="5432246"/>
            <a:ext cx="372" cy="382092"/>
          </a:xfrm>
          <a:prstGeom prst="bentConnector3">
            <a:avLst>
              <a:gd name="adj1" fmla="val -40967742"/>
            </a:avLst>
          </a:prstGeom>
          <a:ln w="19050">
            <a:solidFill>
              <a:srgbClr val="0066FF"/>
            </a:solidFill>
            <a:prstDash val="sysDash"/>
            <a:tailEnd type="triangle" w="med" len="med"/>
          </a:ln>
        </p:spPr>
        <p:style>
          <a:lnRef idx="1">
            <a:schemeClr val="accent1"/>
          </a:lnRef>
          <a:fillRef idx="0">
            <a:schemeClr val="accent1"/>
          </a:fillRef>
          <a:effectRef idx="0">
            <a:schemeClr val="accent1"/>
          </a:effectRef>
          <a:fontRef idx="minor">
            <a:schemeClr val="tx1"/>
          </a:fontRef>
        </p:style>
      </p:cxnSp>
      <p:cxnSp>
        <p:nvCxnSpPr>
          <p:cNvPr id="160" name="꺾인 연결선 159"/>
          <p:cNvCxnSpPr>
            <a:stCxn id="113" idx="3"/>
            <a:endCxn id="106" idx="3"/>
          </p:cNvCxnSpPr>
          <p:nvPr/>
        </p:nvCxnSpPr>
        <p:spPr>
          <a:xfrm flipV="1">
            <a:off x="6047556" y="5432246"/>
            <a:ext cx="1116" cy="753567"/>
          </a:xfrm>
          <a:prstGeom prst="bentConnector3">
            <a:avLst>
              <a:gd name="adj1" fmla="val 14609409"/>
            </a:avLst>
          </a:prstGeom>
          <a:ln w="19050">
            <a:solidFill>
              <a:srgbClr val="0066FF"/>
            </a:solidFill>
            <a:prstDash val="sysDash"/>
            <a:tailEnd type="triangle" w="med" len="med"/>
          </a:ln>
        </p:spPr>
        <p:style>
          <a:lnRef idx="1">
            <a:schemeClr val="accent1"/>
          </a:lnRef>
          <a:fillRef idx="0">
            <a:schemeClr val="accent1"/>
          </a:fillRef>
          <a:effectRef idx="0">
            <a:schemeClr val="accent1"/>
          </a:effectRef>
          <a:fontRef idx="minor">
            <a:schemeClr val="tx1"/>
          </a:fontRef>
        </p:style>
      </p:cxnSp>
      <p:sp>
        <p:nvSpPr>
          <p:cNvPr id="5" name="모서리가 둥근 직사각형 4"/>
          <p:cNvSpPr/>
          <p:nvPr/>
        </p:nvSpPr>
        <p:spPr>
          <a:xfrm>
            <a:off x="6192688" y="1940556"/>
            <a:ext cx="1795415" cy="1264031"/>
          </a:xfrm>
          <a:prstGeom prst="roundRect">
            <a:avLst>
              <a:gd name="adj" fmla="val 8830"/>
            </a:avLst>
          </a:prstGeom>
          <a:noFill/>
          <a:ln w="28575">
            <a:solidFill>
              <a:srgbClr val="0000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설명선 2(강조선) 51"/>
          <p:cNvSpPr/>
          <p:nvPr/>
        </p:nvSpPr>
        <p:spPr>
          <a:xfrm flipH="1">
            <a:off x="971600" y="3276595"/>
            <a:ext cx="1317416" cy="283395"/>
          </a:xfrm>
          <a:prstGeom prst="accentCallout2">
            <a:avLst>
              <a:gd name="adj1" fmla="val 18750"/>
              <a:gd name="adj2" fmla="val -4089"/>
              <a:gd name="adj3" fmla="val 18750"/>
              <a:gd name="adj4" fmla="val -9155"/>
              <a:gd name="adj5" fmla="val 141042"/>
              <a:gd name="adj6" fmla="val -27533"/>
            </a:avLst>
          </a:prstGeom>
          <a:noFill/>
          <a:ln w="19050">
            <a:solidFill>
              <a:srgbClr val="0000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200" b="1" dirty="0" smtClean="0">
                <a:solidFill>
                  <a:schemeClr val="accent5">
                    <a:lumMod val="75000"/>
                  </a:schemeClr>
                </a:solidFill>
              </a:rPr>
              <a:t>POP Extension</a:t>
            </a:r>
            <a:endParaRPr lang="ko-KR" altLang="en-US" sz="1200" b="1" dirty="0">
              <a:solidFill>
                <a:schemeClr val="accent5">
                  <a:lumMod val="75000"/>
                </a:schemeClr>
              </a:solidFill>
            </a:endParaRPr>
          </a:p>
        </p:txBody>
      </p:sp>
      <p:sp>
        <p:nvSpPr>
          <p:cNvPr id="53" name="설명선 2(강조선) 52"/>
          <p:cNvSpPr/>
          <p:nvPr/>
        </p:nvSpPr>
        <p:spPr>
          <a:xfrm>
            <a:off x="8240866" y="1697056"/>
            <a:ext cx="795630" cy="355403"/>
          </a:xfrm>
          <a:prstGeom prst="accentCallout2">
            <a:avLst>
              <a:gd name="adj1" fmla="val 18750"/>
              <a:gd name="adj2" fmla="val -4089"/>
              <a:gd name="adj3" fmla="val 18750"/>
              <a:gd name="adj4" fmla="val -9155"/>
              <a:gd name="adj5" fmla="val 92015"/>
              <a:gd name="adj6" fmla="val -29298"/>
            </a:avLst>
          </a:prstGeom>
          <a:noFill/>
          <a:ln w="19050">
            <a:solidFill>
              <a:srgbClr val="0000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en-US" altLang="ko-KR" sz="1200" b="1" dirty="0" smtClean="0">
                <a:solidFill>
                  <a:schemeClr val="accent5">
                    <a:lumMod val="75000"/>
                  </a:schemeClr>
                </a:solidFill>
              </a:rPr>
              <a:t>PDM</a:t>
            </a:r>
          </a:p>
          <a:p>
            <a:r>
              <a:rPr lang="en-US" altLang="ko-KR" sz="1200" b="1" dirty="0" smtClean="0">
                <a:solidFill>
                  <a:schemeClr val="accent5">
                    <a:lumMod val="75000"/>
                  </a:schemeClr>
                </a:solidFill>
              </a:rPr>
              <a:t>Extension</a:t>
            </a:r>
            <a:endParaRPr lang="ko-KR" altLang="en-US" sz="1200" b="1" dirty="0">
              <a:solidFill>
                <a:schemeClr val="accent5">
                  <a:lumMod val="75000"/>
                </a:schemeClr>
              </a:solidFill>
            </a:endParaRPr>
          </a:p>
        </p:txBody>
      </p:sp>
      <p:sp>
        <p:nvSpPr>
          <p:cNvPr id="54" name="모서리가 둥근 직사각형 53"/>
          <p:cNvSpPr/>
          <p:nvPr/>
        </p:nvSpPr>
        <p:spPr>
          <a:xfrm>
            <a:off x="2579551" y="3562547"/>
            <a:ext cx="1795415" cy="1264031"/>
          </a:xfrm>
          <a:prstGeom prst="roundRect">
            <a:avLst>
              <a:gd name="adj" fmla="val 8830"/>
            </a:avLst>
          </a:prstGeom>
          <a:noFill/>
          <a:ln w="28575">
            <a:solidFill>
              <a:srgbClr val="0000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TextBox 58"/>
          <p:cNvSpPr txBox="1"/>
          <p:nvPr/>
        </p:nvSpPr>
        <p:spPr>
          <a:xfrm>
            <a:off x="8182433" y="2302562"/>
            <a:ext cx="868956" cy="276999"/>
          </a:xfrm>
          <a:prstGeom prst="rect">
            <a:avLst/>
          </a:prstGeom>
          <a:noFill/>
        </p:spPr>
        <p:txBody>
          <a:bodyPr wrap="none" rtlCol="0">
            <a:spAutoFit/>
          </a:bodyPr>
          <a:lstStyle/>
          <a:p>
            <a:r>
              <a:rPr lang="en-US" altLang="ko-KR" sz="1200" b="1" dirty="0" smtClean="0"/>
              <a:t>Feedback</a:t>
            </a:r>
            <a:endParaRPr lang="ko-KR" altLang="en-US" sz="1200" b="1" dirty="0"/>
          </a:p>
        </p:txBody>
      </p:sp>
      <p:cxnSp>
        <p:nvCxnSpPr>
          <p:cNvPr id="57" name="꺾인 연결선 56"/>
          <p:cNvCxnSpPr>
            <a:stCxn id="113" idx="3"/>
            <a:endCxn id="114" idx="2"/>
          </p:cNvCxnSpPr>
          <p:nvPr/>
        </p:nvCxnSpPr>
        <p:spPr>
          <a:xfrm flipV="1">
            <a:off x="6047556" y="5594545"/>
            <a:ext cx="1050048" cy="591268"/>
          </a:xfrm>
          <a:prstGeom prst="bentConnector2">
            <a:avLst/>
          </a:prstGeom>
          <a:ln w="19050">
            <a:solidFill>
              <a:schemeClr val="tx1">
                <a:lumMod val="65000"/>
                <a:lumOff val="35000"/>
              </a:schemeClr>
            </a:solidFill>
            <a:prstDash val="solid"/>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꺾인 연결선 60"/>
          <p:cNvCxnSpPr>
            <a:stCxn id="113" idx="1"/>
            <a:endCxn id="111" idx="2"/>
          </p:cNvCxnSpPr>
          <p:nvPr/>
        </p:nvCxnSpPr>
        <p:spPr>
          <a:xfrm rot="10800000">
            <a:off x="3478004" y="5594545"/>
            <a:ext cx="1057385" cy="591268"/>
          </a:xfrm>
          <a:prstGeom prst="bentConnector2">
            <a:avLst/>
          </a:prstGeom>
          <a:ln w="19050">
            <a:solidFill>
              <a:schemeClr val="tx1">
                <a:lumMod val="65000"/>
                <a:lumOff val="35000"/>
              </a:schemeClr>
            </a:solidFill>
            <a:prstDash val="solid"/>
            <a:tailEnd type="triangle" w="med" len="med"/>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07504" y="6582494"/>
            <a:ext cx="7667675" cy="276999"/>
          </a:xfrm>
          <a:prstGeom prst="rect">
            <a:avLst/>
          </a:prstGeom>
          <a:noFill/>
        </p:spPr>
        <p:txBody>
          <a:bodyPr wrap="square" rtlCol="0">
            <a:spAutoFit/>
          </a:bodyPr>
          <a:lstStyle/>
          <a:p>
            <a:r>
              <a:rPr lang="en-US" altLang="ko-KR" sz="1200" dirty="0" smtClean="0">
                <a:latin typeface="맑은 고딕"/>
                <a:ea typeface="맑은 고딕"/>
              </a:rPr>
              <a:t>※ PDM(Product</a:t>
            </a:r>
            <a:r>
              <a:rPr lang="ko-KR" altLang="en-US" sz="1200" dirty="0" smtClean="0">
                <a:latin typeface="맑은 고딕"/>
                <a:ea typeface="맑은 고딕"/>
              </a:rPr>
              <a:t> </a:t>
            </a:r>
            <a:r>
              <a:rPr lang="en-US" altLang="ko-KR" sz="1200" dirty="0" smtClean="0">
                <a:latin typeface="맑은 고딕"/>
                <a:ea typeface="맑은 고딕"/>
              </a:rPr>
              <a:t>Data Management),  POP(Point of Production)</a:t>
            </a:r>
            <a:endParaRPr lang="ko-KR" altLang="en-US" sz="1200" dirty="0"/>
          </a:p>
        </p:txBody>
      </p:sp>
    </p:spTree>
    <p:extLst>
      <p:ext uri="{BB962C8B-B14F-4D97-AF65-F5344CB8AC3E}">
        <p14:creationId xmlns:p14="http://schemas.microsoft.com/office/powerpoint/2010/main" val="11469626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91A23D"/>
          </a:solidFill>
          <a:ln>
            <a:noFill/>
          </a:ln>
          <a:effectLst>
            <a:innerShdw blurRad="88900" dist="88900" dir="18900000">
              <a:schemeClr val="tx1">
                <a:alpha val="20000"/>
              </a:schemeClr>
            </a:innerShdw>
          </a:effectLst>
        </p:spPr>
        <p:txBody>
          <a:bodyPr vert="horz" lIns="91440" tIns="45720" rIns="91440" bIns="45720" rtlCol="0" anchor="ctr">
            <a:noAutofit/>
          </a:bodyPr>
          <a:lstStyle/>
          <a:p>
            <a:r>
              <a:rPr lang="en-US" altLang="ko-KR" dirty="0" smtClean="0"/>
              <a:t>2. Goals and Contents</a:t>
            </a:r>
            <a:endParaRPr lang="ko-KR" altLang="en-US" dirty="0"/>
          </a:p>
        </p:txBody>
      </p:sp>
      <p:sp>
        <p:nvSpPr>
          <p:cNvPr id="4" name="슬라이드 번호 개체 틀 3"/>
          <p:cNvSpPr>
            <a:spLocks noGrp="1"/>
          </p:cNvSpPr>
          <p:nvPr>
            <p:ph type="sldNum" sz="quarter" idx="12"/>
          </p:nvPr>
        </p:nvSpPr>
        <p:spPr/>
        <p:txBody>
          <a:bodyPr/>
          <a:lstStyle/>
          <a:p>
            <a:fld id="{0F567439-5C3E-4BB1-91F1-4F884E3EA3BA}" type="slidenum">
              <a:rPr lang="ko-KR" altLang="en-US" smtClean="0"/>
              <a:pPr/>
              <a:t>9</a:t>
            </a:fld>
            <a:endParaRPr lang="ko-KR" altLang="en-US" dirty="0"/>
          </a:p>
        </p:txBody>
      </p:sp>
      <p:sp>
        <p:nvSpPr>
          <p:cNvPr id="8" name="TextBox 7"/>
          <p:cNvSpPr txBox="1">
            <a:spLocks noChangeArrowheads="1"/>
          </p:cNvSpPr>
          <p:nvPr/>
        </p:nvSpPr>
        <p:spPr bwMode="auto">
          <a:xfrm>
            <a:off x="323528" y="620688"/>
            <a:ext cx="8784976" cy="584775"/>
          </a:xfrm>
          <a:prstGeom prst="rect">
            <a:avLst/>
          </a:prstGeom>
          <a:noFill/>
          <a:ln w="9525">
            <a:noFill/>
            <a:miter lim="800000"/>
            <a:headEnd/>
            <a:tailEnd/>
          </a:ln>
        </p:spPr>
        <p:txBody>
          <a:bodyPr wrap="square">
            <a:spAutoFit/>
          </a:bodyPr>
          <a:lstStyle/>
          <a:p>
            <a:pPr marL="85725" indent="-85725">
              <a:spcAft>
                <a:spcPts val="300"/>
              </a:spcAft>
            </a:pPr>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a:t>Establishment of smart production system for collaboration between streams capable of producing high productivity products</a:t>
            </a:r>
            <a:endParaRPr lang="en-US" altLang="ko-KR" sz="1600" b="1" u="sng" dirty="0"/>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544" y="1196753"/>
            <a:ext cx="8921952" cy="5542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모서리가 둥근 직사각형 2"/>
          <p:cNvSpPr/>
          <p:nvPr/>
        </p:nvSpPr>
        <p:spPr>
          <a:xfrm>
            <a:off x="6444208" y="4869160"/>
            <a:ext cx="2592288" cy="1869839"/>
          </a:xfrm>
          <a:prstGeom prst="roundRect">
            <a:avLst/>
          </a:prstGeom>
          <a:noFill/>
          <a:ln>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3338811" y="1574898"/>
            <a:ext cx="810195" cy="369332"/>
          </a:xfrm>
          <a:prstGeom prst="rect">
            <a:avLst/>
          </a:prstGeom>
          <a:solidFill>
            <a:schemeClr val="bg1"/>
          </a:solidFill>
        </p:spPr>
        <p:txBody>
          <a:bodyPr wrap="square" rtlCol="0">
            <a:spAutoFit/>
          </a:bodyPr>
          <a:lstStyle/>
          <a:p>
            <a:pPr algn="ctr"/>
            <a:r>
              <a:rPr lang="en-US" altLang="ko-KR" sz="900" dirty="0" smtClean="0">
                <a:latin typeface="+mj-ea"/>
                <a:ea typeface="+mj-ea"/>
              </a:rPr>
              <a:t>Order Information</a:t>
            </a:r>
            <a:endParaRPr lang="ko-KR" altLang="en-US" sz="900" dirty="0">
              <a:latin typeface="+mj-ea"/>
              <a:ea typeface="+mj-ea"/>
            </a:endParaRPr>
          </a:p>
        </p:txBody>
      </p:sp>
      <p:sp>
        <p:nvSpPr>
          <p:cNvPr id="11" name="TextBox 10"/>
          <p:cNvSpPr txBox="1"/>
          <p:nvPr/>
        </p:nvSpPr>
        <p:spPr>
          <a:xfrm>
            <a:off x="5496029" y="1601641"/>
            <a:ext cx="732155" cy="338554"/>
          </a:xfrm>
          <a:prstGeom prst="rect">
            <a:avLst/>
          </a:prstGeom>
          <a:solidFill>
            <a:schemeClr val="bg1"/>
          </a:solidFill>
        </p:spPr>
        <p:txBody>
          <a:bodyPr wrap="square" rtlCol="0">
            <a:spAutoFit/>
          </a:bodyPr>
          <a:lstStyle/>
          <a:p>
            <a:pPr algn="ctr"/>
            <a:r>
              <a:rPr lang="en-US" altLang="ko-KR" sz="800" dirty="0" smtClean="0">
                <a:latin typeface="+mj-ea"/>
                <a:ea typeface="+mj-ea"/>
              </a:rPr>
              <a:t>Order Information</a:t>
            </a:r>
            <a:endParaRPr lang="ko-KR" altLang="en-US" sz="800" dirty="0">
              <a:latin typeface="+mj-ea"/>
              <a:ea typeface="+mj-ea"/>
            </a:endParaRPr>
          </a:p>
        </p:txBody>
      </p:sp>
      <p:sp>
        <p:nvSpPr>
          <p:cNvPr id="12" name="TextBox 11"/>
          <p:cNvSpPr txBox="1"/>
          <p:nvPr/>
        </p:nvSpPr>
        <p:spPr>
          <a:xfrm>
            <a:off x="6588224" y="1736351"/>
            <a:ext cx="501957" cy="230832"/>
          </a:xfrm>
          <a:prstGeom prst="rect">
            <a:avLst/>
          </a:prstGeom>
          <a:solidFill>
            <a:schemeClr val="bg1"/>
          </a:solidFill>
        </p:spPr>
        <p:txBody>
          <a:bodyPr wrap="square" rtlCol="0">
            <a:spAutoFit/>
          </a:bodyPr>
          <a:lstStyle/>
          <a:p>
            <a:pPr algn="ctr"/>
            <a:r>
              <a:rPr lang="en-US" altLang="ko-KR" sz="900" dirty="0" smtClean="0">
                <a:latin typeface="+mj-ea"/>
                <a:ea typeface="+mj-ea"/>
              </a:rPr>
              <a:t>Brand</a:t>
            </a:r>
            <a:endParaRPr lang="ko-KR" altLang="en-US" sz="900" dirty="0">
              <a:latin typeface="+mj-ea"/>
              <a:ea typeface="+mj-ea"/>
            </a:endParaRPr>
          </a:p>
        </p:txBody>
      </p:sp>
      <p:sp>
        <p:nvSpPr>
          <p:cNvPr id="13" name="TextBox 12"/>
          <p:cNvSpPr txBox="1"/>
          <p:nvPr/>
        </p:nvSpPr>
        <p:spPr>
          <a:xfrm>
            <a:off x="6356193" y="1903983"/>
            <a:ext cx="1006013" cy="230832"/>
          </a:xfrm>
          <a:prstGeom prst="rect">
            <a:avLst/>
          </a:prstGeom>
          <a:solidFill>
            <a:schemeClr val="bg1"/>
          </a:solidFill>
        </p:spPr>
        <p:txBody>
          <a:bodyPr wrap="square" rtlCol="0">
            <a:spAutoFit/>
          </a:bodyPr>
          <a:lstStyle/>
          <a:p>
            <a:r>
              <a:rPr lang="en-US" altLang="ko-KR" sz="900" dirty="0" smtClean="0">
                <a:latin typeface="+mj-ea"/>
                <a:ea typeface="+mj-ea"/>
              </a:rPr>
              <a:t>Product Modify</a:t>
            </a:r>
            <a:endParaRPr lang="ko-KR" altLang="en-US" sz="900" dirty="0">
              <a:latin typeface="+mj-ea"/>
              <a:ea typeface="+mj-ea"/>
            </a:endParaRPr>
          </a:p>
        </p:txBody>
      </p:sp>
      <p:sp>
        <p:nvSpPr>
          <p:cNvPr id="14" name="TextBox 13"/>
          <p:cNvSpPr txBox="1"/>
          <p:nvPr/>
        </p:nvSpPr>
        <p:spPr>
          <a:xfrm>
            <a:off x="5531826" y="1173389"/>
            <a:ext cx="588138" cy="338554"/>
          </a:xfrm>
          <a:prstGeom prst="rect">
            <a:avLst/>
          </a:prstGeom>
          <a:solidFill>
            <a:schemeClr val="bg1"/>
          </a:solidFill>
        </p:spPr>
        <p:txBody>
          <a:bodyPr wrap="square" rtlCol="0">
            <a:spAutoFit/>
          </a:bodyPr>
          <a:lstStyle/>
          <a:p>
            <a:pPr algn="ctr"/>
            <a:r>
              <a:rPr lang="en-US" altLang="ko-KR" sz="800" dirty="0" smtClean="0">
                <a:latin typeface="+mj-ea"/>
                <a:ea typeface="+mj-ea"/>
              </a:rPr>
              <a:t>Develop </a:t>
            </a:r>
            <a:br>
              <a:rPr lang="en-US" altLang="ko-KR" sz="800" dirty="0" smtClean="0">
                <a:latin typeface="+mj-ea"/>
                <a:ea typeface="+mj-ea"/>
              </a:rPr>
            </a:br>
            <a:r>
              <a:rPr lang="en-US" altLang="ko-KR" sz="800" dirty="0" smtClean="0">
                <a:latin typeface="+mj-ea"/>
                <a:ea typeface="+mj-ea"/>
              </a:rPr>
              <a:t>Request</a:t>
            </a:r>
            <a:endParaRPr lang="ko-KR" altLang="en-US" sz="800" dirty="0">
              <a:latin typeface="+mj-ea"/>
              <a:ea typeface="+mj-ea"/>
            </a:endParaRPr>
          </a:p>
        </p:txBody>
      </p:sp>
      <p:sp>
        <p:nvSpPr>
          <p:cNvPr id="15" name="TextBox 14"/>
          <p:cNvSpPr txBox="1"/>
          <p:nvPr/>
        </p:nvSpPr>
        <p:spPr>
          <a:xfrm>
            <a:off x="4302076" y="1743642"/>
            <a:ext cx="1071065" cy="338554"/>
          </a:xfrm>
          <a:prstGeom prst="rect">
            <a:avLst/>
          </a:prstGeom>
          <a:solidFill>
            <a:schemeClr val="bg1"/>
          </a:solidFill>
        </p:spPr>
        <p:txBody>
          <a:bodyPr wrap="square" rtlCol="0">
            <a:spAutoFit/>
          </a:bodyPr>
          <a:lstStyle/>
          <a:p>
            <a:pPr algn="ctr"/>
            <a:r>
              <a:rPr lang="en-US" altLang="ko-KR" sz="800" dirty="0" smtClean="0">
                <a:latin typeface="+mj-ea"/>
                <a:ea typeface="+mj-ea"/>
              </a:rPr>
              <a:t>Customer-Linked System</a:t>
            </a:r>
            <a:endParaRPr lang="ko-KR" altLang="en-US" sz="800" dirty="0">
              <a:latin typeface="+mj-ea"/>
              <a:ea typeface="+mj-ea"/>
            </a:endParaRPr>
          </a:p>
        </p:txBody>
      </p:sp>
    </p:spTree>
    <p:extLst>
      <p:ext uri="{BB962C8B-B14F-4D97-AF65-F5344CB8AC3E}">
        <p14:creationId xmlns:p14="http://schemas.microsoft.com/office/powerpoint/2010/main" val="16263889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제목 21"/>
          <p:cNvSpPr>
            <a:spLocks noGrp="1"/>
          </p:cNvSpPr>
          <p:nvPr>
            <p:ph type="title"/>
          </p:nvPr>
        </p:nvSpPr>
        <p:spPr/>
        <p:txBody>
          <a:bodyPr/>
          <a:lstStyle/>
          <a:p>
            <a:r>
              <a:rPr lang="en-US" altLang="ko-KR" dirty="0"/>
              <a:t>2. Goals and Contents</a:t>
            </a:r>
            <a:endParaRPr lang="ko-KR" altLang="en-US" dirty="0"/>
          </a:p>
        </p:txBody>
      </p:sp>
      <p:sp>
        <p:nvSpPr>
          <p:cNvPr id="5" name="슬라이드 번호 개체 틀 4"/>
          <p:cNvSpPr>
            <a:spLocks noGrp="1"/>
          </p:cNvSpPr>
          <p:nvPr>
            <p:ph type="sldNum" sz="quarter" idx="12"/>
          </p:nvPr>
        </p:nvSpPr>
        <p:spPr/>
        <p:txBody>
          <a:bodyPr/>
          <a:lstStyle/>
          <a:p>
            <a:fld id="{0F567439-5C3E-4BB1-91F1-4F884E3EA3BA}" type="slidenum">
              <a:rPr lang="ko-KR" altLang="en-US" smtClean="0"/>
              <a:pPr/>
              <a:t>10</a:t>
            </a:fld>
            <a:endParaRPr lang="ko-KR" altLang="en-US" dirty="0"/>
          </a:p>
        </p:txBody>
      </p:sp>
      <p:sp>
        <p:nvSpPr>
          <p:cNvPr id="6"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7" name="Rectangle 6"/>
          <p:cNvSpPr/>
          <p:nvPr/>
        </p:nvSpPr>
        <p:spPr>
          <a:xfrm>
            <a:off x="611560" y="1262440"/>
            <a:ext cx="8424935" cy="159049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200"/>
              </a:spcAft>
            </a:pPr>
            <a:r>
              <a:rPr lang="en-US" altLang="ko-KR" sz="1400" dirty="0" smtClean="0">
                <a:solidFill>
                  <a:schemeClr val="tx1"/>
                </a:solidFill>
                <a:cs typeface="Arial" panose="020B0604020202020204" pitchFamily="34" charset="0"/>
              </a:rPr>
              <a:t>: </a:t>
            </a:r>
            <a:r>
              <a:rPr lang="en-US" altLang="ko-KR" sz="1400" dirty="0">
                <a:solidFill>
                  <a:schemeClr val="tx1"/>
                </a:solidFill>
              </a:rPr>
              <a:t>The base system that products designed in virtual space are commercialized in physical space</a:t>
            </a:r>
            <a:endParaRPr lang="en-US" altLang="ko-KR" sz="1400" dirty="0" smtClean="0">
              <a:solidFill>
                <a:schemeClr val="tx1"/>
              </a:solidFill>
              <a:cs typeface="Arial" panose="020B0604020202020204" pitchFamily="34" charset="0"/>
            </a:endParaRPr>
          </a:p>
          <a:p>
            <a:pPr marL="361950" indent="-180975">
              <a:spcAft>
                <a:spcPts val="200"/>
              </a:spcAft>
              <a:buFont typeface="Wingdings" panose="05000000000000000000" pitchFamily="2" charset="2"/>
              <a:buChar char="§"/>
            </a:pPr>
            <a:r>
              <a:rPr lang="en-US" altLang="ko-KR" sz="1400" b="1" u="sng" dirty="0" smtClean="0">
                <a:solidFill>
                  <a:srgbClr val="C00000"/>
                </a:solidFill>
                <a:cs typeface="Arial" panose="020B0604020202020204" pitchFamily="34" charset="0"/>
              </a:rPr>
              <a:t>Product simulator</a:t>
            </a:r>
            <a:r>
              <a:rPr lang="ko-KR" altLang="en-US" sz="1400" dirty="0">
                <a:solidFill>
                  <a:schemeClr val="tx1"/>
                </a:solidFill>
                <a:cs typeface="Arial" panose="020B0604020202020204" pitchFamily="34" charset="0"/>
              </a:rPr>
              <a:t> </a:t>
            </a:r>
            <a:r>
              <a:rPr lang="en-US" altLang="ko-KR" sz="1400" dirty="0" smtClean="0">
                <a:solidFill>
                  <a:schemeClr val="tx1"/>
                </a:solidFill>
                <a:cs typeface="Arial" panose="020B0604020202020204" pitchFamily="34" charset="0"/>
              </a:rPr>
              <a:t>for CPS by 2D-3D patterning technology</a:t>
            </a:r>
            <a:endParaRPr lang="en-US" altLang="ko-KR" sz="1400" dirty="0">
              <a:solidFill>
                <a:schemeClr val="tx1"/>
              </a:solidFill>
              <a:cs typeface="Arial" panose="020B0604020202020204" pitchFamily="34" charset="0"/>
            </a:endParaRPr>
          </a:p>
          <a:p>
            <a:pPr marL="361950" indent="-180975">
              <a:spcAft>
                <a:spcPts val="200"/>
              </a:spcAft>
              <a:buFont typeface="Wingdings" panose="05000000000000000000" pitchFamily="2" charset="2"/>
              <a:buChar char="§"/>
            </a:pPr>
            <a:r>
              <a:rPr lang="en-US" altLang="ko-KR" sz="1400" b="1" u="sng" dirty="0" smtClean="0">
                <a:solidFill>
                  <a:srgbClr val="C00000"/>
                </a:solidFill>
                <a:cs typeface="Arial" panose="020B0604020202020204" pitchFamily="34" charset="0"/>
              </a:rPr>
              <a:t>Process </a:t>
            </a:r>
            <a:r>
              <a:rPr lang="en-US" altLang="ko-KR" sz="1400" b="1" u="sng" dirty="0">
                <a:solidFill>
                  <a:srgbClr val="C00000"/>
                </a:solidFill>
                <a:cs typeface="Arial" panose="020B0604020202020204" pitchFamily="34" charset="0"/>
              </a:rPr>
              <a:t>simulator</a:t>
            </a:r>
            <a:r>
              <a:rPr lang="en-US" altLang="ko-KR" sz="1400" dirty="0">
                <a:solidFill>
                  <a:schemeClr val="tx1"/>
                </a:solidFill>
                <a:cs typeface="Arial" panose="020B0604020202020204" pitchFamily="34" charset="0"/>
              </a:rPr>
              <a:t> </a:t>
            </a:r>
            <a:r>
              <a:rPr lang="en-US" altLang="ko-KR" sz="1400" dirty="0" smtClean="0">
                <a:solidFill>
                  <a:schemeClr val="tx1"/>
                </a:solidFill>
                <a:cs typeface="Arial" panose="020B0604020202020204" pitchFamily="34" charset="0"/>
              </a:rPr>
              <a:t>for CPS for process optimization design</a:t>
            </a:r>
            <a:r>
              <a:rPr lang="en-US" altLang="ko-KR" sz="1400" dirty="0">
                <a:solidFill>
                  <a:schemeClr val="tx1"/>
                </a:solidFill>
                <a:cs typeface="Arial" panose="020B0604020202020204" pitchFamily="34" charset="0"/>
              </a:rPr>
              <a:t>	</a:t>
            </a:r>
            <a:endParaRPr lang="en-US" altLang="ko-KR" sz="1400" dirty="0" smtClean="0">
              <a:solidFill>
                <a:schemeClr val="tx1"/>
              </a:solidFill>
              <a:cs typeface="Arial" panose="020B0604020202020204" pitchFamily="34" charset="0"/>
            </a:endParaRPr>
          </a:p>
          <a:p>
            <a:pPr marL="361950" indent="-180975">
              <a:spcAft>
                <a:spcPts val="200"/>
              </a:spcAft>
              <a:buFont typeface="Wingdings" panose="05000000000000000000" pitchFamily="2" charset="2"/>
              <a:buChar char="§"/>
            </a:pPr>
            <a:r>
              <a:rPr lang="en-US" altLang="ko-KR" sz="1400" dirty="0" smtClean="0">
                <a:solidFill>
                  <a:schemeClr val="tx1"/>
                </a:solidFill>
                <a:cs typeface="Arial" panose="020B0604020202020204" pitchFamily="34" charset="0"/>
              </a:rPr>
              <a:t>Product information management </a:t>
            </a:r>
            <a:r>
              <a:rPr lang="en-US" altLang="ko-KR" sz="1400" b="1" u="sng" dirty="0" smtClean="0">
                <a:solidFill>
                  <a:srgbClr val="C00000"/>
                </a:solidFill>
                <a:cs typeface="Arial" panose="020B0604020202020204" pitchFamily="34" charset="0"/>
              </a:rPr>
              <a:t>(Extended-POP)</a:t>
            </a:r>
            <a:r>
              <a:rPr lang="ko-KR" altLang="en-US" sz="1400" b="1" u="sng" dirty="0" smtClean="0">
                <a:solidFill>
                  <a:schemeClr val="tx1"/>
                </a:solidFill>
                <a:cs typeface="Arial" panose="020B0604020202020204" pitchFamily="34" charset="0"/>
              </a:rPr>
              <a:t> </a:t>
            </a:r>
            <a:r>
              <a:rPr lang="en-US" altLang="ko-KR" sz="1400" dirty="0" smtClean="0">
                <a:solidFill>
                  <a:schemeClr val="tx1"/>
                </a:solidFill>
                <a:cs typeface="Arial" panose="020B0604020202020204" pitchFamily="34" charset="0"/>
              </a:rPr>
              <a:t>system for CPS that manages design information</a:t>
            </a:r>
          </a:p>
          <a:p>
            <a:pPr marL="361950" indent="-180975">
              <a:spcAft>
                <a:spcPts val="200"/>
              </a:spcAft>
              <a:buFont typeface="Wingdings" panose="05000000000000000000" pitchFamily="2" charset="2"/>
              <a:buChar char="§"/>
            </a:pPr>
            <a:r>
              <a:rPr lang="en-US" altLang="ko-KR" sz="1400" dirty="0" smtClean="0">
                <a:solidFill>
                  <a:schemeClr val="tx1"/>
                </a:solidFill>
                <a:cs typeface="Arial" panose="020B0604020202020204" pitchFamily="34" charset="0"/>
              </a:rPr>
              <a:t>Stream-to-stream ordering system that enables the production management of the purchaser</a:t>
            </a:r>
            <a:endParaRPr lang="en-US" altLang="ko-KR" sz="1400" dirty="0">
              <a:solidFill>
                <a:schemeClr val="tx1"/>
              </a:solidFill>
              <a:cs typeface="Arial" panose="020B0604020202020204" pitchFamily="34" charset="0"/>
            </a:endParaRPr>
          </a:p>
        </p:txBody>
      </p:sp>
      <p:sp>
        <p:nvSpPr>
          <p:cNvPr id="9" name="Rectangle 13"/>
          <p:cNvSpPr/>
          <p:nvPr/>
        </p:nvSpPr>
        <p:spPr>
          <a:xfrm>
            <a:off x="467545" y="836712"/>
            <a:ext cx="4464495" cy="425730"/>
          </a:xfrm>
          <a:prstGeom prst="rect">
            <a:avLst/>
          </a:prstGeom>
          <a:solidFill>
            <a:srgbClr val="66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spc="-50" dirty="0" smtClean="0">
                <a:effectLst>
                  <a:outerShdw blurRad="38100" dist="38100" dir="2700000" algn="tl">
                    <a:srgbClr val="000000">
                      <a:alpha val="43137"/>
                    </a:srgbClr>
                  </a:outerShdw>
                </a:effectLst>
                <a:latin typeface="+mj-lt"/>
                <a:cs typeface="Arial" panose="020B0604020202020204" pitchFamily="34" charset="0"/>
              </a:rPr>
              <a:t>CPS : </a:t>
            </a:r>
            <a:r>
              <a:rPr lang="en-US" sz="1600" b="1" spc="-50" dirty="0">
                <a:effectLst>
                  <a:outerShdw blurRad="38100" dist="38100" dir="2700000" algn="tl">
                    <a:srgbClr val="000000">
                      <a:alpha val="43137"/>
                    </a:srgbClr>
                  </a:outerShdw>
                </a:effectLst>
                <a:latin typeface="+mj-lt"/>
                <a:cs typeface="Arial" panose="020B0604020202020204" pitchFamily="34" charset="0"/>
              </a:rPr>
              <a:t>Cyber-physical </a:t>
            </a:r>
            <a:r>
              <a:rPr lang="en-US" sz="1600" b="1" spc="-50" dirty="0" smtClean="0">
                <a:effectLst>
                  <a:outerShdw blurRad="38100" dist="38100" dir="2700000" algn="tl">
                    <a:srgbClr val="000000">
                      <a:alpha val="43137"/>
                    </a:srgbClr>
                  </a:outerShdw>
                </a:effectLst>
                <a:latin typeface="+mj-lt"/>
                <a:cs typeface="Arial" panose="020B0604020202020204" pitchFamily="34" charset="0"/>
              </a:rPr>
              <a:t>systems</a:t>
            </a:r>
            <a:endParaRPr lang="en-US" sz="1600" b="1" spc="-50" dirty="0">
              <a:effectLst>
                <a:outerShdw blurRad="38100" dist="38100" dir="2700000" algn="tl">
                  <a:srgbClr val="000000">
                    <a:alpha val="43137"/>
                  </a:srgbClr>
                </a:outerShdw>
              </a:effectLst>
              <a:latin typeface="+mj-lt"/>
              <a:cs typeface="Arial" panose="020B0604020202020204" pitchFamily="34" charset="0"/>
            </a:endParaRPr>
          </a:p>
        </p:txBody>
      </p:sp>
      <p:sp>
        <p:nvSpPr>
          <p:cNvPr id="11" name="Rectangle 7"/>
          <p:cNvSpPr/>
          <p:nvPr/>
        </p:nvSpPr>
        <p:spPr>
          <a:xfrm>
            <a:off x="611560" y="3685945"/>
            <a:ext cx="8424935" cy="1111207"/>
          </a:xfrm>
          <a:prstGeom prst="rect">
            <a:avLst/>
          </a:prstGeom>
          <a:solidFill>
            <a:srgbClr val="FFD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200"/>
              </a:spcAft>
            </a:pPr>
            <a:r>
              <a:rPr lang="en-US" altLang="ko-KR" sz="1300" dirty="0" smtClean="0">
                <a:solidFill>
                  <a:schemeClr val="tx1"/>
                </a:solidFill>
                <a:cs typeface="Arial" panose="020B0604020202020204" pitchFamily="34" charset="0"/>
              </a:rPr>
              <a:t>: </a:t>
            </a:r>
            <a:r>
              <a:rPr lang="en-US" altLang="ko-KR" sz="1400" dirty="0">
                <a:solidFill>
                  <a:schemeClr val="tx1"/>
                </a:solidFill>
              </a:rPr>
              <a:t>Automation of factories based on mechatronics and robotics technology</a:t>
            </a:r>
            <a:endParaRPr lang="ko-KR" altLang="en-US" sz="600" dirty="0">
              <a:solidFill>
                <a:schemeClr val="tx1"/>
              </a:solidFill>
              <a:cs typeface="Arial" panose="020B0604020202020204" pitchFamily="34" charset="0"/>
            </a:endParaRPr>
          </a:p>
          <a:p>
            <a:pPr marL="360363" indent="-179388">
              <a:spcAft>
                <a:spcPts val="200"/>
              </a:spcAft>
              <a:buFont typeface="Wingdings" panose="05000000000000000000" pitchFamily="2" charset="2"/>
              <a:buChar char="§"/>
            </a:pPr>
            <a:r>
              <a:rPr lang="en-US" altLang="ko-KR" sz="1400" dirty="0">
                <a:solidFill>
                  <a:schemeClr val="tx1"/>
                </a:solidFill>
              </a:rPr>
              <a:t>Production event detection (sensing function) such as production conditions, </a:t>
            </a:r>
            <a:r>
              <a:rPr lang="en-US" altLang="ko-KR" sz="1400" dirty="0" smtClean="0">
                <a:solidFill>
                  <a:schemeClr val="tx1"/>
                </a:solidFill>
              </a:rPr>
              <a:t>inventory change</a:t>
            </a:r>
            <a:r>
              <a:rPr lang="ko-KR" altLang="en-US" sz="1300" dirty="0">
                <a:solidFill>
                  <a:schemeClr val="tx1"/>
                </a:solidFill>
                <a:cs typeface="Arial" panose="020B0604020202020204" pitchFamily="34" charset="0"/>
              </a:rPr>
              <a:t>	</a:t>
            </a:r>
            <a:endParaRPr lang="en-US" altLang="ko-KR" sz="1300" dirty="0" smtClean="0">
              <a:solidFill>
                <a:schemeClr val="tx1"/>
              </a:solidFill>
              <a:cs typeface="Arial" panose="020B0604020202020204" pitchFamily="34" charset="0"/>
            </a:endParaRPr>
          </a:p>
          <a:p>
            <a:pPr marL="360363" indent="-179388">
              <a:spcAft>
                <a:spcPts val="200"/>
              </a:spcAft>
              <a:buFont typeface="Wingdings" panose="05000000000000000000" pitchFamily="2" charset="2"/>
              <a:buChar char="§"/>
            </a:pPr>
            <a:r>
              <a:rPr lang="en-US" altLang="ko-KR" sz="1400" dirty="0">
                <a:solidFill>
                  <a:schemeClr val="tx1"/>
                </a:solidFill>
              </a:rPr>
              <a:t>Control function to make decision based on sensed production </a:t>
            </a:r>
            <a:r>
              <a:rPr lang="en-US" altLang="ko-KR" sz="1400" dirty="0" smtClean="0">
                <a:solidFill>
                  <a:schemeClr val="tx1"/>
                </a:solidFill>
              </a:rPr>
              <a:t>information</a:t>
            </a:r>
            <a:r>
              <a:rPr lang="en-US" altLang="ko-KR" sz="1300" dirty="0" smtClean="0">
                <a:solidFill>
                  <a:schemeClr val="tx1"/>
                </a:solidFill>
                <a:cs typeface="Arial" panose="020B0604020202020204" pitchFamily="34" charset="0"/>
              </a:rPr>
              <a:t>	</a:t>
            </a:r>
          </a:p>
          <a:p>
            <a:pPr marL="360363" indent="-179388">
              <a:spcAft>
                <a:spcPts val="200"/>
              </a:spcAft>
              <a:buFont typeface="Wingdings" panose="05000000000000000000" pitchFamily="2" charset="2"/>
              <a:buChar char="§"/>
            </a:pPr>
            <a:r>
              <a:rPr lang="en-US" altLang="ko-KR" sz="1400" dirty="0">
                <a:solidFill>
                  <a:schemeClr val="tx1"/>
                </a:solidFill>
              </a:rPr>
              <a:t>Actuating function that reflects judgment result to production site </a:t>
            </a:r>
            <a:r>
              <a:rPr lang="ko-KR" altLang="en-US" sz="1300" dirty="0">
                <a:solidFill>
                  <a:schemeClr val="tx1"/>
                </a:solidFill>
                <a:cs typeface="Arial" panose="020B0604020202020204" pitchFamily="34" charset="0"/>
              </a:rPr>
              <a:t>		</a:t>
            </a:r>
            <a:endParaRPr lang="en-US" altLang="ko-KR" sz="1300" dirty="0">
              <a:solidFill>
                <a:schemeClr val="tx1"/>
              </a:solidFill>
              <a:cs typeface="Arial" panose="020B0604020202020204" pitchFamily="34" charset="0"/>
            </a:endParaRPr>
          </a:p>
        </p:txBody>
      </p:sp>
      <p:sp>
        <p:nvSpPr>
          <p:cNvPr id="12" name="Rectangle 14"/>
          <p:cNvSpPr/>
          <p:nvPr/>
        </p:nvSpPr>
        <p:spPr>
          <a:xfrm>
            <a:off x="467545" y="3264307"/>
            <a:ext cx="4464495" cy="425730"/>
          </a:xfrm>
          <a:prstGeom prst="rect">
            <a:avLst/>
          </a:prstGeom>
          <a:solidFill>
            <a:srgbClr val="BF9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600" b="1" spc="-50" dirty="0" err="1" smtClean="0">
                <a:effectLst>
                  <a:outerShdw blurRad="38100" dist="38100" dir="2700000" algn="tl">
                    <a:srgbClr val="000000">
                      <a:alpha val="43137"/>
                    </a:srgbClr>
                  </a:outerShdw>
                </a:effectLst>
                <a:latin typeface="+mj-lt"/>
                <a:cs typeface="Arial" panose="020B0604020202020204" pitchFamily="34" charset="0"/>
              </a:rPr>
              <a:t>Process‧Machine</a:t>
            </a:r>
            <a:r>
              <a:rPr lang="ko-KR" altLang="en-US" sz="1600" b="1" spc="-50" dirty="0" smtClean="0">
                <a:effectLst>
                  <a:outerShdw blurRad="38100" dist="38100" dir="2700000" algn="tl">
                    <a:srgbClr val="000000">
                      <a:alpha val="43137"/>
                    </a:srgbClr>
                  </a:outerShdw>
                </a:effectLst>
                <a:latin typeface="+mj-lt"/>
                <a:cs typeface="Arial" panose="020B0604020202020204" pitchFamily="34" charset="0"/>
              </a:rPr>
              <a:t> </a:t>
            </a:r>
            <a:r>
              <a:rPr lang="en-US" altLang="ko-KR" sz="1600" b="1" spc="-50" dirty="0" smtClean="0">
                <a:effectLst>
                  <a:outerShdw blurRad="38100" dist="38100" dir="2700000" algn="tl">
                    <a:srgbClr val="000000">
                      <a:alpha val="43137"/>
                    </a:srgbClr>
                  </a:outerShdw>
                </a:effectLst>
                <a:latin typeface="+mj-lt"/>
                <a:cs typeface="Arial" panose="020B0604020202020204" pitchFamily="34" charset="0"/>
              </a:rPr>
              <a:t>Automation</a:t>
            </a:r>
            <a:endParaRPr lang="en-US" sz="1600" b="1" spc="-50" dirty="0">
              <a:effectLst>
                <a:outerShdw blurRad="38100" dist="38100" dir="2700000" algn="tl">
                  <a:srgbClr val="000000">
                    <a:alpha val="43137"/>
                  </a:srgbClr>
                </a:outerShdw>
              </a:effectLst>
              <a:latin typeface="+mj-lt"/>
              <a:cs typeface="Arial" panose="020B0604020202020204" pitchFamily="34" charset="0"/>
            </a:endParaRPr>
          </a:p>
        </p:txBody>
      </p:sp>
      <p:sp>
        <p:nvSpPr>
          <p:cNvPr id="13" name="Rectangle 5"/>
          <p:cNvSpPr/>
          <p:nvPr/>
        </p:nvSpPr>
        <p:spPr>
          <a:xfrm>
            <a:off x="611559" y="5661248"/>
            <a:ext cx="8424935" cy="86409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200"/>
              </a:spcAft>
            </a:pPr>
            <a:r>
              <a:rPr lang="en-US" altLang="ko-KR" sz="1300" dirty="0" smtClean="0">
                <a:solidFill>
                  <a:schemeClr val="tx1"/>
                </a:solidFill>
                <a:cs typeface="Arial" panose="020B0604020202020204" pitchFamily="34" charset="0"/>
              </a:rPr>
              <a:t>: </a:t>
            </a:r>
            <a:r>
              <a:rPr lang="en-US" altLang="ko-KR" sz="1400" dirty="0">
                <a:solidFill>
                  <a:schemeClr val="tx1"/>
                </a:solidFill>
              </a:rPr>
              <a:t>Communication technology for delivering CPS standard data packets to </a:t>
            </a:r>
            <a:r>
              <a:rPr lang="en-US" altLang="ko-KR" sz="1400" dirty="0" smtClean="0">
                <a:solidFill>
                  <a:schemeClr val="tx1"/>
                </a:solidFill>
              </a:rPr>
              <a:t>equipment</a:t>
            </a:r>
            <a:endParaRPr lang="ko-KR" altLang="en-US" sz="600" dirty="0">
              <a:solidFill>
                <a:schemeClr val="tx1"/>
              </a:solidFill>
              <a:cs typeface="Arial" panose="020B0604020202020204" pitchFamily="34" charset="0"/>
            </a:endParaRPr>
          </a:p>
          <a:p>
            <a:pPr marL="360363" indent="-179388">
              <a:spcAft>
                <a:spcPts val="200"/>
              </a:spcAft>
              <a:buFont typeface="Wingdings" panose="05000000000000000000" pitchFamily="2" charset="2"/>
              <a:buChar char="§"/>
            </a:pPr>
            <a:r>
              <a:rPr lang="en-US" altLang="ko-KR" sz="1400" dirty="0">
                <a:solidFill>
                  <a:schemeClr val="tx1"/>
                </a:solidFill>
              </a:rPr>
              <a:t>Virtual-network infrastructure technology for processing all information in the physical world </a:t>
            </a:r>
            <a:endParaRPr lang="en-US" altLang="ko-KR" sz="1400" dirty="0" smtClean="0">
              <a:solidFill>
                <a:schemeClr val="tx1"/>
              </a:solidFill>
            </a:endParaRPr>
          </a:p>
          <a:p>
            <a:pPr marL="360363" indent="-179388">
              <a:spcAft>
                <a:spcPts val="200"/>
              </a:spcAft>
              <a:buFont typeface="Wingdings" panose="05000000000000000000" pitchFamily="2" charset="2"/>
              <a:buChar char="§"/>
            </a:pPr>
            <a:r>
              <a:rPr lang="en-US" altLang="ko-KR" sz="1400" dirty="0">
                <a:solidFill>
                  <a:schemeClr val="tx1"/>
                </a:solidFill>
              </a:rPr>
              <a:t>Data interface technology that processes and processes information and fuses technology</a:t>
            </a:r>
            <a:endParaRPr lang="en-US" altLang="ko-KR" sz="1300" dirty="0">
              <a:solidFill>
                <a:schemeClr val="tx1"/>
              </a:solidFill>
              <a:cs typeface="Arial" panose="020B0604020202020204" pitchFamily="34" charset="0"/>
            </a:endParaRPr>
          </a:p>
        </p:txBody>
      </p:sp>
      <p:sp>
        <p:nvSpPr>
          <p:cNvPr id="14" name="Rectangle 12"/>
          <p:cNvSpPr/>
          <p:nvPr/>
        </p:nvSpPr>
        <p:spPr>
          <a:xfrm>
            <a:off x="467545" y="5235518"/>
            <a:ext cx="4464495" cy="42573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spc="-50" dirty="0" err="1" smtClean="0">
                <a:effectLst>
                  <a:outerShdw blurRad="38100" dist="38100" dir="2700000" algn="tl">
                    <a:srgbClr val="000000">
                      <a:alpha val="43137"/>
                    </a:srgbClr>
                  </a:outerShdw>
                </a:effectLst>
                <a:latin typeface="+mj-lt"/>
                <a:cs typeface="Arial" panose="020B0604020202020204" pitchFamily="34" charset="0"/>
              </a:rPr>
              <a:t>IoT</a:t>
            </a:r>
            <a:r>
              <a:rPr lang="en-US" sz="1600" b="1" spc="-50" dirty="0" smtClean="0">
                <a:effectLst>
                  <a:outerShdw blurRad="38100" dist="38100" dir="2700000" algn="tl">
                    <a:srgbClr val="000000">
                      <a:alpha val="43137"/>
                    </a:srgbClr>
                  </a:outerShdw>
                </a:effectLst>
                <a:latin typeface="+mj-lt"/>
                <a:cs typeface="Arial" panose="020B0604020202020204" pitchFamily="34" charset="0"/>
              </a:rPr>
              <a:t> : Internet </a:t>
            </a:r>
            <a:r>
              <a:rPr lang="en-US" sz="1600" b="1" spc="-50" dirty="0">
                <a:effectLst>
                  <a:outerShdw blurRad="38100" dist="38100" dir="2700000" algn="tl">
                    <a:srgbClr val="000000">
                      <a:alpha val="43137"/>
                    </a:srgbClr>
                  </a:outerShdw>
                </a:effectLst>
                <a:latin typeface="+mj-lt"/>
                <a:cs typeface="Arial" panose="020B0604020202020204" pitchFamily="34" charset="0"/>
              </a:rPr>
              <a:t>of </a:t>
            </a:r>
            <a:r>
              <a:rPr lang="en-US" sz="1600" b="1" spc="-50" dirty="0" smtClean="0">
                <a:effectLst>
                  <a:outerShdw blurRad="38100" dist="38100" dir="2700000" algn="tl">
                    <a:srgbClr val="000000">
                      <a:alpha val="43137"/>
                    </a:srgbClr>
                  </a:outerShdw>
                </a:effectLst>
                <a:latin typeface="+mj-lt"/>
                <a:cs typeface="Arial" panose="020B0604020202020204" pitchFamily="34" charset="0"/>
              </a:rPr>
              <a:t>things</a:t>
            </a:r>
            <a:endParaRPr lang="en-US" sz="1600" b="1" spc="-50" dirty="0">
              <a:effectLst>
                <a:outerShdw blurRad="38100" dist="38100" dir="2700000" algn="tl">
                  <a:srgbClr val="000000">
                    <a:alpha val="43137"/>
                  </a:srgbClr>
                </a:outerShdw>
              </a:effectLst>
              <a:latin typeface="+mj-lt"/>
              <a:cs typeface="Arial" panose="020B0604020202020204" pitchFamily="34" charset="0"/>
            </a:endParaRPr>
          </a:p>
        </p:txBody>
      </p:sp>
    </p:spTree>
    <p:extLst>
      <p:ext uri="{BB962C8B-B14F-4D97-AF65-F5344CB8AC3E}">
        <p14:creationId xmlns:p14="http://schemas.microsoft.com/office/powerpoint/2010/main" val="16579163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3. Core Technology Development (</a:t>
            </a:r>
            <a:r>
              <a:rPr lang="en-US" altLang="ko-KR" dirty="0">
                <a:solidFill>
                  <a:schemeClr val="tx1"/>
                </a:solidFill>
              </a:rPr>
              <a:t>Product </a:t>
            </a:r>
            <a:r>
              <a:rPr lang="en-US" altLang="ko-KR" dirty="0" smtClean="0">
                <a:solidFill>
                  <a:schemeClr val="tx1"/>
                </a:solidFill>
              </a:rPr>
              <a:t>CPS</a:t>
            </a:r>
            <a:r>
              <a:rPr lang="en-US" altLang="ko-KR" dirty="0" smtClean="0"/>
              <a:t>)</a:t>
            </a:r>
            <a:endParaRPr lang="ko-KR" altLang="en-US" dirty="0"/>
          </a:p>
        </p:txBody>
      </p:sp>
      <p:sp>
        <p:nvSpPr>
          <p:cNvPr id="4" name="슬라이드 번호 개체 틀 3"/>
          <p:cNvSpPr>
            <a:spLocks noGrp="1"/>
          </p:cNvSpPr>
          <p:nvPr>
            <p:ph type="sldNum" sz="quarter" idx="12"/>
          </p:nvPr>
        </p:nvSpPr>
        <p:spPr/>
        <p:txBody>
          <a:bodyPr/>
          <a:lstStyle/>
          <a:p>
            <a:fld id="{0F567439-5C3E-4BB1-91F1-4F884E3EA3BA}" type="slidenum">
              <a:rPr lang="ko-KR" altLang="en-US" smtClean="0"/>
              <a:pPr/>
              <a:t>11</a:t>
            </a:fld>
            <a:endParaRPr lang="ko-KR" altLang="en-US" dirty="0"/>
          </a:p>
        </p:txBody>
      </p:sp>
      <p:sp>
        <p:nvSpPr>
          <p:cNvPr id="6" name="TextBox 5"/>
          <p:cNvSpPr txBox="1">
            <a:spLocks noChangeArrowheads="1"/>
          </p:cNvSpPr>
          <p:nvPr/>
        </p:nvSpPr>
        <p:spPr bwMode="auto">
          <a:xfrm>
            <a:off x="323528" y="620688"/>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a:t>Development of Product CPS Technology for Smart Factory</a:t>
            </a:r>
            <a:endParaRPr lang="ko-KR" altLang="en-US" sz="1600" b="1" dirty="0">
              <a:solidFill>
                <a:srgbClr val="C00000"/>
              </a:solidFill>
              <a:latin typeface="맑은 고딕" pitchFamily="50" charset="-127"/>
              <a:ea typeface="맑은 고딕" pitchFamily="50" charset="-127"/>
            </a:endParaRPr>
          </a:p>
        </p:txBody>
      </p:sp>
      <p:sp>
        <p:nvSpPr>
          <p:cNvPr id="7" name="내용 개체 틀 13"/>
          <p:cNvSpPr txBox="1">
            <a:spLocks/>
          </p:cNvSpPr>
          <p:nvPr/>
        </p:nvSpPr>
        <p:spPr>
          <a:xfrm>
            <a:off x="467545" y="980728"/>
            <a:ext cx="8496943" cy="1872208"/>
          </a:xfrm>
          <a:prstGeom prst="rect">
            <a:avLst/>
          </a:prstGeom>
          <a:solidFill>
            <a:schemeClr val="tx2">
              <a:lumMod val="20000"/>
              <a:lumOff val="80000"/>
            </a:schemeClr>
          </a:solidFill>
        </p:spPr>
        <p:txBody>
          <a:bodyPr vert="horz" lIns="91440" tIns="45720" rIns="91440" bIns="45720" rtlCol="0" anchor="ctr">
            <a:normAutofit lnSpcReduction="10000"/>
          </a:bodyPr>
          <a:lstStyle>
            <a:lvl1pPr marL="18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1pPr>
            <a:lvl2pPr marL="36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2pPr>
            <a:lvl3pPr marL="54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3pPr>
            <a:lvl4pPr marL="720000" indent="-180000" algn="l" defTabSz="914400" rtl="0" eaLnBrk="1" latinLnBrk="1" hangingPunct="1">
              <a:spcBef>
                <a:spcPts val="0"/>
              </a:spcBef>
              <a:buFont typeface="맑은 고딕" pitchFamily="50" charset="-127"/>
              <a:buChar char="-"/>
              <a:defRPr sz="1400" kern="1200">
                <a:solidFill>
                  <a:schemeClr val="tx1">
                    <a:lumMod val="75000"/>
                    <a:lumOff val="25000"/>
                  </a:schemeClr>
                </a:solidFill>
                <a:latin typeface="맑은 고딕" pitchFamily="50" charset="-127"/>
                <a:ea typeface="맑은 고딕" pitchFamily="50" charset="-127"/>
                <a:cs typeface="+mn-cs"/>
              </a:defRPr>
            </a:lvl4pPr>
            <a:lvl5pPr marL="90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85725" indent="-85725">
              <a:spcAft>
                <a:spcPts val="200"/>
              </a:spcAft>
            </a:pPr>
            <a:r>
              <a:rPr lang="en-US" altLang="ko-KR" sz="1300" dirty="0">
                <a:solidFill>
                  <a:schemeClr val="tx1"/>
                </a:solidFill>
              </a:rPr>
              <a:t> </a:t>
            </a:r>
            <a:r>
              <a:rPr lang="en-US" altLang="ko-KR" dirty="0"/>
              <a:t>Product CPS manages product specifications </a:t>
            </a:r>
            <a:r>
              <a:rPr lang="en-US" altLang="ko-KR" dirty="0" smtClean="0">
                <a:solidFill>
                  <a:schemeClr val="tx1"/>
                </a:solidFill>
                <a:sym typeface="Wingdings" panose="05000000000000000000" pitchFamily="2" charset="2"/>
              </a:rPr>
              <a:t> </a:t>
            </a:r>
            <a:r>
              <a:rPr lang="en-US" altLang="ko-KR" dirty="0"/>
              <a:t>Implementation of quality and functionality, product identity and reproducibility</a:t>
            </a:r>
            <a:endParaRPr lang="en-US" altLang="ko-KR" dirty="0" smtClean="0">
              <a:solidFill>
                <a:schemeClr val="tx1"/>
              </a:solidFill>
            </a:endParaRPr>
          </a:p>
          <a:p>
            <a:pPr marL="265725" lvl="1" indent="-85725">
              <a:spcAft>
                <a:spcPts val="200"/>
              </a:spcAft>
            </a:pPr>
            <a:r>
              <a:rPr lang="en-US" altLang="ko-KR" dirty="0">
                <a:solidFill>
                  <a:schemeClr val="tx1"/>
                </a:solidFill>
              </a:rPr>
              <a:t> </a:t>
            </a:r>
            <a:r>
              <a:rPr lang="en-US" altLang="ko-KR" dirty="0"/>
              <a:t>Converting 'product design' information in the design area to 'fabrication' information in the manufacturing </a:t>
            </a:r>
            <a:r>
              <a:rPr lang="en-US" altLang="ko-KR" dirty="0" smtClean="0"/>
              <a:t>area</a:t>
            </a:r>
          </a:p>
          <a:p>
            <a:pPr marL="265725" lvl="1" indent="-85725">
              <a:spcAft>
                <a:spcPts val="200"/>
              </a:spcAft>
            </a:pPr>
            <a:r>
              <a:rPr lang="ko-KR" altLang="en-US" dirty="0" smtClean="0">
                <a:solidFill>
                  <a:schemeClr val="tx1"/>
                </a:solidFill>
              </a:rPr>
              <a:t> </a:t>
            </a:r>
            <a:r>
              <a:rPr lang="en-US" altLang="ko-KR" dirty="0"/>
              <a:t>Dimension data of prototype is confirmed through 3D simulation based on CAD data</a:t>
            </a:r>
            <a:endParaRPr lang="en-US" altLang="ko-KR" dirty="0">
              <a:solidFill>
                <a:schemeClr val="tx1"/>
              </a:solidFill>
            </a:endParaRPr>
          </a:p>
          <a:p>
            <a:pPr marL="265725" lvl="1" indent="-85725">
              <a:spcAft>
                <a:spcPts val="200"/>
              </a:spcAft>
            </a:pPr>
            <a:r>
              <a:rPr lang="en-US" altLang="ko-KR" dirty="0" smtClean="0">
                <a:solidFill>
                  <a:schemeClr val="tx1"/>
                </a:solidFill>
              </a:rPr>
              <a:t> </a:t>
            </a:r>
            <a:r>
              <a:rPr lang="en-US" altLang="ko-KR" dirty="0"/>
              <a:t>Converting Dimension and Material property to CAM information through PDM system and transfer to the POP system</a:t>
            </a:r>
            <a:endParaRPr lang="en-US" altLang="ko-KR" b="1" dirty="0" smtClean="0">
              <a:solidFill>
                <a:schemeClr val="tx1"/>
              </a:solidFill>
            </a:endParaRPr>
          </a:p>
          <a:p>
            <a:pPr marL="85725" indent="-85725">
              <a:spcAft>
                <a:spcPts val="200"/>
              </a:spcAft>
            </a:pPr>
            <a:r>
              <a:rPr lang="en-US" altLang="ko-KR" dirty="0" smtClean="0">
                <a:solidFill>
                  <a:schemeClr val="tx1"/>
                </a:solidFill>
              </a:rPr>
              <a:t> </a:t>
            </a:r>
            <a:r>
              <a:rPr lang="en-US" altLang="ko-KR" dirty="0"/>
              <a:t>Product CPS provides real-time specifications of final products through Prototype's simulation</a:t>
            </a:r>
            <a:endParaRPr lang="en-US" altLang="ko-KR" b="1" dirty="0">
              <a:solidFill>
                <a:srgbClr val="C00000"/>
              </a:solidFill>
            </a:endParaRPr>
          </a:p>
        </p:txBody>
      </p:sp>
      <p:sp>
        <p:nvSpPr>
          <p:cNvPr id="43" name="직사각형 42"/>
          <p:cNvSpPr/>
          <p:nvPr/>
        </p:nvSpPr>
        <p:spPr>
          <a:xfrm>
            <a:off x="539552" y="4293097"/>
            <a:ext cx="8117854" cy="1700598"/>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endParaRPr lang="ko-KR" altLang="en-US" sz="1200" b="1" dirty="0">
              <a:solidFill>
                <a:srgbClr val="0000FF"/>
              </a:solidFill>
            </a:endParaRPr>
          </a:p>
        </p:txBody>
      </p:sp>
      <p:sp>
        <p:nvSpPr>
          <p:cNvPr id="44" name="직사각형 43"/>
          <p:cNvSpPr/>
          <p:nvPr/>
        </p:nvSpPr>
        <p:spPr>
          <a:xfrm>
            <a:off x="539552" y="6021288"/>
            <a:ext cx="8117854" cy="69607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endParaRPr lang="ko-KR" altLang="en-US" sz="1200" b="1" dirty="0">
              <a:solidFill>
                <a:srgbClr val="C00000"/>
              </a:solidFill>
            </a:endParaRPr>
          </a:p>
        </p:txBody>
      </p:sp>
      <p:sp>
        <p:nvSpPr>
          <p:cNvPr id="45" name="직사각형 44"/>
          <p:cNvSpPr/>
          <p:nvPr/>
        </p:nvSpPr>
        <p:spPr>
          <a:xfrm>
            <a:off x="1966651" y="2996952"/>
            <a:ext cx="5263656" cy="3816424"/>
          </a:xfrm>
          <a:prstGeom prst="rect">
            <a:avLst/>
          </a:prstGeom>
          <a:solidFill>
            <a:srgbClr val="CCCCFF">
              <a:alpha val="4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t"/>
          <a:lstStyle/>
          <a:p>
            <a:pPr algn="ctr"/>
            <a:r>
              <a:rPr lang="en-US" altLang="ko-KR" sz="1200" b="1" dirty="0">
                <a:solidFill>
                  <a:srgbClr val="C00000"/>
                </a:solidFill>
              </a:rPr>
              <a:t>CPS (Cyber-Physical </a:t>
            </a:r>
            <a:r>
              <a:rPr lang="en-US" altLang="ko-KR" sz="1200" b="1" dirty="0" smtClean="0">
                <a:solidFill>
                  <a:srgbClr val="C00000"/>
                </a:solidFill>
              </a:rPr>
              <a:t>System)</a:t>
            </a:r>
            <a:endParaRPr lang="ko-KR" altLang="en-US" sz="1200" b="1" dirty="0">
              <a:solidFill>
                <a:srgbClr val="C00000"/>
              </a:solidFill>
            </a:endParaRPr>
          </a:p>
        </p:txBody>
      </p:sp>
      <p:sp>
        <p:nvSpPr>
          <p:cNvPr id="46" name="직사각형 45"/>
          <p:cNvSpPr/>
          <p:nvPr/>
        </p:nvSpPr>
        <p:spPr>
          <a:xfrm>
            <a:off x="611560" y="5484187"/>
            <a:ext cx="1296143" cy="432048"/>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rgbClr val="FFFF00"/>
                </a:solidFill>
              </a:rPr>
              <a:t>Order</a:t>
            </a:r>
            <a:endParaRPr lang="ko-KR" altLang="en-US" sz="1400" b="1" dirty="0">
              <a:solidFill>
                <a:srgbClr val="FFFF00"/>
              </a:solidFill>
            </a:endParaRPr>
          </a:p>
        </p:txBody>
      </p:sp>
      <p:sp>
        <p:nvSpPr>
          <p:cNvPr id="47" name="직사각형 46"/>
          <p:cNvSpPr/>
          <p:nvPr/>
        </p:nvSpPr>
        <p:spPr>
          <a:xfrm>
            <a:off x="7308305" y="5484568"/>
            <a:ext cx="1296143" cy="432048"/>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rgbClr val="FFFF00"/>
                </a:solidFill>
              </a:rPr>
              <a:t>Product</a:t>
            </a:r>
            <a:endParaRPr lang="ko-KR" altLang="en-US" sz="1400" b="1" dirty="0">
              <a:solidFill>
                <a:srgbClr val="FFFF00"/>
              </a:solidFill>
            </a:endParaRPr>
          </a:p>
        </p:txBody>
      </p:sp>
      <p:sp>
        <p:nvSpPr>
          <p:cNvPr id="48" name="직사각형 47"/>
          <p:cNvSpPr/>
          <p:nvPr/>
        </p:nvSpPr>
        <p:spPr>
          <a:xfrm>
            <a:off x="2512343" y="5484187"/>
            <a:ext cx="1584174" cy="432048"/>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smtClean="0">
                <a:solidFill>
                  <a:srgbClr val="FFFF00"/>
                </a:solidFill>
              </a:rPr>
              <a:t>Product Design</a:t>
            </a:r>
            <a:endParaRPr lang="ko-KR" altLang="en-US" sz="1400" b="1" dirty="0">
              <a:solidFill>
                <a:srgbClr val="FFFF00"/>
              </a:solidFill>
            </a:endParaRPr>
          </a:p>
        </p:txBody>
      </p:sp>
      <p:sp>
        <p:nvSpPr>
          <p:cNvPr id="49" name="직사각형 48"/>
          <p:cNvSpPr/>
          <p:nvPr/>
        </p:nvSpPr>
        <p:spPr>
          <a:xfrm>
            <a:off x="5100416" y="5484187"/>
            <a:ext cx="1584174" cy="432048"/>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rgbClr val="FFFF00"/>
                </a:solidFill>
              </a:rPr>
              <a:t>Fabrication</a:t>
            </a:r>
            <a:endParaRPr lang="ko-KR" altLang="en-US" sz="1400" b="1" dirty="0">
              <a:solidFill>
                <a:srgbClr val="FFFF00"/>
              </a:solidFill>
            </a:endParaRPr>
          </a:p>
        </p:txBody>
      </p:sp>
      <p:sp>
        <p:nvSpPr>
          <p:cNvPr id="50" name="직사각형 49"/>
          <p:cNvSpPr/>
          <p:nvPr/>
        </p:nvSpPr>
        <p:spPr>
          <a:xfrm>
            <a:off x="2512343" y="6117276"/>
            <a:ext cx="1584174" cy="432048"/>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smtClean="0">
                <a:solidFill>
                  <a:schemeClr val="bg1"/>
                </a:solidFill>
              </a:rPr>
              <a:t>Process Design</a:t>
            </a:r>
            <a:endParaRPr lang="ko-KR" altLang="en-US" sz="1400" b="1" dirty="0">
              <a:solidFill>
                <a:schemeClr val="bg1"/>
              </a:solidFill>
            </a:endParaRPr>
          </a:p>
        </p:txBody>
      </p:sp>
      <p:sp>
        <p:nvSpPr>
          <p:cNvPr id="51" name="직사각형 50"/>
          <p:cNvSpPr/>
          <p:nvPr/>
        </p:nvSpPr>
        <p:spPr>
          <a:xfrm>
            <a:off x="5100416" y="6117276"/>
            <a:ext cx="1584174" cy="432048"/>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1"/>
                </a:solidFill>
              </a:rPr>
              <a:t>Assembly</a:t>
            </a:r>
            <a:endParaRPr lang="ko-KR" altLang="en-US" sz="1400" b="1" dirty="0">
              <a:solidFill>
                <a:schemeClr val="bg1"/>
              </a:solidFill>
            </a:endParaRPr>
          </a:p>
        </p:txBody>
      </p:sp>
      <p:cxnSp>
        <p:nvCxnSpPr>
          <p:cNvPr id="52" name="직선 화살표 연결선 51"/>
          <p:cNvCxnSpPr>
            <a:stCxn id="46" idx="3"/>
            <a:endCxn id="48" idx="1"/>
          </p:cNvCxnSpPr>
          <p:nvPr/>
        </p:nvCxnSpPr>
        <p:spPr>
          <a:xfrm>
            <a:off x="1907703" y="5700211"/>
            <a:ext cx="604640" cy="0"/>
          </a:xfrm>
          <a:prstGeom prst="straightConnector1">
            <a:avLst/>
          </a:prstGeom>
          <a:ln w="28575">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직선 화살표 연결선 52"/>
          <p:cNvCxnSpPr>
            <a:stCxn id="48" idx="2"/>
            <a:endCxn id="50" idx="0"/>
          </p:cNvCxnSpPr>
          <p:nvPr/>
        </p:nvCxnSpPr>
        <p:spPr>
          <a:xfrm>
            <a:off x="3304430" y="5916235"/>
            <a:ext cx="0" cy="201041"/>
          </a:xfrm>
          <a:prstGeom prst="straightConnector1">
            <a:avLst/>
          </a:prstGeom>
          <a:ln w="28575">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직선 화살표 연결선 53"/>
          <p:cNvCxnSpPr>
            <a:stCxn id="49" idx="2"/>
            <a:endCxn id="51" idx="0"/>
          </p:cNvCxnSpPr>
          <p:nvPr/>
        </p:nvCxnSpPr>
        <p:spPr>
          <a:xfrm>
            <a:off x="5892503" y="5916235"/>
            <a:ext cx="0" cy="201041"/>
          </a:xfrm>
          <a:prstGeom prst="straightConnector1">
            <a:avLst/>
          </a:prstGeom>
          <a:ln w="28575">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5" name="모서리가 둥근 직사각형 54"/>
          <p:cNvSpPr/>
          <p:nvPr/>
        </p:nvSpPr>
        <p:spPr>
          <a:xfrm>
            <a:off x="2395034" y="5181172"/>
            <a:ext cx="2052000" cy="1536188"/>
          </a:xfrm>
          <a:prstGeom prst="roundRect">
            <a:avLst>
              <a:gd name="adj" fmla="val 5285"/>
            </a:avLst>
          </a:prstGeom>
          <a:noFill/>
          <a:ln w="1905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altLang="ko-KR" sz="1100" b="1" dirty="0" smtClean="0">
                <a:solidFill>
                  <a:srgbClr val="C00000"/>
                </a:solidFill>
              </a:rPr>
              <a:t>Cyber Space</a:t>
            </a:r>
            <a:endParaRPr lang="ko-KR" altLang="en-US" sz="1100" b="1" dirty="0">
              <a:solidFill>
                <a:srgbClr val="C00000"/>
              </a:solidFill>
            </a:endParaRPr>
          </a:p>
        </p:txBody>
      </p:sp>
      <p:sp>
        <p:nvSpPr>
          <p:cNvPr id="56" name="모서리가 둥근 직사각형 55"/>
          <p:cNvSpPr/>
          <p:nvPr/>
        </p:nvSpPr>
        <p:spPr>
          <a:xfrm>
            <a:off x="4749899" y="5181172"/>
            <a:ext cx="2052000" cy="1536188"/>
          </a:xfrm>
          <a:prstGeom prst="roundRect">
            <a:avLst>
              <a:gd name="adj" fmla="val 5285"/>
            </a:avLst>
          </a:prstGeom>
          <a:noFill/>
          <a:ln w="1905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ko-KR" sz="1100" b="1" dirty="0" smtClean="0">
                <a:solidFill>
                  <a:srgbClr val="C00000"/>
                </a:solidFill>
              </a:rPr>
              <a:t>Physical Space</a:t>
            </a:r>
            <a:endParaRPr lang="ko-KR" altLang="en-US" sz="1100" b="1" dirty="0">
              <a:solidFill>
                <a:srgbClr val="C00000"/>
              </a:solidFill>
            </a:endParaRPr>
          </a:p>
        </p:txBody>
      </p:sp>
      <p:cxnSp>
        <p:nvCxnSpPr>
          <p:cNvPr id="57" name="직선 화살표 연결선 56"/>
          <p:cNvCxnSpPr>
            <a:stCxn id="48" idx="3"/>
            <a:endCxn id="49" idx="1"/>
          </p:cNvCxnSpPr>
          <p:nvPr/>
        </p:nvCxnSpPr>
        <p:spPr>
          <a:xfrm>
            <a:off x="4096517" y="5700211"/>
            <a:ext cx="1003899" cy="0"/>
          </a:xfrm>
          <a:prstGeom prst="straightConnector1">
            <a:avLst/>
          </a:prstGeom>
          <a:ln w="28575">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직선 화살표 연결선 57"/>
          <p:cNvCxnSpPr>
            <a:stCxn id="50" idx="3"/>
            <a:endCxn id="51" idx="1"/>
          </p:cNvCxnSpPr>
          <p:nvPr/>
        </p:nvCxnSpPr>
        <p:spPr>
          <a:xfrm>
            <a:off x="4096517" y="6333300"/>
            <a:ext cx="1003899" cy="0"/>
          </a:xfrm>
          <a:prstGeom prst="straightConnector1">
            <a:avLst/>
          </a:prstGeom>
          <a:ln w="28575">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왼쪽/오른쪽 화살표 58"/>
          <p:cNvSpPr/>
          <p:nvPr/>
        </p:nvSpPr>
        <p:spPr>
          <a:xfrm>
            <a:off x="4238439" y="5393892"/>
            <a:ext cx="720081" cy="613401"/>
          </a:xfrm>
          <a:prstGeom prst="leftRightArrow">
            <a:avLst>
              <a:gd name="adj1" fmla="val 57718"/>
              <a:gd name="adj2" fmla="val 30103"/>
            </a:avLst>
          </a:prstGeom>
          <a:solidFill>
            <a:srgbClr val="6666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fontAlgn="base"/>
            <a:r>
              <a:rPr lang="en-US" altLang="ko-KR" sz="1050" b="1" dirty="0">
                <a:solidFill>
                  <a:srgbClr val="FFFF00"/>
                </a:solidFill>
                <a:effectLst>
                  <a:outerShdw blurRad="38100" dist="38100" dir="2700000" algn="tl">
                    <a:srgbClr val="000000">
                      <a:alpha val="43137"/>
                    </a:srgbClr>
                  </a:outerShdw>
                </a:effectLst>
                <a:latin typeface="+mn-ea"/>
              </a:rPr>
              <a:t>Product</a:t>
            </a:r>
          </a:p>
          <a:p>
            <a:pPr algn="ctr" fontAlgn="base"/>
            <a:r>
              <a:rPr lang="en-US" altLang="ko-KR" sz="1050" b="1" dirty="0">
                <a:solidFill>
                  <a:srgbClr val="FFFF00"/>
                </a:solidFill>
                <a:effectLst>
                  <a:outerShdw blurRad="38100" dist="38100" dir="2700000" algn="tl">
                    <a:srgbClr val="000000">
                      <a:alpha val="43137"/>
                    </a:srgbClr>
                  </a:outerShdw>
                </a:effectLst>
                <a:latin typeface="+mn-ea"/>
              </a:rPr>
              <a:t>CPS</a:t>
            </a:r>
            <a:endParaRPr lang="ko-KR" altLang="en-US" sz="1050" b="1" dirty="0">
              <a:solidFill>
                <a:srgbClr val="FFFF00"/>
              </a:solidFill>
              <a:effectLst>
                <a:outerShdw blurRad="38100" dist="38100" dir="2700000" algn="tl">
                  <a:srgbClr val="000000">
                    <a:alpha val="43137"/>
                  </a:srgbClr>
                </a:outerShdw>
              </a:effectLst>
              <a:latin typeface="+mn-ea"/>
            </a:endParaRPr>
          </a:p>
        </p:txBody>
      </p:sp>
      <p:sp>
        <p:nvSpPr>
          <p:cNvPr id="60" name="왼쪽/오른쪽 화살표 59"/>
          <p:cNvSpPr/>
          <p:nvPr/>
        </p:nvSpPr>
        <p:spPr>
          <a:xfrm>
            <a:off x="4238439" y="6026981"/>
            <a:ext cx="720081" cy="613401"/>
          </a:xfrm>
          <a:prstGeom prst="leftRightArrow">
            <a:avLst>
              <a:gd name="adj1" fmla="val 57718"/>
              <a:gd name="adj2" fmla="val 30103"/>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fontAlgn="base"/>
            <a:r>
              <a:rPr lang="en-US" altLang="ko-KR" sz="1050" b="1" dirty="0">
                <a:effectLst>
                  <a:outerShdw blurRad="38100" dist="38100" dir="2700000" algn="tl">
                    <a:srgbClr val="000000">
                      <a:alpha val="43137"/>
                    </a:srgbClr>
                  </a:outerShdw>
                </a:effectLst>
              </a:rPr>
              <a:t>Process</a:t>
            </a:r>
          </a:p>
          <a:p>
            <a:pPr algn="ctr" fontAlgn="base"/>
            <a:r>
              <a:rPr lang="en-US" altLang="ko-KR" sz="1050" b="1" dirty="0">
                <a:effectLst>
                  <a:outerShdw blurRad="38100" dist="38100" dir="2700000" algn="tl">
                    <a:srgbClr val="000000">
                      <a:alpha val="43137"/>
                    </a:srgbClr>
                  </a:outerShdw>
                </a:effectLst>
              </a:rPr>
              <a:t>CPS</a:t>
            </a:r>
            <a:endParaRPr lang="ko-KR" altLang="en-US" sz="1050" b="1" dirty="0">
              <a:effectLst>
                <a:outerShdw blurRad="38100" dist="38100" dir="2700000" algn="tl">
                  <a:srgbClr val="000000">
                    <a:alpha val="43137"/>
                  </a:srgbClr>
                </a:outerShdw>
              </a:effectLst>
            </a:endParaRPr>
          </a:p>
        </p:txBody>
      </p:sp>
      <p:cxnSp>
        <p:nvCxnSpPr>
          <p:cNvPr id="61" name="꺾인 연결선 60"/>
          <p:cNvCxnSpPr>
            <a:stCxn id="51" idx="3"/>
            <a:endCxn id="47" idx="1"/>
          </p:cNvCxnSpPr>
          <p:nvPr/>
        </p:nvCxnSpPr>
        <p:spPr>
          <a:xfrm flipV="1">
            <a:off x="6684590" y="5700592"/>
            <a:ext cx="623715" cy="632708"/>
          </a:xfrm>
          <a:prstGeom prst="bentConnector3">
            <a:avLst>
              <a:gd name="adj1" fmla="val 50000"/>
            </a:avLst>
          </a:prstGeom>
          <a:ln w="28575">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62" name="Picture 2" descr="C:\Users\user\Desktop\R&amp;D\2016_산업핵심기술개발사업\Ima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78414" y="4409273"/>
            <a:ext cx="1292946" cy="816068"/>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rgbClr val="FFFFFF"/>
                </a:solidFill>
              </a14:hiddenFill>
            </a:ext>
          </a:extLst>
        </p:spPr>
      </p:pic>
      <p:pic>
        <p:nvPicPr>
          <p:cNvPr id="63" name="Picture 2"/>
          <p:cNvPicPr>
            <a:picLocks noChangeAspect="1" noChangeArrowheads="1"/>
          </p:cNvPicPr>
          <p:nvPr/>
        </p:nvPicPr>
        <p:blipFill>
          <a:blip r:embed="rId3" cstate="print"/>
          <a:srcRect/>
          <a:stretch>
            <a:fillRect/>
          </a:stretch>
        </p:blipFill>
        <p:spPr bwMode="auto">
          <a:xfrm>
            <a:off x="1169554" y="4405414"/>
            <a:ext cx="532096" cy="823786"/>
          </a:xfrm>
          <a:prstGeom prst="rect">
            <a:avLst/>
          </a:prstGeom>
          <a:ln>
            <a:noFill/>
          </a:ln>
          <a:effectLst>
            <a:outerShdw blurRad="63500" dist="63500" dir="3000000" algn="tl" rotWithShape="0">
              <a:srgbClr val="333333">
                <a:alpha val="30000"/>
              </a:srgbClr>
            </a:outerShdw>
          </a:effectLst>
        </p:spPr>
      </p:pic>
      <p:pic>
        <p:nvPicPr>
          <p:cNvPr id="64" name="Picture 5" descr="C:\Users\user\Desktop\대량맞춤\산업부보고\2014-one-piece-dress-print-work-wear-plus-size-fashion-one-piece-dress-women-s-on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88379" y="4409273"/>
            <a:ext cx="816069" cy="816069"/>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rgbClr val="FFFFFF"/>
                </a:solidFill>
              </a14:hiddenFill>
            </a:ext>
          </a:extLst>
        </p:spPr>
      </p:pic>
      <p:pic>
        <p:nvPicPr>
          <p:cNvPr id="65" name="Picture 3" descr="C:\Users\user\Desktop\guidebook_phones_larg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4734116"/>
            <a:ext cx="579018" cy="487366"/>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rgbClr val="FFFFFF"/>
                </a:solidFill>
              </a14:hiddenFill>
            </a:ext>
          </a:extLst>
        </p:spPr>
      </p:pic>
      <p:pic>
        <p:nvPicPr>
          <p:cNvPr id="66" name="Picture 3" descr="C:\Users\User\Desktop\섬유IT융합\MC900432621.PNG"/>
          <p:cNvPicPr>
            <a:picLocks noChangeAspect="1" noChangeArrowheads="1"/>
          </p:cNvPicPr>
          <p:nvPr/>
        </p:nvPicPr>
        <p:blipFill>
          <a:blip r:embed="rId6" cstate="print"/>
          <a:srcRect/>
          <a:stretch>
            <a:fillRect/>
          </a:stretch>
        </p:blipFill>
        <p:spPr bwMode="auto">
          <a:xfrm flipH="1">
            <a:off x="611560" y="4405414"/>
            <a:ext cx="497700" cy="497700"/>
          </a:xfrm>
          <a:prstGeom prst="rect">
            <a:avLst/>
          </a:prstGeom>
          <a:ln>
            <a:noFill/>
          </a:ln>
          <a:effectLst>
            <a:outerShdw blurRad="63500" dist="63500" dir="3000000" algn="tl" rotWithShape="0">
              <a:srgbClr val="333333">
                <a:alpha val="30000"/>
              </a:srgbClr>
            </a:outerShdw>
          </a:effectLst>
        </p:spPr>
      </p:pic>
      <p:pic>
        <p:nvPicPr>
          <p:cNvPr id="67" name="Picture 4" descr="http://www.c4d.co.kr/c4d/files/attach/images/194/151/008/%EA%B7%B8%EB%A6%BC_01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42778" y="3264998"/>
            <a:ext cx="1562339" cy="720080"/>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rgbClr val="FFFFFF"/>
                </a:solidFill>
              </a14:hiddenFill>
            </a:ext>
          </a:extLst>
        </p:spPr>
      </p:pic>
      <p:pic>
        <p:nvPicPr>
          <p:cNvPr id="68"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42850" y="4409273"/>
            <a:ext cx="1177022" cy="816069"/>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9" name="Picture 1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32040" y="3213146"/>
            <a:ext cx="1098380" cy="823785"/>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0" name="Picture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68144" y="3213146"/>
            <a:ext cx="1301580" cy="823785"/>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 name="Picture 1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11560" y="3264998"/>
            <a:ext cx="1276943" cy="720080"/>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2" name="Picture 2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04039" y="3212976"/>
            <a:ext cx="1000409" cy="824125"/>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3" name="TextBox 72"/>
          <p:cNvSpPr txBox="1"/>
          <p:nvPr/>
        </p:nvSpPr>
        <p:spPr>
          <a:xfrm>
            <a:off x="3855232" y="4016097"/>
            <a:ext cx="1486496" cy="276999"/>
          </a:xfrm>
          <a:prstGeom prst="rect">
            <a:avLst/>
          </a:prstGeom>
          <a:noFill/>
        </p:spPr>
        <p:txBody>
          <a:bodyPr wrap="none" rtlCol="0">
            <a:spAutoFit/>
          </a:bodyPr>
          <a:lstStyle/>
          <a:p>
            <a:pPr algn="ctr"/>
            <a:r>
              <a:rPr lang="en-US" altLang="ko-KR" sz="1200" b="1" dirty="0" smtClean="0">
                <a:solidFill>
                  <a:srgbClr val="0000FF"/>
                </a:solidFill>
                <a:effectLst>
                  <a:outerShdw blurRad="38100" dist="38100" dir="2700000" algn="tl">
                    <a:srgbClr val="000000">
                      <a:alpha val="43137"/>
                    </a:srgbClr>
                  </a:outerShdw>
                </a:effectLst>
              </a:rPr>
              <a:t>&lt; CAR Industry</a:t>
            </a:r>
            <a:r>
              <a:rPr lang="ko-KR" altLang="en-US" sz="1200" b="1" dirty="0" smtClean="0">
                <a:solidFill>
                  <a:srgbClr val="0000FF"/>
                </a:solidFill>
                <a:effectLst>
                  <a:outerShdw blurRad="38100" dist="38100" dir="2700000" algn="tl">
                    <a:srgbClr val="000000">
                      <a:alpha val="43137"/>
                    </a:srgbClr>
                  </a:outerShdw>
                </a:effectLst>
              </a:rPr>
              <a:t> </a:t>
            </a:r>
            <a:r>
              <a:rPr lang="en-US" altLang="ko-KR" sz="1200" b="1" dirty="0" smtClean="0">
                <a:solidFill>
                  <a:srgbClr val="0000FF"/>
                </a:solidFill>
                <a:effectLst>
                  <a:outerShdw blurRad="38100" dist="38100" dir="2700000" algn="tl">
                    <a:srgbClr val="000000">
                      <a:alpha val="43137"/>
                    </a:srgbClr>
                  </a:outerShdw>
                </a:effectLst>
              </a:rPr>
              <a:t>&gt;</a:t>
            </a:r>
            <a:endParaRPr lang="ko-KR" altLang="en-US" sz="1200" b="1" dirty="0">
              <a:solidFill>
                <a:srgbClr val="0000FF"/>
              </a:solidFill>
              <a:effectLst>
                <a:outerShdw blurRad="38100" dist="38100" dir="2700000" algn="tl">
                  <a:srgbClr val="000000">
                    <a:alpha val="43137"/>
                  </a:srgbClr>
                </a:outerShdw>
              </a:effectLst>
            </a:endParaRPr>
          </a:p>
        </p:txBody>
      </p:sp>
      <p:sp>
        <p:nvSpPr>
          <p:cNvPr id="74" name="TextBox 73"/>
          <p:cNvSpPr txBox="1"/>
          <p:nvPr/>
        </p:nvSpPr>
        <p:spPr>
          <a:xfrm>
            <a:off x="3406365" y="4319982"/>
            <a:ext cx="2403286" cy="276999"/>
          </a:xfrm>
          <a:prstGeom prst="rect">
            <a:avLst/>
          </a:prstGeom>
          <a:noFill/>
        </p:spPr>
        <p:txBody>
          <a:bodyPr wrap="none" rtlCol="0">
            <a:spAutoFit/>
          </a:bodyPr>
          <a:lstStyle/>
          <a:p>
            <a:pPr algn="ctr"/>
            <a:r>
              <a:rPr lang="en-US" altLang="ko-KR" sz="1200" b="1" dirty="0" smtClean="0">
                <a:solidFill>
                  <a:srgbClr val="0000FF"/>
                </a:solidFill>
                <a:effectLst>
                  <a:outerShdw blurRad="38100" dist="38100" dir="2700000" algn="tl">
                    <a:srgbClr val="000000">
                      <a:alpha val="43137"/>
                    </a:srgbClr>
                  </a:outerShdw>
                </a:effectLst>
              </a:rPr>
              <a:t>&lt; Fabric &amp; Fashion Industry</a:t>
            </a:r>
            <a:r>
              <a:rPr lang="ko-KR" altLang="en-US" sz="1200" b="1" dirty="0" smtClean="0">
                <a:solidFill>
                  <a:srgbClr val="0000FF"/>
                </a:solidFill>
                <a:effectLst>
                  <a:outerShdw blurRad="38100" dist="38100" dir="2700000" algn="tl">
                    <a:srgbClr val="000000">
                      <a:alpha val="43137"/>
                    </a:srgbClr>
                  </a:outerShdw>
                </a:effectLst>
              </a:rPr>
              <a:t> </a:t>
            </a:r>
            <a:r>
              <a:rPr lang="en-US" altLang="ko-KR" sz="1200" b="1" dirty="0" smtClean="0">
                <a:solidFill>
                  <a:srgbClr val="0000FF"/>
                </a:solidFill>
                <a:effectLst>
                  <a:outerShdw blurRad="38100" dist="38100" dir="2700000" algn="tl">
                    <a:srgbClr val="000000">
                      <a:alpha val="43137"/>
                    </a:srgbClr>
                  </a:outerShdw>
                </a:effectLst>
              </a:rPr>
              <a:t>&gt;</a:t>
            </a:r>
            <a:endParaRPr lang="ko-KR" altLang="en-US" sz="1200" b="1" dirty="0">
              <a:solidFill>
                <a:srgbClr val="0000FF"/>
              </a:solidFill>
              <a:effectLst>
                <a:outerShdw blurRad="38100" dist="38100" dir="2700000" algn="tl">
                  <a:srgbClr val="000000">
                    <a:alpha val="43137"/>
                  </a:srgbClr>
                </a:outerShdw>
              </a:effectLst>
            </a:endParaRPr>
          </a:p>
        </p:txBody>
      </p:sp>
      <p:sp>
        <p:nvSpPr>
          <p:cNvPr id="75" name="직사각형 74"/>
          <p:cNvSpPr/>
          <p:nvPr/>
        </p:nvSpPr>
        <p:spPr>
          <a:xfrm>
            <a:off x="467545" y="4295895"/>
            <a:ext cx="8280919" cy="1711398"/>
          </a:xfrm>
          <a:prstGeom prst="rect">
            <a:avLst/>
          </a:prstGeom>
          <a:noFill/>
          <a:ln>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76" name="직선 화살표 연결선 75"/>
          <p:cNvCxnSpPr>
            <a:stCxn id="63" idx="3"/>
            <a:endCxn id="68" idx="1"/>
          </p:cNvCxnSpPr>
          <p:nvPr/>
        </p:nvCxnSpPr>
        <p:spPr>
          <a:xfrm>
            <a:off x="1701650" y="4817307"/>
            <a:ext cx="541200" cy="1"/>
          </a:xfrm>
          <a:prstGeom prst="straightConnector1">
            <a:avLst/>
          </a:prstGeom>
          <a:ln w="190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3" name="직선 화살표 연결선 82"/>
          <p:cNvCxnSpPr>
            <a:stCxn id="68" idx="3"/>
            <a:endCxn id="62" idx="1"/>
          </p:cNvCxnSpPr>
          <p:nvPr/>
        </p:nvCxnSpPr>
        <p:spPr>
          <a:xfrm flipV="1">
            <a:off x="3419872" y="4817307"/>
            <a:ext cx="2458542" cy="1"/>
          </a:xfrm>
          <a:prstGeom prst="straightConnector1">
            <a:avLst/>
          </a:prstGeom>
          <a:ln w="190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직선 화살표 연결선 85"/>
          <p:cNvCxnSpPr>
            <a:stCxn id="62" idx="3"/>
            <a:endCxn id="64" idx="1"/>
          </p:cNvCxnSpPr>
          <p:nvPr/>
        </p:nvCxnSpPr>
        <p:spPr>
          <a:xfrm>
            <a:off x="7171360" y="4817307"/>
            <a:ext cx="617019" cy="1"/>
          </a:xfrm>
          <a:prstGeom prst="straightConnector1">
            <a:avLst/>
          </a:prstGeom>
          <a:ln w="190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직선 화살표 연결선 88"/>
          <p:cNvCxnSpPr>
            <a:stCxn id="71" idx="3"/>
            <a:endCxn id="67" idx="1"/>
          </p:cNvCxnSpPr>
          <p:nvPr/>
        </p:nvCxnSpPr>
        <p:spPr>
          <a:xfrm>
            <a:off x="1888503" y="3625038"/>
            <a:ext cx="254275" cy="0"/>
          </a:xfrm>
          <a:prstGeom prst="straightConnector1">
            <a:avLst/>
          </a:prstGeom>
          <a:ln w="190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2" name="직선 화살표 연결선 91"/>
          <p:cNvCxnSpPr>
            <a:stCxn id="67" idx="3"/>
            <a:endCxn id="69" idx="1"/>
          </p:cNvCxnSpPr>
          <p:nvPr/>
        </p:nvCxnSpPr>
        <p:spPr>
          <a:xfrm>
            <a:off x="3705117" y="3625038"/>
            <a:ext cx="1226923" cy="1"/>
          </a:xfrm>
          <a:prstGeom prst="straightConnector1">
            <a:avLst/>
          </a:prstGeom>
          <a:ln w="190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5" name="직선 화살표 연결선 94"/>
          <p:cNvCxnSpPr>
            <a:stCxn id="70" idx="3"/>
            <a:endCxn id="72" idx="1"/>
          </p:cNvCxnSpPr>
          <p:nvPr/>
        </p:nvCxnSpPr>
        <p:spPr>
          <a:xfrm>
            <a:off x="7169724" y="3625039"/>
            <a:ext cx="434315" cy="0"/>
          </a:xfrm>
          <a:prstGeom prst="straightConnector1">
            <a:avLst/>
          </a:prstGeom>
          <a:ln w="190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06957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 Core Technology </a:t>
            </a:r>
            <a:r>
              <a:rPr lang="en-US" altLang="ko-KR" dirty="0" smtClean="0"/>
              <a:t>Development (</a:t>
            </a:r>
            <a:r>
              <a:rPr lang="en-US" altLang="ko-KR" dirty="0" err="1"/>
              <a:t>IoT</a:t>
            </a:r>
            <a:r>
              <a:rPr lang="ko-KR" altLang="en-US" dirty="0" smtClean="0"/>
              <a:t> </a:t>
            </a:r>
            <a:r>
              <a:rPr lang="en-US" altLang="ko-KR" dirty="0" smtClean="0"/>
              <a:t>&amp; Automation)</a:t>
            </a:r>
            <a:endParaRPr lang="ko-KR" altLang="en-US" dirty="0"/>
          </a:p>
        </p:txBody>
      </p:sp>
      <p:sp>
        <p:nvSpPr>
          <p:cNvPr id="4" name="슬라이드 번호 개체 틀 3"/>
          <p:cNvSpPr>
            <a:spLocks noGrp="1"/>
          </p:cNvSpPr>
          <p:nvPr>
            <p:ph type="sldNum" sz="quarter" idx="12"/>
          </p:nvPr>
        </p:nvSpPr>
        <p:spPr/>
        <p:txBody>
          <a:bodyPr/>
          <a:lstStyle/>
          <a:p>
            <a:fld id="{0F567439-5C3E-4BB1-91F1-4F884E3EA3BA}" type="slidenum">
              <a:rPr lang="ko-KR" altLang="en-US" smtClean="0"/>
              <a:pPr/>
              <a:t>12</a:t>
            </a:fld>
            <a:endParaRPr lang="ko-KR" altLang="en-US" dirty="0"/>
          </a:p>
        </p:txBody>
      </p:sp>
      <p:sp>
        <p:nvSpPr>
          <p:cNvPr id="6" name="TextBox 5"/>
          <p:cNvSpPr txBox="1">
            <a:spLocks noChangeArrowheads="1"/>
          </p:cNvSpPr>
          <p:nvPr/>
        </p:nvSpPr>
        <p:spPr bwMode="auto">
          <a:xfrm>
            <a:off x="323528" y="786190"/>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a:t>Development of </a:t>
            </a:r>
            <a:r>
              <a:rPr lang="en-US" altLang="ko-KR" sz="1600" b="1" dirty="0" err="1"/>
              <a:t>IoT</a:t>
            </a:r>
            <a:r>
              <a:rPr lang="en-US" altLang="ko-KR" sz="1600" b="1" dirty="0"/>
              <a:t> and Automation technology for Smart Factory</a:t>
            </a:r>
            <a:endParaRPr lang="ko-KR" altLang="en-US" sz="1600" b="1" dirty="0">
              <a:solidFill>
                <a:srgbClr val="C00000"/>
              </a:solidFill>
              <a:latin typeface="맑은 고딕" pitchFamily="50" charset="-127"/>
              <a:ea typeface="맑은 고딕" pitchFamily="50" charset="-127"/>
            </a:endParaRPr>
          </a:p>
        </p:txBody>
      </p:sp>
      <p:sp>
        <p:nvSpPr>
          <p:cNvPr id="8" name="직사각형 7"/>
          <p:cNvSpPr/>
          <p:nvPr/>
        </p:nvSpPr>
        <p:spPr>
          <a:xfrm>
            <a:off x="932463" y="4482586"/>
            <a:ext cx="7960017" cy="188677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endParaRPr lang="ko-KR" altLang="en-US" sz="1200" b="1" dirty="0">
              <a:solidFill>
                <a:srgbClr val="C00000"/>
              </a:solidFill>
            </a:endParaRPr>
          </a:p>
        </p:txBody>
      </p:sp>
      <p:sp>
        <p:nvSpPr>
          <p:cNvPr id="9" name="직사각형 8"/>
          <p:cNvSpPr/>
          <p:nvPr/>
        </p:nvSpPr>
        <p:spPr>
          <a:xfrm>
            <a:off x="248583" y="4494550"/>
            <a:ext cx="648072" cy="188677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algn="ctr"/>
            <a:r>
              <a:rPr lang="en-US" altLang="ko-KR" sz="1200" b="1" dirty="0" smtClean="0">
                <a:solidFill>
                  <a:srgbClr val="C00000"/>
                </a:solidFill>
              </a:rPr>
              <a:t>Physical</a:t>
            </a:r>
            <a:endParaRPr lang="en-US" altLang="ko-KR" sz="1200" b="1" dirty="0">
              <a:solidFill>
                <a:srgbClr val="C00000"/>
              </a:solidFill>
            </a:endParaRPr>
          </a:p>
          <a:p>
            <a:pPr algn="ctr"/>
            <a:r>
              <a:rPr lang="en-US" altLang="ko-KR" sz="1200" b="1" dirty="0" smtClean="0">
                <a:solidFill>
                  <a:srgbClr val="C00000"/>
                </a:solidFill>
              </a:rPr>
              <a:t>Space</a:t>
            </a:r>
            <a:endParaRPr lang="ko-KR" altLang="en-US" sz="1200" b="1" dirty="0">
              <a:solidFill>
                <a:srgbClr val="C00000"/>
              </a:solidFill>
            </a:endParaRPr>
          </a:p>
        </p:txBody>
      </p:sp>
      <p:cxnSp>
        <p:nvCxnSpPr>
          <p:cNvPr id="10" name="직선 화살표 연결선 9"/>
          <p:cNvCxnSpPr>
            <a:stCxn id="39" idx="2"/>
            <a:endCxn id="43" idx="0"/>
          </p:cNvCxnSpPr>
          <p:nvPr/>
        </p:nvCxnSpPr>
        <p:spPr>
          <a:xfrm>
            <a:off x="2204244" y="5184050"/>
            <a:ext cx="825" cy="466396"/>
          </a:xfrm>
          <a:prstGeom prst="straightConnector1">
            <a:avLst/>
          </a:prstGeom>
          <a:ln w="19050">
            <a:solidFill>
              <a:schemeClr val="tx1">
                <a:lumMod val="65000"/>
                <a:lumOff val="3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직사각형 10"/>
          <p:cNvSpPr/>
          <p:nvPr/>
        </p:nvSpPr>
        <p:spPr>
          <a:xfrm>
            <a:off x="2968194" y="5073222"/>
            <a:ext cx="626665" cy="388618"/>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000" dirty="0">
                <a:solidFill>
                  <a:schemeClr val="tx1"/>
                </a:solidFill>
              </a:rPr>
              <a:t>Middle</a:t>
            </a:r>
          </a:p>
          <a:p>
            <a:pPr algn="ctr"/>
            <a:r>
              <a:rPr lang="en-US" altLang="ko-KR" sz="1000" dirty="0">
                <a:solidFill>
                  <a:schemeClr val="tx1"/>
                </a:solidFill>
              </a:rPr>
              <a:t>ware</a:t>
            </a:r>
            <a:endParaRPr lang="ko-KR" altLang="en-US" sz="1000" dirty="0">
              <a:solidFill>
                <a:schemeClr val="tx1"/>
              </a:solidFill>
            </a:endParaRPr>
          </a:p>
        </p:txBody>
      </p:sp>
      <p:sp>
        <p:nvSpPr>
          <p:cNvPr id="12" name="직사각형 11"/>
          <p:cNvSpPr/>
          <p:nvPr/>
        </p:nvSpPr>
        <p:spPr>
          <a:xfrm>
            <a:off x="2968194" y="5615689"/>
            <a:ext cx="626665" cy="388618"/>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000" dirty="0">
                <a:solidFill>
                  <a:schemeClr val="tx1"/>
                </a:solidFill>
              </a:rPr>
              <a:t>Gateway</a:t>
            </a:r>
            <a:endParaRPr lang="ko-KR" altLang="en-US" sz="1000" dirty="0">
              <a:solidFill>
                <a:schemeClr val="tx1"/>
              </a:solidFill>
            </a:endParaRPr>
          </a:p>
        </p:txBody>
      </p:sp>
      <p:cxnSp>
        <p:nvCxnSpPr>
          <p:cNvPr id="13" name="꺾인 연결선 12"/>
          <p:cNvCxnSpPr>
            <a:stCxn id="43" idx="3"/>
            <a:endCxn id="12" idx="1"/>
          </p:cNvCxnSpPr>
          <p:nvPr/>
        </p:nvCxnSpPr>
        <p:spPr>
          <a:xfrm flipV="1">
            <a:off x="2409580" y="5809998"/>
            <a:ext cx="558614" cy="1"/>
          </a:xfrm>
          <a:prstGeom prst="bentConnector3">
            <a:avLst>
              <a:gd name="adj1" fmla="val 50000"/>
            </a:avLst>
          </a:prstGeom>
          <a:ln w="6350">
            <a:solidFill>
              <a:schemeClr val="tx1">
                <a:lumMod val="75000"/>
                <a:lumOff val="2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14" name="직선 화살표 연결선 13"/>
          <p:cNvCxnSpPr>
            <a:stCxn id="12" idx="0"/>
            <a:endCxn id="11" idx="2"/>
          </p:cNvCxnSpPr>
          <p:nvPr/>
        </p:nvCxnSpPr>
        <p:spPr>
          <a:xfrm flipV="1">
            <a:off x="3281527" y="5461840"/>
            <a:ext cx="0" cy="153849"/>
          </a:xfrm>
          <a:prstGeom prst="straightConnector1">
            <a:avLst/>
          </a:prstGeom>
          <a:ln w="6350">
            <a:solidFill>
              <a:schemeClr val="tx1">
                <a:lumMod val="75000"/>
                <a:lumOff val="2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15" name="꺾인 연결선 14"/>
          <p:cNvCxnSpPr>
            <a:stCxn id="11" idx="0"/>
            <a:endCxn id="39" idx="3"/>
          </p:cNvCxnSpPr>
          <p:nvPr/>
        </p:nvCxnSpPr>
        <p:spPr>
          <a:xfrm rot="16200000" flipV="1">
            <a:off x="2928973" y="4720668"/>
            <a:ext cx="105172" cy="599936"/>
          </a:xfrm>
          <a:prstGeom prst="bentConnector2">
            <a:avLst/>
          </a:prstGeom>
          <a:ln w="6350">
            <a:solidFill>
              <a:schemeClr val="tx1">
                <a:lumMod val="75000"/>
                <a:lumOff val="2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16" name="꺾인 연결선 15"/>
          <p:cNvCxnSpPr>
            <a:stCxn id="39" idx="1"/>
            <a:endCxn id="36" idx="0"/>
          </p:cNvCxnSpPr>
          <p:nvPr/>
        </p:nvCxnSpPr>
        <p:spPr>
          <a:xfrm rot="10800000" flipV="1">
            <a:off x="1656896" y="4968049"/>
            <a:ext cx="70000" cy="538773"/>
          </a:xfrm>
          <a:prstGeom prst="bentConnector2">
            <a:avLst/>
          </a:prstGeom>
          <a:ln w="6350">
            <a:solidFill>
              <a:schemeClr val="tx1">
                <a:lumMod val="75000"/>
                <a:lumOff val="2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17" name="직선 화살표 연결선 16"/>
          <p:cNvCxnSpPr>
            <a:stCxn id="37" idx="2"/>
            <a:endCxn id="44" idx="0"/>
          </p:cNvCxnSpPr>
          <p:nvPr/>
        </p:nvCxnSpPr>
        <p:spPr>
          <a:xfrm>
            <a:off x="4869287" y="5225433"/>
            <a:ext cx="905" cy="425013"/>
          </a:xfrm>
          <a:prstGeom prst="straightConnector1">
            <a:avLst/>
          </a:prstGeom>
          <a:ln w="19050">
            <a:solidFill>
              <a:schemeClr val="tx1">
                <a:lumMod val="65000"/>
                <a:lumOff val="3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직사각형 17"/>
          <p:cNvSpPr/>
          <p:nvPr/>
        </p:nvSpPr>
        <p:spPr>
          <a:xfrm>
            <a:off x="5560482" y="5073222"/>
            <a:ext cx="626665" cy="388618"/>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000" dirty="0">
                <a:solidFill>
                  <a:schemeClr val="tx1"/>
                </a:solidFill>
              </a:rPr>
              <a:t>Middle</a:t>
            </a:r>
          </a:p>
          <a:p>
            <a:pPr algn="ctr"/>
            <a:r>
              <a:rPr lang="en-US" altLang="ko-KR" sz="1000" dirty="0">
                <a:solidFill>
                  <a:schemeClr val="tx1"/>
                </a:solidFill>
              </a:rPr>
              <a:t>ware</a:t>
            </a:r>
            <a:endParaRPr lang="ko-KR" altLang="en-US" sz="1000" dirty="0">
              <a:solidFill>
                <a:schemeClr val="tx1"/>
              </a:solidFill>
            </a:endParaRPr>
          </a:p>
        </p:txBody>
      </p:sp>
      <p:sp>
        <p:nvSpPr>
          <p:cNvPr id="19" name="직사각형 18"/>
          <p:cNvSpPr/>
          <p:nvPr/>
        </p:nvSpPr>
        <p:spPr>
          <a:xfrm>
            <a:off x="5560482" y="5615689"/>
            <a:ext cx="626665" cy="388618"/>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000" dirty="0">
                <a:solidFill>
                  <a:schemeClr val="tx1"/>
                </a:solidFill>
              </a:rPr>
              <a:t>Gateway</a:t>
            </a:r>
            <a:endParaRPr lang="ko-KR" altLang="en-US" sz="1000" dirty="0">
              <a:solidFill>
                <a:schemeClr val="tx1"/>
              </a:solidFill>
            </a:endParaRPr>
          </a:p>
        </p:txBody>
      </p:sp>
      <p:cxnSp>
        <p:nvCxnSpPr>
          <p:cNvPr id="20" name="꺾인 연결선 19"/>
          <p:cNvCxnSpPr>
            <a:stCxn id="44" idx="3"/>
            <a:endCxn id="19" idx="1"/>
          </p:cNvCxnSpPr>
          <p:nvPr/>
        </p:nvCxnSpPr>
        <p:spPr>
          <a:xfrm flipV="1">
            <a:off x="5074703" y="5809998"/>
            <a:ext cx="485779" cy="1"/>
          </a:xfrm>
          <a:prstGeom prst="bentConnector3">
            <a:avLst>
              <a:gd name="adj1" fmla="val 50000"/>
            </a:avLst>
          </a:prstGeom>
          <a:ln w="6350">
            <a:solidFill>
              <a:schemeClr val="tx1">
                <a:lumMod val="75000"/>
                <a:lumOff val="2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21" name="직선 화살표 연결선 20"/>
          <p:cNvCxnSpPr>
            <a:stCxn id="19" idx="0"/>
            <a:endCxn id="18" idx="2"/>
          </p:cNvCxnSpPr>
          <p:nvPr/>
        </p:nvCxnSpPr>
        <p:spPr>
          <a:xfrm flipV="1">
            <a:off x="5873815" y="5461840"/>
            <a:ext cx="0" cy="153849"/>
          </a:xfrm>
          <a:prstGeom prst="straightConnector1">
            <a:avLst/>
          </a:prstGeom>
          <a:ln w="6350">
            <a:solidFill>
              <a:schemeClr val="tx1">
                <a:lumMod val="75000"/>
                <a:lumOff val="2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22" name="꺾인 연결선 21"/>
          <p:cNvCxnSpPr>
            <a:stCxn id="18" idx="0"/>
            <a:endCxn id="37" idx="3"/>
          </p:cNvCxnSpPr>
          <p:nvPr/>
        </p:nvCxnSpPr>
        <p:spPr>
          <a:xfrm rot="16200000" flipV="1">
            <a:off x="5437712" y="4637119"/>
            <a:ext cx="84480" cy="787726"/>
          </a:xfrm>
          <a:prstGeom prst="bentConnector2">
            <a:avLst/>
          </a:prstGeom>
          <a:ln w="6350">
            <a:solidFill>
              <a:schemeClr val="tx1">
                <a:lumMod val="75000"/>
                <a:lumOff val="2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23" name="꺾인 연결선 22"/>
          <p:cNvCxnSpPr>
            <a:stCxn id="37" idx="1"/>
            <a:endCxn id="35" idx="0"/>
          </p:cNvCxnSpPr>
          <p:nvPr/>
        </p:nvCxnSpPr>
        <p:spPr>
          <a:xfrm rot="10800000" flipV="1">
            <a:off x="4275395" y="4988741"/>
            <a:ext cx="377090" cy="555271"/>
          </a:xfrm>
          <a:prstGeom prst="bentConnector2">
            <a:avLst/>
          </a:prstGeom>
          <a:ln w="6350">
            <a:solidFill>
              <a:schemeClr val="tx1">
                <a:lumMod val="75000"/>
                <a:lumOff val="2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24" name="직선 화살표 연결선 23"/>
          <p:cNvCxnSpPr>
            <a:stCxn id="38" idx="2"/>
            <a:endCxn id="45" idx="0"/>
          </p:cNvCxnSpPr>
          <p:nvPr/>
        </p:nvCxnSpPr>
        <p:spPr>
          <a:xfrm>
            <a:off x="7474812" y="5184050"/>
            <a:ext cx="4053" cy="466396"/>
          </a:xfrm>
          <a:prstGeom prst="straightConnector1">
            <a:avLst/>
          </a:prstGeom>
          <a:ln w="19050">
            <a:solidFill>
              <a:schemeClr val="tx1">
                <a:lumMod val="65000"/>
                <a:lumOff val="3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직사각형 24"/>
          <p:cNvSpPr/>
          <p:nvPr/>
        </p:nvSpPr>
        <p:spPr>
          <a:xfrm>
            <a:off x="8201746" y="5073222"/>
            <a:ext cx="626665" cy="388618"/>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000" dirty="0">
                <a:solidFill>
                  <a:schemeClr val="tx1"/>
                </a:solidFill>
              </a:rPr>
              <a:t>Middle</a:t>
            </a:r>
          </a:p>
          <a:p>
            <a:pPr algn="ctr"/>
            <a:r>
              <a:rPr lang="en-US" altLang="ko-KR" sz="1000" dirty="0">
                <a:solidFill>
                  <a:schemeClr val="tx1"/>
                </a:solidFill>
              </a:rPr>
              <a:t>ware</a:t>
            </a:r>
            <a:endParaRPr lang="ko-KR" altLang="en-US" sz="1000" dirty="0">
              <a:solidFill>
                <a:schemeClr val="tx1"/>
              </a:solidFill>
            </a:endParaRPr>
          </a:p>
        </p:txBody>
      </p:sp>
      <p:sp>
        <p:nvSpPr>
          <p:cNvPr id="26" name="직사각형 25"/>
          <p:cNvSpPr/>
          <p:nvPr/>
        </p:nvSpPr>
        <p:spPr>
          <a:xfrm>
            <a:off x="8201746" y="5615689"/>
            <a:ext cx="626665" cy="388618"/>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1000" dirty="0">
                <a:solidFill>
                  <a:schemeClr val="tx1"/>
                </a:solidFill>
              </a:rPr>
              <a:t>Gateway</a:t>
            </a:r>
            <a:endParaRPr lang="ko-KR" altLang="en-US" sz="1000" dirty="0">
              <a:solidFill>
                <a:schemeClr val="tx1"/>
              </a:solidFill>
            </a:endParaRPr>
          </a:p>
        </p:txBody>
      </p:sp>
      <p:cxnSp>
        <p:nvCxnSpPr>
          <p:cNvPr id="27" name="꺾인 연결선 26"/>
          <p:cNvCxnSpPr>
            <a:stCxn id="45" idx="3"/>
            <a:endCxn id="26" idx="1"/>
          </p:cNvCxnSpPr>
          <p:nvPr/>
        </p:nvCxnSpPr>
        <p:spPr>
          <a:xfrm flipV="1">
            <a:off x="7683376" y="5809998"/>
            <a:ext cx="518370" cy="1"/>
          </a:xfrm>
          <a:prstGeom prst="bentConnector3">
            <a:avLst>
              <a:gd name="adj1" fmla="val 50000"/>
            </a:avLst>
          </a:prstGeom>
          <a:ln w="6350">
            <a:solidFill>
              <a:schemeClr val="tx1">
                <a:lumMod val="75000"/>
                <a:lumOff val="2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28" name="직선 화살표 연결선 27"/>
          <p:cNvCxnSpPr>
            <a:stCxn id="26" idx="0"/>
            <a:endCxn id="25" idx="2"/>
          </p:cNvCxnSpPr>
          <p:nvPr/>
        </p:nvCxnSpPr>
        <p:spPr>
          <a:xfrm flipV="1">
            <a:off x="8515079" y="5461840"/>
            <a:ext cx="0" cy="153849"/>
          </a:xfrm>
          <a:prstGeom prst="straightConnector1">
            <a:avLst/>
          </a:prstGeom>
          <a:ln w="6350">
            <a:solidFill>
              <a:schemeClr val="tx1">
                <a:lumMod val="75000"/>
                <a:lumOff val="2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29" name="꺾인 연결선 28"/>
          <p:cNvCxnSpPr>
            <a:stCxn id="25" idx="0"/>
            <a:endCxn id="38" idx="3"/>
          </p:cNvCxnSpPr>
          <p:nvPr/>
        </p:nvCxnSpPr>
        <p:spPr>
          <a:xfrm rot="16200000" flipV="1">
            <a:off x="8234364" y="4792506"/>
            <a:ext cx="105172" cy="456259"/>
          </a:xfrm>
          <a:prstGeom prst="bentConnector2">
            <a:avLst/>
          </a:prstGeom>
          <a:ln w="6350">
            <a:solidFill>
              <a:schemeClr val="tx1">
                <a:lumMod val="75000"/>
                <a:lumOff val="2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30" name="꺾인 연결선 29"/>
          <p:cNvCxnSpPr>
            <a:stCxn id="38" idx="1"/>
            <a:endCxn id="34" idx="0"/>
          </p:cNvCxnSpPr>
          <p:nvPr/>
        </p:nvCxnSpPr>
        <p:spPr>
          <a:xfrm rot="10800000" flipV="1">
            <a:off x="6813821" y="4968050"/>
            <a:ext cx="76982" cy="575654"/>
          </a:xfrm>
          <a:prstGeom prst="bentConnector2">
            <a:avLst/>
          </a:prstGeom>
          <a:ln w="6350">
            <a:solidFill>
              <a:schemeClr val="tx1">
                <a:lumMod val="75000"/>
                <a:lumOff val="2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202681" y="5284204"/>
            <a:ext cx="324375" cy="195814"/>
          </a:xfrm>
          <a:prstGeom prst="rect">
            <a:avLst/>
          </a:prstGeom>
          <a:noFill/>
        </p:spPr>
        <p:txBody>
          <a:bodyPr wrap="none" lIns="36000" tIns="36000" rIns="36000" bIns="36000" rtlCol="0">
            <a:spAutoFit/>
          </a:bodyPr>
          <a:lstStyle/>
          <a:p>
            <a:r>
              <a:rPr lang="en-US" altLang="ko-KR" sz="800" dirty="0" smtClean="0"/>
              <a:t>Event</a:t>
            </a:r>
            <a:endParaRPr lang="ko-KR" altLang="en-US" sz="800" dirty="0"/>
          </a:p>
        </p:txBody>
      </p:sp>
      <p:sp>
        <p:nvSpPr>
          <p:cNvPr id="32" name="TextBox 31"/>
          <p:cNvSpPr txBox="1"/>
          <p:nvPr/>
        </p:nvSpPr>
        <p:spPr>
          <a:xfrm>
            <a:off x="4866644" y="5284204"/>
            <a:ext cx="324375" cy="195814"/>
          </a:xfrm>
          <a:prstGeom prst="rect">
            <a:avLst/>
          </a:prstGeom>
          <a:noFill/>
        </p:spPr>
        <p:txBody>
          <a:bodyPr wrap="none" lIns="36000" tIns="36000" rIns="36000" bIns="36000" rtlCol="0">
            <a:spAutoFit/>
          </a:bodyPr>
          <a:lstStyle/>
          <a:p>
            <a:r>
              <a:rPr lang="en-US" altLang="ko-KR" sz="800" dirty="0" smtClean="0"/>
              <a:t>Event</a:t>
            </a:r>
            <a:endParaRPr lang="ko-KR" altLang="en-US" sz="800" dirty="0"/>
          </a:p>
        </p:txBody>
      </p:sp>
      <p:sp>
        <p:nvSpPr>
          <p:cNvPr id="33" name="TextBox 32"/>
          <p:cNvSpPr txBox="1"/>
          <p:nvPr/>
        </p:nvSpPr>
        <p:spPr>
          <a:xfrm>
            <a:off x="7486106" y="5284204"/>
            <a:ext cx="324375" cy="195814"/>
          </a:xfrm>
          <a:prstGeom prst="rect">
            <a:avLst/>
          </a:prstGeom>
          <a:noFill/>
        </p:spPr>
        <p:txBody>
          <a:bodyPr wrap="none" lIns="36000" tIns="36000" rIns="36000" bIns="36000" rtlCol="0">
            <a:spAutoFit/>
          </a:bodyPr>
          <a:lstStyle/>
          <a:p>
            <a:r>
              <a:rPr lang="en-US" altLang="ko-KR" sz="800" dirty="0" smtClean="0"/>
              <a:t>Event</a:t>
            </a:r>
            <a:endParaRPr lang="ko-KR" altLang="en-US" sz="800" dirty="0"/>
          </a:p>
        </p:txBody>
      </p:sp>
      <p:pic>
        <p:nvPicPr>
          <p:cNvPr id="34" name="Picture 2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31163" y="5543704"/>
            <a:ext cx="965315" cy="532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10" descr="http://www.itnk.co.kr/news/photo/201501/44859_2530_49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44905" y="5544013"/>
            <a:ext cx="1060980" cy="531971"/>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http://en.dfjx.com/UploadFile/2010102711222713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2503" y="5506823"/>
            <a:ext cx="728786" cy="6063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3" descr="C:\Users\user\Desktop\R&amp;D\2016_산업핵심기술개발사업\Image\Adoption_SFD_ANI_s.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52485" y="4752050"/>
            <a:ext cx="433604" cy="473383"/>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rgbClr val="FFFFFF"/>
                </a:solidFill>
              </a14:hiddenFill>
            </a:ext>
          </a:extLst>
        </p:spPr>
      </p:pic>
      <p:pic>
        <p:nvPicPr>
          <p:cNvPr id="38"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90803" y="4752050"/>
            <a:ext cx="1168017" cy="432000"/>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26896" y="4752050"/>
            <a:ext cx="954695" cy="432000"/>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TextBox 39"/>
          <p:cNvSpPr txBox="1"/>
          <p:nvPr/>
        </p:nvSpPr>
        <p:spPr>
          <a:xfrm>
            <a:off x="1656896" y="4558599"/>
            <a:ext cx="1114904" cy="226591"/>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36000" tIns="36000" rIns="36000" bIns="36000" rtlCol="0">
            <a:spAutoFit/>
          </a:bodyPr>
          <a:lstStyle/>
          <a:p>
            <a:pPr algn="ctr"/>
            <a:r>
              <a:rPr lang="en-US" altLang="ko-KR" sz="1000" dirty="0" smtClean="0">
                <a:solidFill>
                  <a:srgbClr val="C00000"/>
                </a:solidFill>
              </a:rPr>
              <a:t>&lt;</a:t>
            </a:r>
            <a:r>
              <a:rPr lang="en-US" altLang="ko-KR" sz="1000" b="1" dirty="0">
                <a:solidFill>
                  <a:srgbClr val="C00000"/>
                </a:solidFill>
              </a:rPr>
              <a:t>Knitting </a:t>
            </a:r>
            <a:r>
              <a:rPr lang="en-US" altLang="ko-KR" sz="1000" b="1" dirty="0" smtClean="0">
                <a:solidFill>
                  <a:srgbClr val="C00000"/>
                </a:solidFill>
              </a:rPr>
              <a:t>POP</a:t>
            </a:r>
            <a:r>
              <a:rPr lang="en-US" altLang="ko-KR" sz="1000" dirty="0" smtClean="0">
                <a:solidFill>
                  <a:srgbClr val="C00000"/>
                </a:solidFill>
              </a:rPr>
              <a:t>&gt;</a:t>
            </a:r>
            <a:endParaRPr lang="ko-KR" altLang="en-US" sz="1000" b="1" dirty="0">
              <a:solidFill>
                <a:srgbClr val="C00000"/>
              </a:solidFill>
            </a:endParaRPr>
          </a:p>
        </p:txBody>
      </p:sp>
      <p:sp>
        <p:nvSpPr>
          <p:cNvPr id="41" name="TextBox 40"/>
          <p:cNvSpPr txBox="1"/>
          <p:nvPr/>
        </p:nvSpPr>
        <p:spPr>
          <a:xfrm>
            <a:off x="4355977" y="4558599"/>
            <a:ext cx="1008111" cy="226591"/>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36000" tIns="36000" rIns="36000" bIns="36000" rtlCol="0">
            <a:spAutoFit/>
          </a:bodyPr>
          <a:lstStyle/>
          <a:p>
            <a:pPr algn="ctr"/>
            <a:r>
              <a:rPr lang="en-US" altLang="ko-KR" sz="1000" dirty="0" smtClean="0">
                <a:solidFill>
                  <a:srgbClr val="C00000"/>
                </a:solidFill>
              </a:rPr>
              <a:t>&lt;</a:t>
            </a:r>
            <a:r>
              <a:rPr lang="en-US" altLang="ko-KR" sz="1000" b="1" dirty="0">
                <a:solidFill>
                  <a:srgbClr val="C00000"/>
                </a:solidFill>
              </a:rPr>
              <a:t>Dyeing </a:t>
            </a:r>
            <a:r>
              <a:rPr lang="en-US" altLang="ko-KR" sz="1000" b="1" dirty="0" smtClean="0">
                <a:solidFill>
                  <a:srgbClr val="C00000"/>
                </a:solidFill>
              </a:rPr>
              <a:t>POP</a:t>
            </a:r>
            <a:r>
              <a:rPr lang="en-US" altLang="ko-KR" sz="1000" dirty="0" smtClean="0">
                <a:solidFill>
                  <a:srgbClr val="C00000"/>
                </a:solidFill>
              </a:rPr>
              <a:t>&gt;</a:t>
            </a:r>
            <a:endParaRPr lang="ko-KR" altLang="en-US" sz="1000" b="1" dirty="0">
              <a:solidFill>
                <a:srgbClr val="C00000"/>
              </a:solidFill>
            </a:endParaRPr>
          </a:p>
        </p:txBody>
      </p:sp>
      <p:sp>
        <p:nvSpPr>
          <p:cNvPr id="42" name="TextBox 41"/>
          <p:cNvSpPr txBox="1"/>
          <p:nvPr/>
        </p:nvSpPr>
        <p:spPr>
          <a:xfrm>
            <a:off x="6890803" y="4558599"/>
            <a:ext cx="1168933" cy="226591"/>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36000" tIns="36000" rIns="36000" bIns="36000" rtlCol="0">
            <a:spAutoFit/>
          </a:bodyPr>
          <a:lstStyle/>
          <a:p>
            <a:pPr algn="ctr"/>
            <a:r>
              <a:rPr lang="en-US" altLang="ko-KR" sz="1000" dirty="0" smtClean="0">
                <a:solidFill>
                  <a:srgbClr val="C00000"/>
                </a:solidFill>
              </a:rPr>
              <a:t>&lt;</a:t>
            </a:r>
            <a:r>
              <a:rPr lang="en-US" altLang="ko-KR" sz="1000" b="1" dirty="0">
                <a:solidFill>
                  <a:srgbClr val="C00000"/>
                </a:solidFill>
              </a:rPr>
              <a:t>Apparel </a:t>
            </a:r>
            <a:r>
              <a:rPr lang="en-US" altLang="ko-KR" sz="1000" b="1" dirty="0" smtClean="0">
                <a:solidFill>
                  <a:srgbClr val="C00000"/>
                </a:solidFill>
              </a:rPr>
              <a:t>POP</a:t>
            </a:r>
            <a:r>
              <a:rPr lang="en-US" altLang="ko-KR" sz="1000" dirty="0" smtClean="0">
                <a:solidFill>
                  <a:srgbClr val="C00000"/>
                </a:solidFill>
              </a:rPr>
              <a:t>&gt;</a:t>
            </a:r>
            <a:endParaRPr lang="ko-KR" altLang="en-US" sz="1000" b="1" dirty="0">
              <a:solidFill>
                <a:srgbClr val="C00000"/>
              </a:solidFill>
            </a:endParaRPr>
          </a:p>
        </p:txBody>
      </p:sp>
      <p:pic>
        <p:nvPicPr>
          <p:cNvPr id="43" name="Picture 1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00558" y="5650446"/>
            <a:ext cx="409022" cy="319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1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65681" y="5650446"/>
            <a:ext cx="409022" cy="319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1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74354" y="5650446"/>
            <a:ext cx="409022" cy="319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TextBox 45"/>
          <p:cNvSpPr txBox="1"/>
          <p:nvPr/>
        </p:nvSpPr>
        <p:spPr>
          <a:xfrm>
            <a:off x="2099290" y="5957528"/>
            <a:ext cx="633754" cy="195814"/>
          </a:xfrm>
          <a:prstGeom prst="rect">
            <a:avLst/>
          </a:prstGeom>
          <a:noFill/>
        </p:spPr>
        <p:txBody>
          <a:bodyPr wrap="none" lIns="36000" tIns="36000" rIns="36000" bIns="36000" rtlCol="0">
            <a:spAutoFit/>
          </a:bodyPr>
          <a:lstStyle/>
          <a:p>
            <a:r>
              <a:rPr lang="en-US" altLang="ko-KR" sz="800" dirty="0" smtClean="0">
                <a:solidFill>
                  <a:srgbClr val="C00000"/>
                </a:solidFill>
              </a:rPr>
              <a:t>Terminal PC</a:t>
            </a:r>
            <a:endParaRPr lang="ko-KR" altLang="en-US" sz="800" dirty="0">
              <a:solidFill>
                <a:srgbClr val="C00000"/>
              </a:solidFill>
            </a:endParaRPr>
          </a:p>
        </p:txBody>
      </p:sp>
      <p:sp>
        <p:nvSpPr>
          <p:cNvPr id="47" name="TextBox 46"/>
          <p:cNvSpPr txBox="1"/>
          <p:nvPr/>
        </p:nvSpPr>
        <p:spPr>
          <a:xfrm>
            <a:off x="7425982" y="5957528"/>
            <a:ext cx="633754" cy="195814"/>
          </a:xfrm>
          <a:prstGeom prst="rect">
            <a:avLst/>
          </a:prstGeom>
          <a:noFill/>
        </p:spPr>
        <p:txBody>
          <a:bodyPr wrap="none" lIns="36000" tIns="36000" rIns="36000" bIns="36000" rtlCol="0">
            <a:spAutoFit/>
          </a:bodyPr>
          <a:lstStyle/>
          <a:p>
            <a:r>
              <a:rPr lang="en-US" altLang="ko-KR" sz="800" dirty="0">
                <a:solidFill>
                  <a:srgbClr val="C00000"/>
                </a:solidFill>
              </a:rPr>
              <a:t>Terminal PC</a:t>
            </a:r>
            <a:endParaRPr lang="ko-KR" altLang="en-US" sz="800" dirty="0">
              <a:solidFill>
                <a:srgbClr val="C00000"/>
              </a:solidFill>
            </a:endParaRPr>
          </a:p>
        </p:txBody>
      </p:sp>
      <p:sp>
        <p:nvSpPr>
          <p:cNvPr id="48" name="TextBox 47"/>
          <p:cNvSpPr txBox="1"/>
          <p:nvPr/>
        </p:nvSpPr>
        <p:spPr>
          <a:xfrm>
            <a:off x="4811878" y="5957528"/>
            <a:ext cx="633754" cy="195814"/>
          </a:xfrm>
          <a:prstGeom prst="rect">
            <a:avLst/>
          </a:prstGeom>
          <a:noFill/>
        </p:spPr>
        <p:txBody>
          <a:bodyPr wrap="none" lIns="36000" tIns="36000" rIns="36000" bIns="36000" rtlCol="0">
            <a:spAutoFit/>
          </a:bodyPr>
          <a:lstStyle/>
          <a:p>
            <a:r>
              <a:rPr lang="en-US" altLang="ko-KR" sz="800" dirty="0">
                <a:solidFill>
                  <a:srgbClr val="C00000"/>
                </a:solidFill>
              </a:rPr>
              <a:t>Terminal PC</a:t>
            </a:r>
            <a:endParaRPr lang="ko-KR" altLang="en-US" sz="800" dirty="0">
              <a:solidFill>
                <a:srgbClr val="C00000"/>
              </a:solidFill>
            </a:endParaRPr>
          </a:p>
        </p:txBody>
      </p:sp>
      <p:sp>
        <p:nvSpPr>
          <p:cNvPr id="49" name="TextBox 48"/>
          <p:cNvSpPr txBox="1"/>
          <p:nvPr/>
        </p:nvSpPr>
        <p:spPr>
          <a:xfrm>
            <a:off x="932463" y="6060697"/>
            <a:ext cx="1388130" cy="226591"/>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36000" tIns="36000" rIns="36000" bIns="36000" rtlCol="0">
            <a:spAutoFit/>
          </a:bodyPr>
          <a:lstStyle/>
          <a:p>
            <a:pPr algn="ctr"/>
            <a:r>
              <a:rPr lang="en-US" altLang="ko-KR" sz="1000" dirty="0" smtClean="0">
                <a:solidFill>
                  <a:srgbClr val="C00000"/>
                </a:solidFill>
              </a:rPr>
              <a:t>&lt;</a:t>
            </a:r>
            <a:r>
              <a:rPr lang="en-US" altLang="ko-KR" sz="1000" b="1" dirty="0">
                <a:solidFill>
                  <a:srgbClr val="C00000"/>
                </a:solidFill>
              </a:rPr>
              <a:t>Knitting Machine</a:t>
            </a:r>
            <a:r>
              <a:rPr lang="en-US" altLang="ko-KR" sz="1000" dirty="0" smtClean="0">
                <a:solidFill>
                  <a:srgbClr val="C00000"/>
                </a:solidFill>
              </a:rPr>
              <a:t>&gt;</a:t>
            </a:r>
            <a:endParaRPr lang="ko-KR" altLang="en-US" sz="1000" b="1" dirty="0">
              <a:solidFill>
                <a:srgbClr val="C00000"/>
              </a:solidFill>
            </a:endParaRPr>
          </a:p>
        </p:txBody>
      </p:sp>
      <p:sp>
        <p:nvSpPr>
          <p:cNvPr id="50" name="TextBox 49"/>
          <p:cNvSpPr txBox="1"/>
          <p:nvPr/>
        </p:nvSpPr>
        <p:spPr>
          <a:xfrm>
            <a:off x="3557331" y="6060697"/>
            <a:ext cx="1388130" cy="226591"/>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36000" tIns="36000" rIns="36000" bIns="36000" rtlCol="0">
            <a:spAutoFit/>
          </a:bodyPr>
          <a:lstStyle/>
          <a:p>
            <a:pPr algn="ctr"/>
            <a:r>
              <a:rPr lang="en-US" altLang="ko-KR" sz="1000" dirty="0" smtClean="0">
                <a:solidFill>
                  <a:srgbClr val="C00000"/>
                </a:solidFill>
              </a:rPr>
              <a:t>&lt;</a:t>
            </a:r>
            <a:r>
              <a:rPr lang="en-US" altLang="ko-KR" sz="1000" b="1" dirty="0" smtClean="0">
                <a:solidFill>
                  <a:srgbClr val="C00000"/>
                </a:solidFill>
              </a:rPr>
              <a:t>Dyeing </a:t>
            </a:r>
            <a:r>
              <a:rPr lang="en-US" altLang="ko-KR" sz="1000" b="1" dirty="0">
                <a:solidFill>
                  <a:srgbClr val="C00000"/>
                </a:solidFill>
              </a:rPr>
              <a:t>Machine</a:t>
            </a:r>
            <a:r>
              <a:rPr lang="en-US" altLang="ko-KR" sz="1000" dirty="0" smtClean="0">
                <a:solidFill>
                  <a:srgbClr val="C00000"/>
                </a:solidFill>
              </a:rPr>
              <a:t>&gt;</a:t>
            </a:r>
            <a:endParaRPr lang="ko-KR" altLang="en-US" sz="1000" b="1" dirty="0">
              <a:solidFill>
                <a:srgbClr val="C00000"/>
              </a:solidFill>
            </a:endParaRPr>
          </a:p>
        </p:txBody>
      </p:sp>
      <p:sp>
        <p:nvSpPr>
          <p:cNvPr id="51" name="TextBox 50"/>
          <p:cNvSpPr txBox="1"/>
          <p:nvPr/>
        </p:nvSpPr>
        <p:spPr>
          <a:xfrm>
            <a:off x="6153881" y="6060697"/>
            <a:ext cx="1388130" cy="226591"/>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36000" tIns="36000" rIns="36000" bIns="36000" rtlCol="0">
            <a:spAutoFit/>
          </a:bodyPr>
          <a:lstStyle/>
          <a:p>
            <a:pPr algn="ctr"/>
            <a:r>
              <a:rPr lang="en-US" altLang="ko-KR" sz="1000" dirty="0" smtClean="0">
                <a:solidFill>
                  <a:srgbClr val="C00000"/>
                </a:solidFill>
              </a:rPr>
              <a:t>&lt;</a:t>
            </a:r>
            <a:r>
              <a:rPr lang="en-US" altLang="ko-KR" sz="1000" b="1" dirty="0" smtClean="0">
                <a:solidFill>
                  <a:srgbClr val="C00000"/>
                </a:solidFill>
              </a:rPr>
              <a:t>Sewing </a:t>
            </a:r>
            <a:r>
              <a:rPr lang="en-US" altLang="ko-KR" sz="1000" b="1" dirty="0">
                <a:solidFill>
                  <a:srgbClr val="C00000"/>
                </a:solidFill>
              </a:rPr>
              <a:t>Machine</a:t>
            </a:r>
            <a:r>
              <a:rPr lang="en-US" altLang="ko-KR" sz="1000" dirty="0" smtClean="0">
                <a:solidFill>
                  <a:srgbClr val="C00000"/>
                </a:solidFill>
              </a:rPr>
              <a:t>&gt;</a:t>
            </a:r>
            <a:endParaRPr lang="ko-KR" altLang="en-US" sz="1000" b="1" dirty="0">
              <a:solidFill>
                <a:srgbClr val="C00000"/>
              </a:solidFill>
            </a:endParaRPr>
          </a:p>
        </p:txBody>
      </p:sp>
      <p:cxnSp>
        <p:nvCxnSpPr>
          <p:cNvPr id="56" name="직선 화살표 연결선 55"/>
          <p:cNvCxnSpPr>
            <a:stCxn id="40" idx="3"/>
            <a:endCxn id="41" idx="1"/>
          </p:cNvCxnSpPr>
          <p:nvPr/>
        </p:nvCxnSpPr>
        <p:spPr>
          <a:xfrm>
            <a:off x="2771800" y="4671895"/>
            <a:ext cx="1584177" cy="0"/>
          </a:xfrm>
          <a:prstGeom prst="straightConnector1">
            <a:avLst/>
          </a:prstGeom>
          <a:ln w="6350">
            <a:solidFill>
              <a:schemeClr val="tx1">
                <a:lumMod val="75000"/>
                <a:lumOff val="25000"/>
              </a:schemeClr>
            </a:solidFill>
            <a:prstDash val="dash"/>
            <a:headEnd type="stealth"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72" name="직선 화살표 연결선 71"/>
          <p:cNvCxnSpPr>
            <a:stCxn id="41" idx="3"/>
            <a:endCxn id="42" idx="1"/>
          </p:cNvCxnSpPr>
          <p:nvPr/>
        </p:nvCxnSpPr>
        <p:spPr>
          <a:xfrm>
            <a:off x="5364088" y="4671895"/>
            <a:ext cx="1526715" cy="0"/>
          </a:xfrm>
          <a:prstGeom prst="straightConnector1">
            <a:avLst/>
          </a:prstGeom>
          <a:ln w="6350">
            <a:solidFill>
              <a:schemeClr val="tx1">
                <a:lumMod val="75000"/>
                <a:lumOff val="25000"/>
              </a:schemeClr>
            </a:solidFill>
            <a:prstDash val="dash"/>
            <a:headEnd type="stealth" w="med" len="med"/>
            <a:tailEnd type="stealth" w="med" len="med"/>
          </a:ln>
        </p:spPr>
        <p:style>
          <a:lnRef idx="1">
            <a:schemeClr val="accent1"/>
          </a:lnRef>
          <a:fillRef idx="0">
            <a:schemeClr val="accent1"/>
          </a:fillRef>
          <a:effectRef idx="0">
            <a:schemeClr val="accent1"/>
          </a:effectRef>
          <a:fontRef idx="minor">
            <a:schemeClr val="tx1"/>
          </a:fontRef>
        </p:style>
      </p:cxnSp>
      <p:grpSp>
        <p:nvGrpSpPr>
          <p:cNvPr id="78" name="그룹 77"/>
          <p:cNvGrpSpPr/>
          <p:nvPr/>
        </p:nvGrpSpPr>
        <p:grpSpPr>
          <a:xfrm>
            <a:off x="2339729" y="4106554"/>
            <a:ext cx="720103" cy="368760"/>
            <a:chOff x="5722873" y="858207"/>
            <a:chExt cx="1009612" cy="517016"/>
          </a:xfrm>
        </p:grpSpPr>
        <p:pic>
          <p:nvPicPr>
            <p:cNvPr id="80" name="Picture 3" descr="C:\Users\User\Desktop\섬유IT융합\MC900432621.PNG"/>
            <p:cNvPicPr>
              <a:picLocks noChangeAspect="1" noChangeArrowheads="1"/>
            </p:cNvPicPr>
            <p:nvPr/>
          </p:nvPicPr>
          <p:blipFill>
            <a:blip r:embed="rId9" cstate="print"/>
            <a:srcRect/>
            <a:stretch>
              <a:fillRect/>
            </a:stretch>
          </p:blipFill>
          <p:spPr bwMode="auto">
            <a:xfrm>
              <a:off x="5722873" y="877523"/>
              <a:ext cx="497700" cy="497700"/>
            </a:xfrm>
            <a:prstGeom prst="rect">
              <a:avLst/>
            </a:prstGeom>
            <a:noFill/>
          </p:spPr>
        </p:pic>
        <p:pic>
          <p:nvPicPr>
            <p:cNvPr id="81" name="Picture 3" descr="C:\Users\user\Desktop\guidebook_phones_large.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53467" y="858207"/>
              <a:ext cx="579018" cy="487366"/>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rgbClr val="FFFFFF"/>
                  </a:solidFill>
                </a14:hiddenFill>
              </a:ext>
            </a:extLst>
          </p:spPr>
        </p:pic>
      </p:grpSp>
      <p:grpSp>
        <p:nvGrpSpPr>
          <p:cNvPr id="82" name="그룹 81"/>
          <p:cNvGrpSpPr/>
          <p:nvPr/>
        </p:nvGrpSpPr>
        <p:grpSpPr>
          <a:xfrm>
            <a:off x="4994500" y="4113826"/>
            <a:ext cx="720103" cy="368760"/>
            <a:chOff x="5722873" y="858207"/>
            <a:chExt cx="1009612" cy="517016"/>
          </a:xfrm>
        </p:grpSpPr>
        <p:pic>
          <p:nvPicPr>
            <p:cNvPr id="83" name="Picture 3" descr="C:\Users\User\Desktop\섬유IT융합\MC900432621.PNG"/>
            <p:cNvPicPr>
              <a:picLocks noChangeAspect="1" noChangeArrowheads="1"/>
            </p:cNvPicPr>
            <p:nvPr/>
          </p:nvPicPr>
          <p:blipFill>
            <a:blip r:embed="rId9" cstate="print"/>
            <a:srcRect/>
            <a:stretch>
              <a:fillRect/>
            </a:stretch>
          </p:blipFill>
          <p:spPr bwMode="auto">
            <a:xfrm>
              <a:off x="5722873" y="877523"/>
              <a:ext cx="497700" cy="497700"/>
            </a:xfrm>
            <a:prstGeom prst="rect">
              <a:avLst/>
            </a:prstGeom>
            <a:noFill/>
          </p:spPr>
        </p:pic>
        <p:pic>
          <p:nvPicPr>
            <p:cNvPr id="84" name="Picture 3" descr="C:\Users\user\Desktop\guidebook_phones_large.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53467" y="858207"/>
              <a:ext cx="579018" cy="487366"/>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rgbClr val="FFFFFF"/>
                  </a:solidFill>
                </a14:hiddenFill>
              </a:ext>
            </a:extLst>
          </p:spPr>
        </p:pic>
      </p:grpSp>
      <p:grpSp>
        <p:nvGrpSpPr>
          <p:cNvPr id="85" name="그룹 84"/>
          <p:cNvGrpSpPr/>
          <p:nvPr/>
        </p:nvGrpSpPr>
        <p:grpSpPr>
          <a:xfrm>
            <a:off x="7596313" y="4113826"/>
            <a:ext cx="720103" cy="368760"/>
            <a:chOff x="5722873" y="858207"/>
            <a:chExt cx="1009612" cy="517016"/>
          </a:xfrm>
        </p:grpSpPr>
        <p:pic>
          <p:nvPicPr>
            <p:cNvPr id="86" name="Picture 3" descr="C:\Users\User\Desktop\섬유IT융합\MC900432621.PNG"/>
            <p:cNvPicPr>
              <a:picLocks noChangeAspect="1" noChangeArrowheads="1"/>
            </p:cNvPicPr>
            <p:nvPr/>
          </p:nvPicPr>
          <p:blipFill>
            <a:blip r:embed="rId9" cstate="print"/>
            <a:srcRect/>
            <a:stretch>
              <a:fillRect/>
            </a:stretch>
          </p:blipFill>
          <p:spPr bwMode="auto">
            <a:xfrm>
              <a:off x="5722873" y="877523"/>
              <a:ext cx="497700" cy="497700"/>
            </a:xfrm>
            <a:prstGeom prst="rect">
              <a:avLst/>
            </a:prstGeom>
            <a:noFill/>
          </p:spPr>
        </p:pic>
        <p:pic>
          <p:nvPicPr>
            <p:cNvPr id="87" name="Picture 3" descr="C:\Users\user\Desktop\guidebook_phones_large.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53467" y="858207"/>
              <a:ext cx="579018" cy="487366"/>
            </a:xfrm>
            <a:prstGeom prst="rect">
              <a:avLst/>
            </a:prstGeom>
            <a:ln>
              <a:noFill/>
            </a:ln>
            <a:effectLst>
              <a:outerShdw blurRad="63500" dist="63500" dir="3000000" algn="tl" rotWithShape="0">
                <a:srgbClr val="333333">
                  <a:alpha val="30000"/>
                </a:srgbClr>
              </a:outerShdw>
            </a:effectLst>
            <a:extLst>
              <a:ext uri="{909E8E84-426E-40DD-AFC4-6F175D3DCCD1}">
                <a14:hiddenFill xmlns:a14="http://schemas.microsoft.com/office/drawing/2010/main">
                  <a:solidFill>
                    <a:srgbClr val="FFFFFF"/>
                  </a:solidFill>
                </a14:hiddenFill>
              </a:ext>
            </a:extLst>
          </p:spPr>
        </p:pic>
      </p:grpSp>
      <p:cxnSp>
        <p:nvCxnSpPr>
          <p:cNvPr id="88" name="꺾인 연결선 87"/>
          <p:cNvCxnSpPr>
            <a:stCxn id="40" idx="0"/>
          </p:cNvCxnSpPr>
          <p:nvPr/>
        </p:nvCxnSpPr>
        <p:spPr>
          <a:xfrm rot="5400000" flipH="1" flipV="1">
            <a:off x="2146650" y="4365521"/>
            <a:ext cx="260776" cy="125381"/>
          </a:xfrm>
          <a:prstGeom prst="bentConnector2">
            <a:avLst/>
          </a:prstGeom>
          <a:ln w="190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1" name="꺾인 연결선 90"/>
          <p:cNvCxnSpPr>
            <a:stCxn id="41" idx="0"/>
          </p:cNvCxnSpPr>
          <p:nvPr/>
        </p:nvCxnSpPr>
        <p:spPr>
          <a:xfrm rot="5400000" flipH="1" flipV="1">
            <a:off x="4800514" y="4364614"/>
            <a:ext cx="253504" cy="134467"/>
          </a:xfrm>
          <a:prstGeom prst="bentConnector2">
            <a:avLst/>
          </a:prstGeom>
          <a:ln w="190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4" name="꺾인 연결선 93"/>
          <p:cNvCxnSpPr>
            <a:stCxn id="42" idx="0"/>
          </p:cNvCxnSpPr>
          <p:nvPr/>
        </p:nvCxnSpPr>
        <p:spPr>
          <a:xfrm rot="5400000" flipH="1" flipV="1">
            <a:off x="7409039" y="4371326"/>
            <a:ext cx="253504" cy="121043"/>
          </a:xfrm>
          <a:prstGeom prst="bentConnector2">
            <a:avLst/>
          </a:prstGeom>
          <a:ln w="190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6" name="내용 개체 틀 13"/>
          <p:cNvSpPr txBox="1">
            <a:spLocks/>
          </p:cNvSpPr>
          <p:nvPr/>
        </p:nvSpPr>
        <p:spPr>
          <a:xfrm>
            <a:off x="248583" y="1268760"/>
            <a:ext cx="8715905" cy="2592288"/>
          </a:xfrm>
          <a:prstGeom prst="rect">
            <a:avLst/>
          </a:prstGeom>
          <a:solidFill>
            <a:schemeClr val="tx2">
              <a:lumMod val="20000"/>
              <a:lumOff val="80000"/>
            </a:schemeClr>
          </a:solidFill>
        </p:spPr>
        <p:txBody>
          <a:bodyPr vert="horz" lIns="91440" tIns="45720" rIns="91440" bIns="45720" rtlCol="0" anchor="ctr">
            <a:normAutofit/>
          </a:bodyPr>
          <a:lstStyle>
            <a:lvl1pPr marL="18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1pPr>
            <a:lvl2pPr marL="36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2pPr>
            <a:lvl3pPr marL="54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3pPr>
            <a:lvl4pPr marL="720000" indent="-180000" algn="l" defTabSz="914400" rtl="0" eaLnBrk="1" latinLnBrk="1" hangingPunct="1">
              <a:spcBef>
                <a:spcPts val="0"/>
              </a:spcBef>
              <a:buFont typeface="맑은 고딕" pitchFamily="50" charset="-127"/>
              <a:buChar char="-"/>
              <a:defRPr sz="1400" kern="1200">
                <a:solidFill>
                  <a:schemeClr val="tx1">
                    <a:lumMod val="75000"/>
                    <a:lumOff val="25000"/>
                  </a:schemeClr>
                </a:solidFill>
                <a:latin typeface="맑은 고딕" pitchFamily="50" charset="-127"/>
                <a:ea typeface="맑은 고딕" pitchFamily="50" charset="-127"/>
                <a:cs typeface="+mn-cs"/>
              </a:defRPr>
            </a:lvl4pPr>
            <a:lvl5pPr marL="90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85725" indent="-85725">
              <a:spcAft>
                <a:spcPts val="200"/>
              </a:spcAft>
            </a:pPr>
            <a:r>
              <a:rPr lang="en-US" altLang="ko-KR" dirty="0" smtClean="0">
                <a:solidFill>
                  <a:schemeClr val="tx1"/>
                </a:solidFill>
              </a:rPr>
              <a:t> </a:t>
            </a:r>
            <a:r>
              <a:rPr lang="en-US" altLang="ko-KR" dirty="0" smtClean="0"/>
              <a:t>Development </a:t>
            </a:r>
            <a:r>
              <a:rPr lang="en-US" altLang="ko-KR" dirty="0" err="1"/>
              <a:t>IoT</a:t>
            </a:r>
            <a:r>
              <a:rPr lang="en-US" altLang="ko-KR" dirty="0"/>
              <a:t> / M2M technology to enhance connectivity between unit processes and equipment</a:t>
            </a:r>
            <a:endParaRPr lang="en-US" altLang="ko-KR" b="1" dirty="0" smtClean="0">
              <a:solidFill>
                <a:srgbClr val="C00000"/>
              </a:solidFill>
            </a:endParaRPr>
          </a:p>
          <a:p>
            <a:pPr marL="361950" lvl="1" indent="-182563">
              <a:spcAft>
                <a:spcPts val="200"/>
              </a:spcAft>
            </a:pPr>
            <a:r>
              <a:rPr lang="en-US" altLang="ko-KR" sz="1200" dirty="0"/>
              <a:t>Application of </a:t>
            </a:r>
            <a:r>
              <a:rPr lang="en-US" altLang="ko-KR" sz="1200" dirty="0" err="1"/>
              <a:t>IoT</a:t>
            </a:r>
            <a:r>
              <a:rPr lang="en-US" altLang="ko-KR" sz="1200" dirty="0"/>
              <a:t> gateway for 4M data </a:t>
            </a:r>
            <a:r>
              <a:rPr lang="en-US" altLang="ko-KR" sz="1200" dirty="0" smtClean="0"/>
              <a:t>processing</a:t>
            </a:r>
          </a:p>
          <a:p>
            <a:pPr marL="361950" lvl="1" indent="-182563">
              <a:lnSpc>
                <a:spcPct val="110000"/>
              </a:lnSpc>
              <a:spcAft>
                <a:spcPts val="200"/>
              </a:spcAft>
            </a:pPr>
            <a:r>
              <a:rPr lang="en-US" altLang="ko-KR" sz="1200" dirty="0"/>
              <a:t>Development of large-capacity real-time processing middleware for large-capacity </a:t>
            </a:r>
            <a:r>
              <a:rPr lang="en-US" altLang="ko-KR" sz="1200" dirty="0" err="1"/>
              <a:t>IoT</a:t>
            </a:r>
            <a:r>
              <a:rPr lang="en-US" altLang="ko-KR" sz="1200" dirty="0"/>
              <a:t> data transfer </a:t>
            </a:r>
            <a:r>
              <a:rPr lang="en-US" altLang="ko-KR" sz="1200" dirty="0" smtClean="0"/>
              <a:t>processing</a:t>
            </a:r>
          </a:p>
          <a:p>
            <a:pPr marL="361950" lvl="1" indent="-182563">
              <a:lnSpc>
                <a:spcPct val="110000"/>
              </a:lnSpc>
              <a:spcAft>
                <a:spcPts val="200"/>
              </a:spcAft>
            </a:pPr>
            <a:r>
              <a:rPr lang="en-US" altLang="ko-KR" sz="1200" dirty="0"/>
              <a:t>Development of </a:t>
            </a:r>
            <a:r>
              <a:rPr lang="en-US" altLang="ko-KR" sz="1200" dirty="0" err="1"/>
              <a:t>IoT</a:t>
            </a:r>
            <a:r>
              <a:rPr lang="en-US" altLang="ko-KR" sz="1200" dirty="0"/>
              <a:t> standard protocol applied device for </a:t>
            </a:r>
            <a:r>
              <a:rPr lang="en-US" altLang="ko-KR" sz="1200" dirty="0" err="1"/>
              <a:t>IoT</a:t>
            </a:r>
            <a:r>
              <a:rPr lang="en-US" altLang="ko-KR" sz="1200" dirty="0"/>
              <a:t> scalability</a:t>
            </a:r>
            <a:endParaRPr lang="en-US" altLang="ko-KR" sz="1300" b="1" dirty="0" smtClean="0">
              <a:solidFill>
                <a:schemeClr val="tx1"/>
              </a:solidFill>
            </a:endParaRPr>
          </a:p>
          <a:p>
            <a:pPr marL="85725" indent="-85725">
              <a:spcAft>
                <a:spcPts val="200"/>
              </a:spcAft>
            </a:pPr>
            <a:r>
              <a:rPr lang="ko-KR" altLang="en-US" sz="1300" dirty="0" smtClean="0">
                <a:solidFill>
                  <a:schemeClr val="tx1"/>
                </a:solidFill>
              </a:rPr>
              <a:t> </a:t>
            </a:r>
            <a:r>
              <a:rPr lang="en-US" altLang="ko-KR" sz="1300" dirty="0" smtClean="0">
                <a:solidFill>
                  <a:schemeClr val="tx1"/>
                </a:solidFill>
              </a:rPr>
              <a:t>Development </a:t>
            </a:r>
            <a:r>
              <a:rPr lang="en-US" altLang="ko-KR" sz="1300" b="1" dirty="0" smtClean="0">
                <a:solidFill>
                  <a:srgbClr val="C00000"/>
                </a:solidFill>
              </a:rPr>
              <a:t>standard data packet</a:t>
            </a:r>
            <a:r>
              <a:rPr lang="ko-KR" altLang="en-US" sz="1300" b="1" dirty="0" smtClean="0">
                <a:solidFill>
                  <a:srgbClr val="C00000"/>
                </a:solidFill>
              </a:rPr>
              <a:t> </a:t>
            </a:r>
            <a:r>
              <a:rPr lang="en-US" altLang="ko-KR" sz="1300" dirty="0" smtClean="0">
                <a:solidFill>
                  <a:schemeClr val="tx1"/>
                </a:solidFill>
              </a:rPr>
              <a:t>for textile fashion stream CPS</a:t>
            </a:r>
          </a:p>
          <a:p>
            <a:pPr marL="265725" lvl="1" indent="-85725">
              <a:spcAft>
                <a:spcPts val="200"/>
              </a:spcAft>
            </a:pPr>
            <a:r>
              <a:rPr lang="en-US" altLang="ko-KR" sz="1300" dirty="0" smtClean="0">
                <a:solidFill>
                  <a:schemeClr val="tx1"/>
                </a:solidFill>
              </a:rPr>
              <a:t> Apply XML format for dimension and 4M data conversion between PDM and POP system</a:t>
            </a:r>
            <a:endParaRPr lang="en-US" altLang="ko-KR" sz="1300" b="1" dirty="0" smtClean="0">
              <a:solidFill>
                <a:schemeClr val="tx1"/>
              </a:solidFill>
            </a:endParaRPr>
          </a:p>
          <a:p>
            <a:pPr marL="265725" lvl="1" indent="-85725">
              <a:spcAft>
                <a:spcPts val="200"/>
              </a:spcAft>
            </a:pPr>
            <a:r>
              <a:rPr lang="en-US" altLang="ko-KR" sz="1300" dirty="0">
                <a:solidFill>
                  <a:schemeClr val="tx1"/>
                </a:solidFill>
              </a:rPr>
              <a:t> </a:t>
            </a:r>
            <a:r>
              <a:rPr lang="en-US" altLang="ko-KR" sz="1300" dirty="0" smtClean="0">
                <a:solidFill>
                  <a:schemeClr val="tx1"/>
                </a:solidFill>
              </a:rPr>
              <a:t>Standard data set definition of ‘product design’ and ‘process design’ information </a:t>
            </a:r>
            <a:endParaRPr lang="en-US" altLang="ko-KR" sz="1300" b="1" dirty="0" smtClean="0">
              <a:solidFill>
                <a:schemeClr val="tx1"/>
              </a:solidFill>
            </a:endParaRPr>
          </a:p>
          <a:p>
            <a:pPr marL="85725" indent="-85725">
              <a:spcAft>
                <a:spcPts val="200"/>
              </a:spcAft>
            </a:pPr>
            <a:r>
              <a:rPr lang="en-US" altLang="ko-KR" sz="1300" dirty="0">
                <a:solidFill>
                  <a:schemeClr val="tx1"/>
                </a:solidFill>
              </a:rPr>
              <a:t> </a:t>
            </a:r>
            <a:r>
              <a:rPr lang="en-US" altLang="ko-KR" sz="1300" dirty="0" smtClean="0">
                <a:solidFill>
                  <a:schemeClr val="tx1"/>
                </a:solidFill>
              </a:rPr>
              <a:t>POP-based smart process control technology development </a:t>
            </a:r>
            <a:endParaRPr lang="en-US" altLang="ko-KR" sz="1300" b="1" dirty="0" smtClean="0">
              <a:solidFill>
                <a:srgbClr val="C00000"/>
              </a:solidFill>
            </a:endParaRPr>
          </a:p>
          <a:p>
            <a:pPr marL="265725" lvl="1" indent="-85725">
              <a:spcAft>
                <a:spcPts val="200"/>
              </a:spcAft>
            </a:pPr>
            <a:r>
              <a:rPr lang="en-US" altLang="ko-KR" sz="1300" dirty="0" smtClean="0">
                <a:solidFill>
                  <a:schemeClr val="tx1"/>
                </a:solidFill>
              </a:rPr>
              <a:t> Automation of equipment based on Dimension</a:t>
            </a:r>
            <a:r>
              <a:rPr lang="ko-KR" altLang="en-US" sz="1300" dirty="0" smtClean="0">
                <a:solidFill>
                  <a:schemeClr val="tx1"/>
                </a:solidFill>
              </a:rPr>
              <a:t>과 </a:t>
            </a:r>
            <a:r>
              <a:rPr lang="en-US" altLang="ko-KR" sz="1300" dirty="0" smtClean="0">
                <a:solidFill>
                  <a:schemeClr val="tx1"/>
                </a:solidFill>
              </a:rPr>
              <a:t>4M data</a:t>
            </a:r>
          </a:p>
          <a:p>
            <a:pPr marL="265725" lvl="1" indent="-85725">
              <a:spcAft>
                <a:spcPts val="200"/>
              </a:spcAft>
            </a:pPr>
            <a:r>
              <a:rPr lang="en-US" altLang="ko-KR" sz="1300" dirty="0" smtClean="0">
                <a:solidFill>
                  <a:schemeClr val="tx1"/>
                </a:solidFill>
              </a:rPr>
              <a:t> Development of sensing, actuating and control technology for process and equipment</a:t>
            </a:r>
            <a:endParaRPr lang="en-US" altLang="ko-KR" sz="1300" dirty="0">
              <a:solidFill>
                <a:schemeClr val="tx1"/>
              </a:solidFill>
            </a:endParaRPr>
          </a:p>
        </p:txBody>
      </p:sp>
    </p:spTree>
    <p:extLst>
      <p:ext uri="{BB962C8B-B14F-4D97-AF65-F5344CB8AC3E}">
        <p14:creationId xmlns:p14="http://schemas.microsoft.com/office/powerpoint/2010/main" val="19147014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625" y="980728"/>
            <a:ext cx="8879871" cy="5679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제목 1"/>
          <p:cNvSpPr>
            <a:spLocks noGrp="1"/>
          </p:cNvSpPr>
          <p:nvPr>
            <p:ph type="title"/>
          </p:nvPr>
        </p:nvSpPr>
        <p:spPr/>
        <p:txBody>
          <a:bodyPr/>
          <a:lstStyle/>
          <a:p>
            <a:r>
              <a:rPr lang="en-US" altLang="ko-KR" dirty="0" smtClean="0"/>
              <a:t>4. Total Plan </a:t>
            </a:r>
            <a:endParaRPr lang="ko-KR" altLang="en-US" dirty="0"/>
          </a:p>
        </p:txBody>
      </p:sp>
      <p:sp>
        <p:nvSpPr>
          <p:cNvPr id="4" name="슬라이드 번호 개체 틀 3"/>
          <p:cNvSpPr>
            <a:spLocks noGrp="1"/>
          </p:cNvSpPr>
          <p:nvPr>
            <p:ph type="sldNum" sz="quarter" idx="12"/>
          </p:nvPr>
        </p:nvSpPr>
        <p:spPr/>
        <p:txBody>
          <a:bodyPr/>
          <a:lstStyle/>
          <a:p>
            <a:fld id="{0F567439-5C3E-4BB1-91F1-4F884E3EA3BA}" type="slidenum">
              <a:rPr lang="ko-KR" altLang="en-US" smtClean="0"/>
              <a:pPr/>
              <a:t>13</a:t>
            </a:fld>
            <a:endParaRPr lang="ko-KR" altLang="en-US" dirty="0"/>
          </a:p>
        </p:txBody>
      </p:sp>
      <p:sp>
        <p:nvSpPr>
          <p:cNvPr id="6" name="TextBox 5"/>
          <p:cNvSpPr txBox="1">
            <a:spLocks noChangeArrowheads="1"/>
          </p:cNvSpPr>
          <p:nvPr/>
        </p:nvSpPr>
        <p:spPr bwMode="auto">
          <a:xfrm>
            <a:off x="0" y="620688"/>
            <a:ext cx="9144000" cy="323165"/>
          </a:xfrm>
          <a:prstGeom prst="rect">
            <a:avLst/>
          </a:prstGeom>
          <a:noFill/>
          <a:ln w="9525">
            <a:noFill/>
            <a:miter lim="800000"/>
            <a:headEnd/>
            <a:tailEnd/>
          </a:ln>
        </p:spPr>
        <p:txBody>
          <a:bodyPr wrap="square">
            <a:spAutoFit/>
          </a:bodyPr>
          <a:lstStyle/>
          <a:p>
            <a:r>
              <a:rPr lang="ko-KR" altLang="en-US" sz="1500" b="1" dirty="0" smtClean="0">
                <a:solidFill>
                  <a:schemeClr val="tx2">
                    <a:lumMod val="60000"/>
                    <a:lumOff val="40000"/>
                  </a:schemeClr>
                </a:solidFill>
                <a:latin typeface="맑은 고딕" pitchFamily="50" charset="-127"/>
                <a:ea typeface="맑은 고딕" pitchFamily="50" charset="-127"/>
              </a:rPr>
              <a:t>▶</a:t>
            </a:r>
            <a:r>
              <a:rPr lang="ko-KR" altLang="en-US" sz="1500" b="1" dirty="0" smtClean="0">
                <a:latin typeface="맑은 고딕" pitchFamily="50" charset="-127"/>
                <a:ea typeface="맑은 고딕" pitchFamily="50" charset="-127"/>
              </a:rPr>
              <a:t>▶ </a:t>
            </a:r>
            <a:r>
              <a:rPr lang="en-US" altLang="ko-KR" sz="1500" b="1" dirty="0" smtClean="0"/>
              <a:t>Connected </a:t>
            </a:r>
            <a:r>
              <a:rPr lang="en-US" altLang="ko-KR" sz="1500" b="1" dirty="0"/>
              <a:t>Smart Manufacturing Innovation Technology for </a:t>
            </a:r>
            <a:r>
              <a:rPr lang="en-US" altLang="ko-KR" sz="1500" b="1" dirty="0" smtClean="0"/>
              <a:t>Stream-to-Stream Collaboration</a:t>
            </a:r>
            <a:endParaRPr lang="ko-KR" altLang="en-US" sz="1500" b="1" dirty="0">
              <a:solidFill>
                <a:srgbClr val="C00000"/>
              </a:solidFill>
              <a:latin typeface="맑은 고딕" pitchFamily="50" charset="-127"/>
              <a:ea typeface="맑은 고딕" pitchFamily="50" charset="-127"/>
            </a:endParaRPr>
          </a:p>
        </p:txBody>
      </p:sp>
      <p:sp>
        <p:nvSpPr>
          <p:cNvPr id="7" name="TextBox 6"/>
          <p:cNvSpPr txBox="1"/>
          <p:nvPr/>
        </p:nvSpPr>
        <p:spPr>
          <a:xfrm>
            <a:off x="2987824" y="1196752"/>
            <a:ext cx="810195" cy="369332"/>
          </a:xfrm>
          <a:prstGeom prst="rect">
            <a:avLst/>
          </a:prstGeom>
          <a:solidFill>
            <a:schemeClr val="bg1"/>
          </a:solidFill>
        </p:spPr>
        <p:txBody>
          <a:bodyPr wrap="square" rtlCol="0">
            <a:spAutoFit/>
          </a:bodyPr>
          <a:lstStyle/>
          <a:p>
            <a:pPr algn="ctr"/>
            <a:r>
              <a:rPr lang="en-US" altLang="ko-KR" sz="900" dirty="0" smtClean="0">
                <a:latin typeface="+mj-ea"/>
                <a:ea typeface="+mj-ea"/>
              </a:rPr>
              <a:t>Order Information</a:t>
            </a:r>
            <a:endParaRPr lang="ko-KR" altLang="en-US" sz="900" dirty="0">
              <a:latin typeface="+mj-ea"/>
              <a:ea typeface="+mj-ea"/>
            </a:endParaRPr>
          </a:p>
        </p:txBody>
      </p:sp>
      <p:sp>
        <p:nvSpPr>
          <p:cNvPr id="8" name="TextBox 7"/>
          <p:cNvSpPr txBox="1"/>
          <p:nvPr/>
        </p:nvSpPr>
        <p:spPr>
          <a:xfrm>
            <a:off x="5320840" y="1382307"/>
            <a:ext cx="732155" cy="338554"/>
          </a:xfrm>
          <a:prstGeom prst="rect">
            <a:avLst/>
          </a:prstGeom>
          <a:solidFill>
            <a:schemeClr val="bg1"/>
          </a:solidFill>
        </p:spPr>
        <p:txBody>
          <a:bodyPr wrap="square" rtlCol="0">
            <a:spAutoFit/>
          </a:bodyPr>
          <a:lstStyle/>
          <a:p>
            <a:pPr algn="ctr"/>
            <a:r>
              <a:rPr lang="en-US" altLang="ko-KR" sz="800" dirty="0" smtClean="0">
                <a:latin typeface="+mj-ea"/>
                <a:ea typeface="+mj-ea"/>
              </a:rPr>
              <a:t>Order Information</a:t>
            </a:r>
            <a:endParaRPr lang="ko-KR" altLang="en-US" sz="800" dirty="0">
              <a:latin typeface="+mj-ea"/>
              <a:ea typeface="+mj-ea"/>
            </a:endParaRPr>
          </a:p>
        </p:txBody>
      </p:sp>
      <p:sp>
        <p:nvSpPr>
          <p:cNvPr id="9" name="TextBox 8"/>
          <p:cNvSpPr txBox="1"/>
          <p:nvPr/>
        </p:nvSpPr>
        <p:spPr>
          <a:xfrm>
            <a:off x="6516216" y="1449194"/>
            <a:ext cx="501957" cy="230832"/>
          </a:xfrm>
          <a:prstGeom prst="rect">
            <a:avLst/>
          </a:prstGeom>
          <a:solidFill>
            <a:schemeClr val="bg1"/>
          </a:solidFill>
        </p:spPr>
        <p:txBody>
          <a:bodyPr wrap="square" rtlCol="0">
            <a:spAutoFit/>
          </a:bodyPr>
          <a:lstStyle/>
          <a:p>
            <a:pPr algn="ctr"/>
            <a:r>
              <a:rPr lang="en-US" altLang="ko-KR" sz="900" dirty="0" smtClean="0">
                <a:latin typeface="+mj-ea"/>
                <a:ea typeface="+mj-ea"/>
              </a:rPr>
              <a:t>Brand</a:t>
            </a:r>
            <a:endParaRPr lang="ko-KR" altLang="en-US" sz="900" dirty="0">
              <a:latin typeface="+mj-ea"/>
              <a:ea typeface="+mj-ea"/>
            </a:endParaRPr>
          </a:p>
        </p:txBody>
      </p:sp>
      <p:sp>
        <p:nvSpPr>
          <p:cNvPr id="10" name="TextBox 9"/>
          <p:cNvSpPr txBox="1"/>
          <p:nvPr/>
        </p:nvSpPr>
        <p:spPr>
          <a:xfrm>
            <a:off x="6343126" y="1665218"/>
            <a:ext cx="1006013" cy="230832"/>
          </a:xfrm>
          <a:prstGeom prst="rect">
            <a:avLst/>
          </a:prstGeom>
          <a:solidFill>
            <a:schemeClr val="bg1"/>
          </a:solidFill>
        </p:spPr>
        <p:txBody>
          <a:bodyPr wrap="square" rtlCol="0">
            <a:spAutoFit/>
          </a:bodyPr>
          <a:lstStyle/>
          <a:p>
            <a:r>
              <a:rPr lang="en-US" altLang="ko-KR" sz="900" dirty="0" smtClean="0">
                <a:latin typeface="+mj-ea"/>
                <a:ea typeface="+mj-ea"/>
              </a:rPr>
              <a:t>Product Modify</a:t>
            </a:r>
            <a:endParaRPr lang="ko-KR" altLang="en-US" sz="900" dirty="0">
              <a:latin typeface="+mj-ea"/>
              <a:ea typeface="+mj-ea"/>
            </a:endParaRPr>
          </a:p>
        </p:txBody>
      </p:sp>
      <p:sp>
        <p:nvSpPr>
          <p:cNvPr id="11" name="TextBox 10"/>
          <p:cNvSpPr txBox="1"/>
          <p:nvPr/>
        </p:nvSpPr>
        <p:spPr>
          <a:xfrm>
            <a:off x="5424022" y="908720"/>
            <a:ext cx="588138" cy="338554"/>
          </a:xfrm>
          <a:prstGeom prst="rect">
            <a:avLst/>
          </a:prstGeom>
          <a:solidFill>
            <a:schemeClr val="bg1"/>
          </a:solidFill>
        </p:spPr>
        <p:txBody>
          <a:bodyPr wrap="square" rtlCol="0">
            <a:spAutoFit/>
          </a:bodyPr>
          <a:lstStyle/>
          <a:p>
            <a:pPr algn="ctr"/>
            <a:r>
              <a:rPr lang="en-US" altLang="ko-KR" sz="800" dirty="0" smtClean="0">
                <a:latin typeface="+mj-ea"/>
                <a:ea typeface="+mj-ea"/>
              </a:rPr>
              <a:t>Develop </a:t>
            </a:r>
            <a:br>
              <a:rPr lang="en-US" altLang="ko-KR" sz="800" dirty="0" smtClean="0">
                <a:latin typeface="+mj-ea"/>
                <a:ea typeface="+mj-ea"/>
              </a:rPr>
            </a:br>
            <a:r>
              <a:rPr lang="en-US" altLang="ko-KR" sz="800" dirty="0" smtClean="0">
                <a:latin typeface="+mj-ea"/>
                <a:ea typeface="+mj-ea"/>
              </a:rPr>
              <a:t>Request</a:t>
            </a:r>
            <a:endParaRPr lang="ko-KR" altLang="en-US" sz="800" dirty="0">
              <a:latin typeface="+mj-ea"/>
              <a:ea typeface="+mj-ea"/>
            </a:endParaRPr>
          </a:p>
        </p:txBody>
      </p:sp>
    </p:spTree>
    <p:extLst>
      <p:ext uri="{BB962C8B-B14F-4D97-AF65-F5344CB8AC3E}">
        <p14:creationId xmlns:p14="http://schemas.microsoft.com/office/powerpoint/2010/main" val="15983398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5. Fabric Part Smart Factory</a:t>
            </a:r>
            <a:endParaRPr lang="ko-KR" altLang="en-US" dirty="0"/>
          </a:p>
        </p:txBody>
      </p:sp>
      <p:sp>
        <p:nvSpPr>
          <p:cNvPr id="5" name="슬라이드 번호 개체 틀 4"/>
          <p:cNvSpPr>
            <a:spLocks noGrp="1"/>
          </p:cNvSpPr>
          <p:nvPr>
            <p:ph type="sldNum" sz="quarter" idx="12"/>
          </p:nvPr>
        </p:nvSpPr>
        <p:spPr/>
        <p:txBody>
          <a:bodyPr/>
          <a:lstStyle/>
          <a:p>
            <a:fld id="{0F567439-5C3E-4BB1-91F1-4F884E3EA3BA}" type="slidenum">
              <a:rPr lang="ko-KR" altLang="en-US" smtClean="0"/>
              <a:pPr/>
              <a:t>14</a:t>
            </a:fld>
            <a:endParaRPr lang="ko-KR" altLang="en-US" dirty="0"/>
          </a:p>
        </p:txBody>
      </p:sp>
      <p:sp>
        <p:nvSpPr>
          <p:cNvPr id="6" name="TextBox 5"/>
          <p:cNvSpPr txBox="1">
            <a:spLocks noChangeArrowheads="1"/>
          </p:cNvSpPr>
          <p:nvPr/>
        </p:nvSpPr>
        <p:spPr bwMode="auto">
          <a:xfrm>
            <a:off x="323528" y="692696"/>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smtClean="0">
                <a:latin typeface="맑은 고딕" pitchFamily="50" charset="-127"/>
                <a:ea typeface="맑은 고딕" pitchFamily="50" charset="-127"/>
              </a:rPr>
              <a:t>Fabric Stream Structure Design</a:t>
            </a:r>
            <a:r>
              <a:rPr lang="ko-KR" altLang="en-US" sz="1600" b="1" dirty="0" smtClean="0">
                <a:latin typeface="맑은 고딕" pitchFamily="50" charset="-127"/>
                <a:ea typeface="맑은 고딕" pitchFamily="50" charset="-127"/>
              </a:rPr>
              <a:t> </a:t>
            </a:r>
            <a:r>
              <a:rPr lang="en-US" altLang="ko-KR" sz="1600" b="1" dirty="0" smtClean="0">
                <a:latin typeface="맑은 고딕" pitchFamily="50" charset="-127"/>
                <a:ea typeface="맑은 고딕" pitchFamily="50" charset="-127"/>
              </a:rPr>
              <a:t>(Fabric) : Warp Knitting Machine</a:t>
            </a:r>
            <a:endParaRPr lang="ko-KR" altLang="en-US" sz="1600" b="1" dirty="0">
              <a:solidFill>
                <a:srgbClr val="C00000"/>
              </a:solidFill>
              <a:latin typeface="맑은 고딕" pitchFamily="50" charset="-127"/>
              <a:ea typeface="맑은 고딕" pitchFamily="50" charset="-127"/>
            </a:endParaRPr>
          </a:p>
        </p:txBody>
      </p:sp>
      <p:cxnSp>
        <p:nvCxnSpPr>
          <p:cNvPr id="9" name="직선 연결선 8"/>
          <p:cNvCxnSpPr/>
          <p:nvPr/>
        </p:nvCxnSpPr>
        <p:spPr>
          <a:xfrm flipH="1">
            <a:off x="518159" y="1484784"/>
            <a:ext cx="830868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0" name="직선 연결선 9"/>
          <p:cNvCxnSpPr>
            <a:cxnSpLocks/>
          </p:cNvCxnSpPr>
          <p:nvPr/>
        </p:nvCxnSpPr>
        <p:spPr>
          <a:xfrm>
            <a:off x="525780" y="1489558"/>
            <a:ext cx="0" cy="468822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직선 연결선 10"/>
          <p:cNvCxnSpPr/>
          <p:nvPr/>
        </p:nvCxnSpPr>
        <p:spPr>
          <a:xfrm flipH="1">
            <a:off x="518159" y="6177781"/>
            <a:ext cx="830868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2" name="직선 연결선 11"/>
          <p:cNvCxnSpPr>
            <a:cxnSpLocks/>
          </p:cNvCxnSpPr>
          <p:nvPr/>
        </p:nvCxnSpPr>
        <p:spPr>
          <a:xfrm>
            <a:off x="8843040" y="1489558"/>
            <a:ext cx="0" cy="4688223"/>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13" name="그림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644324" y="1573846"/>
            <a:ext cx="7093144" cy="3082715"/>
          </a:xfrm>
          <a:prstGeom prst="rect">
            <a:avLst/>
          </a:prstGeom>
        </p:spPr>
      </p:pic>
      <p:pic>
        <p:nvPicPr>
          <p:cNvPr id="14" name="그림 1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6531" y="3196730"/>
            <a:ext cx="2920144" cy="1669807"/>
          </a:xfrm>
          <a:prstGeom prst="rect">
            <a:avLst/>
          </a:prstGeom>
        </p:spPr>
      </p:pic>
      <p:sp>
        <p:nvSpPr>
          <p:cNvPr id="15" name="직사각형 14"/>
          <p:cNvSpPr/>
          <p:nvPr/>
        </p:nvSpPr>
        <p:spPr>
          <a:xfrm>
            <a:off x="357158" y="5118910"/>
            <a:ext cx="8618221" cy="1054098"/>
          </a:xfrm>
          <a:prstGeom prst="rect">
            <a:avLst/>
          </a:prstGeom>
          <a:solidFill>
            <a:schemeClr val="tx2">
              <a:lumMod val="20000"/>
              <a:lumOff val="80000"/>
            </a:schemeClr>
          </a:solidFill>
          <a:ln w="12700">
            <a:solidFill>
              <a:srgbClr val="4A7EBB"/>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80975" lvl="1" indent="-6350">
              <a:buAutoNum type="arabicPeriod"/>
            </a:pPr>
            <a:r>
              <a:rPr lang="ko-KR" altLang="en-US" sz="1400" b="1" dirty="0">
                <a:solidFill>
                  <a:schemeClr val="tx1"/>
                </a:solidFill>
                <a:latin typeface="+mj-ea"/>
                <a:ea typeface="+mj-ea"/>
              </a:rPr>
              <a:t> </a:t>
            </a:r>
            <a:r>
              <a:rPr lang="en-US" sz="1400" dirty="0" smtClean="0">
                <a:solidFill>
                  <a:schemeClr val="tx1"/>
                </a:solidFill>
                <a:latin typeface="+mj-ea"/>
                <a:ea typeface="+mj-ea"/>
              </a:rPr>
              <a:t>Design of production event detection function, sensor information analysis, information property design</a:t>
            </a:r>
            <a:endParaRPr lang="en-US" altLang="ko-KR" sz="1400" b="1" dirty="0">
              <a:solidFill>
                <a:schemeClr val="tx1"/>
              </a:solidFill>
              <a:latin typeface="+mj-ea"/>
              <a:ea typeface="+mj-ea"/>
            </a:endParaRPr>
          </a:p>
          <a:p>
            <a:pPr marL="180975" lvl="1" indent="-6350">
              <a:buAutoNum type="arabicPeriod"/>
            </a:pPr>
            <a:r>
              <a:rPr lang="en-US" altLang="ko-KR" sz="1400" b="1" dirty="0">
                <a:solidFill>
                  <a:schemeClr val="tx1"/>
                </a:solidFill>
                <a:latin typeface="+mj-ea"/>
                <a:ea typeface="+mj-ea"/>
              </a:rPr>
              <a:t> </a:t>
            </a:r>
            <a:r>
              <a:rPr lang="en-US" sz="1400" dirty="0" smtClean="0">
                <a:solidFill>
                  <a:schemeClr val="tx1"/>
                </a:solidFill>
                <a:latin typeface="+mj-ea"/>
                <a:ea typeface="+mj-ea"/>
              </a:rPr>
              <a:t>Design of decision-making and performance functions based on production information</a:t>
            </a:r>
            <a:endParaRPr lang="en-US" altLang="ko-KR" sz="1400" b="1" dirty="0">
              <a:solidFill>
                <a:schemeClr val="tx1"/>
              </a:solidFill>
              <a:latin typeface="+mj-ea"/>
              <a:ea typeface="+mj-ea"/>
            </a:endParaRPr>
          </a:p>
        </p:txBody>
      </p:sp>
      <p:sp>
        <p:nvSpPr>
          <p:cNvPr id="3" name="TextBox 2"/>
          <p:cNvSpPr txBox="1"/>
          <p:nvPr/>
        </p:nvSpPr>
        <p:spPr>
          <a:xfrm>
            <a:off x="4571271" y="4437112"/>
            <a:ext cx="720080" cy="577081"/>
          </a:xfrm>
          <a:prstGeom prst="rect">
            <a:avLst/>
          </a:prstGeom>
          <a:solidFill>
            <a:schemeClr val="bg1"/>
          </a:solidFill>
        </p:spPr>
        <p:txBody>
          <a:bodyPr wrap="square" rtlCol="0">
            <a:spAutoFit/>
          </a:bodyPr>
          <a:lstStyle/>
          <a:p>
            <a:pPr algn="ctr"/>
            <a:r>
              <a:rPr lang="en-US" altLang="ko-KR" sz="1050" dirty="0" smtClean="0"/>
              <a:t>Warp knitting machine</a:t>
            </a:r>
            <a:endParaRPr lang="ko-KR" altLang="en-US" sz="1050" dirty="0"/>
          </a:p>
        </p:txBody>
      </p:sp>
      <p:sp>
        <p:nvSpPr>
          <p:cNvPr id="16" name="TextBox 15"/>
          <p:cNvSpPr txBox="1"/>
          <p:nvPr/>
        </p:nvSpPr>
        <p:spPr>
          <a:xfrm>
            <a:off x="5652120" y="4437112"/>
            <a:ext cx="720080" cy="577081"/>
          </a:xfrm>
          <a:prstGeom prst="rect">
            <a:avLst/>
          </a:prstGeom>
          <a:solidFill>
            <a:schemeClr val="bg1"/>
          </a:solidFill>
        </p:spPr>
        <p:txBody>
          <a:bodyPr wrap="square" rtlCol="0">
            <a:spAutoFit/>
          </a:bodyPr>
          <a:lstStyle/>
          <a:p>
            <a:pPr algn="ctr"/>
            <a:r>
              <a:rPr lang="en-US" altLang="ko-KR" sz="1050" dirty="0" smtClean="0"/>
              <a:t>Warp knitting machine</a:t>
            </a:r>
            <a:endParaRPr lang="ko-KR" altLang="en-US" sz="1050" dirty="0"/>
          </a:p>
        </p:txBody>
      </p:sp>
      <p:sp>
        <p:nvSpPr>
          <p:cNvPr id="17" name="TextBox 16"/>
          <p:cNvSpPr txBox="1"/>
          <p:nvPr/>
        </p:nvSpPr>
        <p:spPr>
          <a:xfrm>
            <a:off x="6732240" y="4437112"/>
            <a:ext cx="720080" cy="577081"/>
          </a:xfrm>
          <a:prstGeom prst="rect">
            <a:avLst/>
          </a:prstGeom>
          <a:solidFill>
            <a:schemeClr val="bg1"/>
          </a:solidFill>
        </p:spPr>
        <p:txBody>
          <a:bodyPr wrap="square" rtlCol="0">
            <a:spAutoFit/>
          </a:bodyPr>
          <a:lstStyle/>
          <a:p>
            <a:pPr algn="ctr"/>
            <a:r>
              <a:rPr lang="en-US" altLang="ko-KR" sz="1050" dirty="0" smtClean="0"/>
              <a:t>Warp knitting machine</a:t>
            </a:r>
            <a:endParaRPr lang="ko-KR" altLang="en-US" sz="1050" dirty="0"/>
          </a:p>
        </p:txBody>
      </p:sp>
      <p:sp>
        <p:nvSpPr>
          <p:cNvPr id="18" name="TextBox 17"/>
          <p:cNvSpPr txBox="1"/>
          <p:nvPr/>
        </p:nvSpPr>
        <p:spPr>
          <a:xfrm>
            <a:off x="7884368" y="4437112"/>
            <a:ext cx="720080" cy="577081"/>
          </a:xfrm>
          <a:prstGeom prst="rect">
            <a:avLst/>
          </a:prstGeom>
          <a:solidFill>
            <a:schemeClr val="bg1"/>
          </a:solidFill>
        </p:spPr>
        <p:txBody>
          <a:bodyPr wrap="square" rtlCol="0">
            <a:spAutoFit/>
          </a:bodyPr>
          <a:lstStyle/>
          <a:p>
            <a:pPr algn="ctr"/>
            <a:r>
              <a:rPr lang="en-US" altLang="ko-KR" sz="1050" dirty="0" smtClean="0"/>
              <a:t>Warp knitting machine</a:t>
            </a:r>
            <a:endParaRPr lang="ko-KR" altLang="en-US" sz="1050" dirty="0"/>
          </a:p>
        </p:txBody>
      </p:sp>
      <p:sp>
        <p:nvSpPr>
          <p:cNvPr id="19" name="TextBox 18"/>
          <p:cNvSpPr txBox="1"/>
          <p:nvPr/>
        </p:nvSpPr>
        <p:spPr>
          <a:xfrm>
            <a:off x="3563888" y="4453662"/>
            <a:ext cx="720080" cy="415498"/>
          </a:xfrm>
          <a:prstGeom prst="rect">
            <a:avLst/>
          </a:prstGeom>
          <a:solidFill>
            <a:schemeClr val="bg1"/>
          </a:solidFill>
        </p:spPr>
        <p:txBody>
          <a:bodyPr wrap="square" rtlCol="0">
            <a:spAutoFit/>
          </a:bodyPr>
          <a:lstStyle/>
          <a:p>
            <a:pPr algn="ctr"/>
            <a:r>
              <a:rPr lang="en-US" altLang="ko-KR" sz="1050" dirty="0" smtClean="0"/>
              <a:t>Warping machine</a:t>
            </a:r>
            <a:endParaRPr lang="ko-KR" altLang="en-US" sz="1050" dirty="0"/>
          </a:p>
        </p:txBody>
      </p:sp>
    </p:spTree>
    <p:extLst>
      <p:ext uri="{BB962C8B-B14F-4D97-AF65-F5344CB8AC3E}">
        <p14:creationId xmlns:p14="http://schemas.microsoft.com/office/powerpoint/2010/main" val="28025358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5. Fabric Part Smart Factory</a:t>
            </a:r>
            <a:endParaRPr lang="ko-KR" altLang="en-US" dirty="0"/>
          </a:p>
        </p:txBody>
      </p:sp>
      <p:sp>
        <p:nvSpPr>
          <p:cNvPr id="3" name="슬라이드 번호 개체 틀 2"/>
          <p:cNvSpPr>
            <a:spLocks noGrp="1"/>
          </p:cNvSpPr>
          <p:nvPr>
            <p:ph type="sldNum" sz="quarter" idx="12"/>
          </p:nvPr>
        </p:nvSpPr>
        <p:spPr/>
        <p:txBody>
          <a:bodyPr/>
          <a:lstStyle/>
          <a:p>
            <a:fld id="{0F567439-5C3E-4BB1-91F1-4F884E3EA3BA}" type="slidenum">
              <a:rPr lang="ko-KR" altLang="en-US" smtClean="0"/>
              <a:pPr/>
              <a:t>15</a:t>
            </a:fld>
            <a:endParaRPr lang="ko-KR" altLang="en-US" dirty="0"/>
          </a:p>
        </p:txBody>
      </p:sp>
      <p:grpSp>
        <p:nvGrpSpPr>
          <p:cNvPr id="4" name="그룹 3"/>
          <p:cNvGrpSpPr/>
          <p:nvPr/>
        </p:nvGrpSpPr>
        <p:grpSpPr>
          <a:xfrm>
            <a:off x="323528" y="1628800"/>
            <a:ext cx="8535567" cy="3456384"/>
            <a:chOff x="340734" y="85725"/>
            <a:chExt cx="9053240" cy="3497112"/>
          </a:xfrm>
        </p:grpSpPr>
        <p:pic>
          <p:nvPicPr>
            <p:cNvPr id="5" name="Picture 11" descr="C:\Users\ssh\Desktop\ICT3.x_ 이미지\imgres.jpg"/>
            <p:cNvPicPr>
              <a:picLocks noChangeAspect="1" noChangeArrowheads="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10000" b="100000" l="9589" r="89726"/>
                      </a14:imgEffect>
                    </a14:imgLayer>
                  </a14:imgProps>
                </a:ext>
                <a:ext uri="{28A0092B-C50C-407E-A947-70E740481C1C}">
                  <a14:useLocalDpi xmlns:a14="http://schemas.microsoft.com/office/drawing/2010/main" val="0"/>
                </a:ext>
              </a:extLst>
            </a:blip>
            <a:srcRect/>
            <a:stretch/>
          </p:blipFill>
          <p:spPr bwMode="auto">
            <a:xfrm rot="16200000">
              <a:off x="1075555" y="2707849"/>
              <a:ext cx="202887" cy="3685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C:\Users\ssh\Desktop\ICT3.x_ 이미지\HTB1EKb9FVXXXXalXpXXq6xXFXXX5.jpg"/>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981649" flipH="1">
              <a:off x="689340" y="2315129"/>
              <a:ext cx="401999" cy="40199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9" descr="C:\Users\ssh\Desktop\ICT3.x_ 이미지\8654b526_1025839047.GIF"/>
            <p:cNvPicPr>
              <a:picLocks noChangeAspect="1" noChangeArrowheads="1"/>
            </p:cNvPicPr>
            <p:nvPr/>
          </p:nvPicPr>
          <p:blipFill rotWithShape="1">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ackgroundRemoval t="17677" b="80303" l="13422" r="94518"/>
                      </a14:imgEffect>
                    </a14:imgLayer>
                  </a14:imgProps>
                </a:ext>
                <a:ext uri="{28A0092B-C50C-407E-A947-70E740481C1C}">
                  <a14:useLocalDpi xmlns:a14="http://schemas.microsoft.com/office/drawing/2010/main" val="0"/>
                </a:ext>
              </a:extLst>
            </a:blip>
            <a:srcRect l="14186" t="17479" r="2949" b="19349"/>
            <a:stretch/>
          </p:blipFill>
          <p:spPr bwMode="auto">
            <a:xfrm rot="775374">
              <a:off x="558914" y="2095732"/>
              <a:ext cx="304764" cy="26088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ssh\Desktop\ICT3.x_ 이미지\0050530020000005032.jpg"/>
            <p:cNvPicPr>
              <a:picLocks noChangeAspect="1" noChangeArrowheads="1"/>
            </p:cNvPicPr>
            <p:nvPr/>
          </p:nvPicPr>
          <p:blipFill rotWithShape="1">
            <a:blip r:embed="rId8" cstate="print">
              <a:duotone>
                <a:schemeClr val="accent1">
                  <a:shade val="45000"/>
                  <a:satMod val="135000"/>
                </a:schemeClr>
                <a:prstClr val="white"/>
              </a:duotone>
              <a:extLst>
                <a:ext uri="{28A0092B-C50C-407E-A947-70E740481C1C}">
                  <a14:useLocalDpi xmlns:a14="http://schemas.microsoft.com/office/drawing/2010/main" val="0"/>
                </a:ext>
              </a:extLst>
            </a:blip>
            <a:srcRect t="13550" b="32707"/>
            <a:stretch/>
          </p:blipFill>
          <p:spPr bwMode="auto">
            <a:xfrm>
              <a:off x="340734" y="1699141"/>
              <a:ext cx="487767" cy="26213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C:\Users\ssh\Desktop\ICT3.x_ 이미지\images.jpg"/>
            <p:cNvPicPr>
              <a:picLocks noChangeAspect="1" noChangeArrowheads="1"/>
            </p:cNvPicPr>
            <p:nvPr/>
          </p:nvPicPr>
          <p:blipFill>
            <a:blip r:embed="rId9" cstate="print">
              <a:duotone>
                <a:schemeClr val="accent1">
                  <a:shade val="45000"/>
                  <a:satMod val="135000"/>
                </a:schemeClr>
                <a:prstClr val="white"/>
              </a:duotone>
              <a:extLst>
                <a:ext uri="{BEBA8EAE-BF5A-486C-A8C5-ECC9F3942E4B}">
                  <a14:imgProps xmlns:a14="http://schemas.microsoft.com/office/drawing/2010/main">
                    <a14:imgLayer r:embed="rId10">
                      <a14:imgEffect>
                        <a14:backgroundRemoval t="9360" b="78325" l="0" r="100000"/>
                      </a14:imgEffect>
                    </a14:imgLayer>
                  </a14:imgProps>
                </a:ext>
                <a:ext uri="{28A0092B-C50C-407E-A947-70E740481C1C}">
                  <a14:useLocalDpi xmlns:a14="http://schemas.microsoft.com/office/drawing/2010/main" val="0"/>
                </a:ext>
              </a:extLst>
            </a:blip>
            <a:srcRect/>
            <a:stretch>
              <a:fillRect/>
            </a:stretch>
          </p:blipFill>
          <p:spPr bwMode="auto">
            <a:xfrm>
              <a:off x="611065" y="1352127"/>
              <a:ext cx="381637" cy="3124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 descr="C:\Users\ssh\Desktop\ICT3.x_ 이미지\929707871_785.jpg"/>
            <p:cNvPicPr>
              <a:picLocks noChangeAspect="1" noChangeArrowheads="1"/>
            </p:cNvPicPr>
            <p:nvPr/>
          </p:nvPicPr>
          <p:blipFill>
            <a:blip r:embed="rId11" cstate="print">
              <a:duotone>
                <a:schemeClr val="accent1">
                  <a:shade val="45000"/>
                  <a:satMod val="135000"/>
                </a:schemeClr>
                <a:prstClr val="white"/>
              </a:duotone>
              <a:extLst>
                <a:ext uri="{BEBA8EAE-BF5A-486C-A8C5-ECC9F3942E4B}">
                  <a14:imgProps xmlns:a14="http://schemas.microsoft.com/office/drawing/2010/main">
                    <a14:imgLayer r:embed="rId12">
                      <a14:imgEffect>
                        <a14:backgroundRemoval t="10000" b="90000" l="0" r="100000"/>
                      </a14:imgEffect>
                    </a14:imgLayer>
                  </a14:imgProps>
                </a:ext>
                <a:ext uri="{28A0092B-C50C-407E-A947-70E740481C1C}">
                  <a14:useLocalDpi xmlns:a14="http://schemas.microsoft.com/office/drawing/2010/main" val="0"/>
                </a:ext>
              </a:extLst>
            </a:blip>
            <a:srcRect/>
            <a:stretch>
              <a:fillRect/>
            </a:stretch>
          </p:blipFill>
          <p:spPr bwMode="auto">
            <a:xfrm>
              <a:off x="839952" y="1017758"/>
              <a:ext cx="420782" cy="32145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C:\Users\ssh\Desktop\기기_라셀.png"/>
            <p:cNvPicPr>
              <a:picLocks noChangeAspect="1" noChangeArrowheads="1"/>
            </p:cNvPicPr>
            <p:nvPr/>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77091" y="85725"/>
              <a:ext cx="3853680" cy="34971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ssh\Desktop\ICT3.x_ 이미지\0050530020000005032.jpg"/>
            <p:cNvPicPr>
              <a:picLocks noChangeAspect="1" noChangeArrowheads="1"/>
            </p:cNvPicPr>
            <p:nvPr/>
          </p:nvPicPr>
          <p:blipFill rotWithShape="1">
            <a:blip r:embed="rId14" cstate="print">
              <a:duotone>
                <a:schemeClr val="accent1">
                  <a:shade val="45000"/>
                  <a:satMod val="135000"/>
                </a:schemeClr>
                <a:prstClr val="white"/>
              </a:duotone>
              <a:extLst>
                <a:ext uri="{28A0092B-C50C-407E-A947-70E740481C1C}">
                  <a14:useLocalDpi xmlns:a14="http://schemas.microsoft.com/office/drawing/2010/main" val="0"/>
                </a:ext>
              </a:extLst>
            </a:blip>
            <a:srcRect t="13550" b="32707"/>
            <a:stretch/>
          </p:blipFill>
          <p:spPr bwMode="auto">
            <a:xfrm>
              <a:off x="992702" y="680420"/>
              <a:ext cx="492950" cy="264925"/>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구부러진 연결선 12"/>
            <p:cNvCxnSpPr>
              <a:stCxn id="23" idx="3"/>
              <a:endCxn id="19" idx="1"/>
            </p:cNvCxnSpPr>
            <p:nvPr/>
          </p:nvCxnSpPr>
          <p:spPr>
            <a:xfrm>
              <a:off x="3004311" y="855849"/>
              <a:ext cx="454709" cy="979271"/>
            </a:xfrm>
            <a:prstGeom prst="curvedConnector3">
              <a:avLst/>
            </a:prstGeom>
            <a:ln w="19050">
              <a:solidFill>
                <a:schemeClr val="accent1">
                  <a:lumMod val="75000"/>
                </a:schemeClr>
              </a:solidFill>
              <a:headEnd type="oval"/>
              <a:tailEnd type="none" w="sm" len="sm"/>
            </a:ln>
          </p:spPr>
          <p:style>
            <a:lnRef idx="1">
              <a:schemeClr val="accent4"/>
            </a:lnRef>
            <a:fillRef idx="0">
              <a:schemeClr val="accent4"/>
            </a:fillRef>
            <a:effectRef idx="0">
              <a:schemeClr val="accent4"/>
            </a:effectRef>
            <a:fontRef idx="minor">
              <a:schemeClr val="tx1"/>
            </a:fontRef>
          </p:style>
        </p:cxnSp>
        <p:cxnSp>
          <p:nvCxnSpPr>
            <p:cNvPr id="14" name="구부러진 연결선 13"/>
            <p:cNvCxnSpPr>
              <a:stCxn id="22" idx="3"/>
              <a:endCxn id="19" idx="1"/>
            </p:cNvCxnSpPr>
            <p:nvPr/>
          </p:nvCxnSpPr>
          <p:spPr>
            <a:xfrm>
              <a:off x="2555316" y="1199371"/>
              <a:ext cx="903704" cy="635750"/>
            </a:xfrm>
            <a:prstGeom prst="curvedConnector3">
              <a:avLst/>
            </a:prstGeom>
            <a:ln w="19050">
              <a:solidFill>
                <a:schemeClr val="accent1">
                  <a:lumMod val="75000"/>
                </a:schemeClr>
              </a:solidFill>
              <a:headEnd type="oval"/>
              <a:tailEnd type="none" w="sm" len="sm"/>
            </a:ln>
          </p:spPr>
          <p:style>
            <a:lnRef idx="1">
              <a:schemeClr val="accent4"/>
            </a:lnRef>
            <a:fillRef idx="0">
              <a:schemeClr val="accent4"/>
            </a:fillRef>
            <a:effectRef idx="0">
              <a:schemeClr val="accent4"/>
            </a:effectRef>
            <a:fontRef idx="minor">
              <a:schemeClr val="tx1"/>
            </a:fontRef>
          </p:style>
        </p:cxnSp>
        <p:cxnSp>
          <p:nvCxnSpPr>
            <p:cNvPr id="15" name="구부러진 연결선 14"/>
            <p:cNvCxnSpPr>
              <a:stCxn id="24" idx="3"/>
              <a:endCxn id="19" idx="1"/>
            </p:cNvCxnSpPr>
            <p:nvPr/>
          </p:nvCxnSpPr>
          <p:spPr>
            <a:xfrm>
              <a:off x="2680002" y="1517245"/>
              <a:ext cx="779018" cy="317875"/>
            </a:xfrm>
            <a:prstGeom prst="curvedConnector3">
              <a:avLst/>
            </a:prstGeom>
            <a:ln w="19050">
              <a:solidFill>
                <a:schemeClr val="accent1">
                  <a:lumMod val="75000"/>
                </a:schemeClr>
              </a:solidFill>
              <a:headEnd type="oval"/>
              <a:tailEnd type="none" w="sm" len="sm"/>
            </a:ln>
          </p:spPr>
          <p:style>
            <a:lnRef idx="1">
              <a:schemeClr val="accent4"/>
            </a:lnRef>
            <a:fillRef idx="0">
              <a:schemeClr val="accent4"/>
            </a:fillRef>
            <a:effectRef idx="0">
              <a:schemeClr val="accent4"/>
            </a:effectRef>
            <a:fontRef idx="minor">
              <a:schemeClr val="tx1"/>
            </a:fontRef>
          </p:style>
        </p:cxnSp>
        <p:cxnSp>
          <p:nvCxnSpPr>
            <p:cNvPr id="16" name="구부러진 연결선 15"/>
            <p:cNvCxnSpPr>
              <a:stCxn id="26" idx="3"/>
              <a:endCxn id="19" idx="1"/>
            </p:cNvCxnSpPr>
            <p:nvPr/>
          </p:nvCxnSpPr>
          <p:spPr>
            <a:xfrm flipV="1">
              <a:off x="1992702" y="1835120"/>
              <a:ext cx="1466317" cy="401029"/>
            </a:xfrm>
            <a:prstGeom prst="curvedConnector3">
              <a:avLst/>
            </a:prstGeom>
            <a:ln w="19050">
              <a:solidFill>
                <a:schemeClr val="accent1">
                  <a:lumMod val="75000"/>
                </a:schemeClr>
              </a:solidFill>
              <a:headEnd type="oval"/>
              <a:tailEnd type="none" w="sm" len="sm"/>
            </a:ln>
          </p:spPr>
          <p:style>
            <a:lnRef idx="1">
              <a:schemeClr val="accent4"/>
            </a:lnRef>
            <a:fillRef idx="0">
              <a:schemeClr val="accent4"/>
            </a:fillRef>
            <a:effectRef idx="0">
              <a:schemeClr val="accent4"/>
            </a:effectRef>
            <a:fontRef idx="minor">
              <a:schemeClr val="tx1"/>
            </a:fontRef>
          </p:style>
        </p:cxnSp>
        <p:cxnSp>
          <p:nvCxnSpPr>
            <p:cNvPr id="17" name="구부러진 연결선 16"/>
            <p:cNvCxnSpPr>
              <a:stCxn id="27" idx="3"/>
              <a:endCxn id="19" idx="1"/>
            </p:cNvCxnSpPr>
            <p:nvPr/>
          </p:nvCxnSpPr>
          <p:spPr>
            <a:xfrm flipV="1">
              <a:off x="2329256" y="1835120"/>
              <a:ext cx="1129764" cy="720003"/>
            </a:xfrm>
            <a:prstGeom prst="curvedConnector3">
              <a:avLst/>
            </a:prstGeom>
            <a:ln w="19050">
              <a:solidFill>
                <a:schemeClr val="accent1">
                  <a:lumMod val="75000"/>
                </a:schemeClr>
              </a:solidFill>
              <a:headEnd type="oval"/>
              <a:tailEnd type="none" w="sm" len="sm"/>
            </a:ln>
          </p:spPr>
          <p:style>
            <a:lnRef idx="1">
              <a:schemeClr val="accent4"/>
            </a:lnRef>
            <a:fillRef idx="0">
              <a:schemeClr val="accent4"/>
            </a:fillRef>
            <a:effectRef idx="0">
              <a:schemeClr val="accent4"/>
            </a:effectRef>
            <a:fontRef idx="minor">
              <a:schemeClr val="tx1"/>
            </a:fontRef>
          </p:style>
        </p:cxnSp>
        <p:cxnSp>
          <p:nvCxnSpPr>
            <p:cNvPr id="18" name="구부러진 연결선 17"/>
            <p:cNvCxnSpPr>
              <a:stCxn id="28" idx="3"/>
              <a:endCxn id="19" idx="1"/>
            </p:cNvCxnSpPr>
            <p:nvPr/>
          </p:nvCxnSpPr>
          <p:spPr>
            <a:xfrm flipV="1">
              <a:off x="2545658" y="1835120"/>
              <a:ext cx="913362" cy="1082876"/>
            </a:xfrm>
            <a:prstGeom prst="curvedConnector3">
              <a:avLst>
                <a:gd name="adj1" fmla="val 50000"/>
              </a:avLst>
            </a:prstGeom>
            <a:ln w="19050">
              <a:solidFill>
                <a:schemeClr val="accent1">
                  <a:lumMod val="75000"/>
                </a:schemeClr>
              </a:solidFill>
              <a:headEnd type="oval"/>
              <a:tailEnd type="none" w="sm" len="sm"/>
            </a:ln>
          </p:spPr>
          <p:style>
            <a:lnRef idx="1">
              <a:schemeClr val="accent4"/>
            </a:lnRef>
            <a:fillRef idx="0">
              <a:schemeClr val="accent4"/>
            </a:fillRef>
            <a:effectRef idx="0">
              <a:schemeClr val="accent4"/>
            </a:effectRef>
            <a:fontRef idx="minor">
              <a:schemeClr val="tx1"/>
            </a:fontRef>
          </p:style>
        </p:cxnSp>
        <p:pic>
          <p:nvPicPr>
            <p:cNvPr id="19" name="Picture 3" descr="C:\Users\ssh\Desktop\ICT3.x_ 이미지\1.jpg"/>
            <p:cNvPicPr>
              <a:picLocks noChangeAspect="1" noChangeArrowheads="1"/>
            </p:cNvPicPr>
            <p:nvPr/>
          </p:nvPicPr>
          <p:blipFill>
            <a:blip r:embed="rId15" cstate="print">
              <a:extLst>
                <a:ext uri="{BEBA8EAE-BF5A-486C-A8C5-ECC9F3942E4B}">
                  <a14:imgProps xmlns:a14="http://schemas.microsoft.com/office/drawing/2010/main">
                    <a14:imgLayer r:embed="rId16">
                      <a14:imgEffect>
                        <a14:artisticCutout/>
                      </a14:imgEffect>
                    </a14:imgLayer>
                  </a14:imgProps>
                </a:ext>
                <a:ext uri="{28A0092B-C50C-407E-A947-70E740481C1C}">
                  <a14:useLocalDpi xmlns:a14="http://schemas.microsoft.com/office/drawing/2010/main" val="0"/>
                </a:ext>
              </a:extLst>
            </a:blip>
            <a:srcRect/>
            <a:stretch>
              <a:fillRect/>
            </a:stretch>
          </p:blipFill>
          <p:spPr bwMode="auto">
            <a:xfrm>
              <a:off x="3459020" y="1183697"/>
              <a:ext cx="1203418" cy="1302846"/>
            </a:xfrm>
            <a:prstGeom prst="rect">
              <a:avLst/>
            </a:prstGeom>
            <a:noFill/>
            <a:effectLst>
              <a:outerShdw blurRad="76200" dir="13500000" sy="23000" kx="1200000" algn="br" rotWithShape="0">
                <a:prstClr val="black">
                  <a:alpha val="20000"/>
                </a:prstClr>
              </a:outerShdw>
            </a:effectLst>
            <a:scene3d>
              <a:camera prst="perspectiveHeroicExtremeLeftFacing"/>
              <a:lightRig rig="threePt" dir="t"/>
            </a:scene3d>
            <a:sp3d>
              <a:bevelT prst="convex"/>
            </a:sp3d>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3289624" y="2694966"/>
              <a:ext cx="1884187" cy="630459"/>
            </a:xfrm>
            <a:prstGeom prst="rect">
              <a:avLst/>
            </a:prstGeom>
            <a:ln/>
          </p:spPr>
          <p:style>
            <a:lnRef idx="0">
              <a:schemeClr val="accent1"/>
            </a:lnRef>
            <a:fillRef idx="1003">
              <a:schemeClr val="dk2"/>
            </a:fillRef>
            <a:effectRef idx="3">
              <a:schemeClr val="accent1"/>
            </a:effectRef>
            <a:fontRef idx="minor">
              <a:schemeClr val="lt1"/>
            </a:fontRef>
          </p:style>
          <p:txBody>
            <a:bodyPr wrap="none" rtlCol="0">
              <a:spAutoFit/>
            </a:bodyPr>
            <a:lstStyle/>
            <a:p>
              <a:pPr algn="ctr"/>
              <a:r>
                <a:rPr lang="en-US" altLang="ko-KR" sz="1050" b="1" dirty="0" smtClean="0">
                  <a:effectLst>
                    <a:outerShdw blurRad="38100" dist="38100" dir="2700000" algn="tl">
                      <a:srgbClr val="000000">
                        <a:alpha val="43137"/>
                      </a:srgbClr>
                    </a:outerShdw>
                  </a:effectLst>
                </a:rPr>
                <a:t>Smart Factor Integrated </a:t>
              </a:r>
            </a:p>
            <a:p>
              <a:pPr algn="ctr"/>
              <a:r>
                <a:rPr lang="en-US" altLang="ko-KR" sz="1050" b="1" dirty="0" smtClean="0">
                  <a:effectLst>
                    <a:outerShdw blurRad="38100" dist="38100" dir="2700000" algn="tl">
                      <a:srgbClr val="000000">
                        <a:alpha val="43137"/>
                      </a:srgbClr>
                    </a:outerShdw>
                  </a:effectLst>
                </a:rPr>
                <a:t>Sensor Information </a:t>
              </a:r>
            </a:p>
            <a:p>
              <a:pPr algn="ctr"/>
              <a:r>
                <a:rPr lang="en-US" altLang="ko-KR" sz="1050" b="1" dirty="0" smtClean="0">
                  <a:effectLst>
                    <a:outerShdw blurRad="38100" dist="38100" dir="2700000" algn="tl">
                      <a:srgbClr val="000000">
                        <a:alpha val="43137"/>
                      </a:srgbClr>
                    </a:outerShdw>
                  </a:effectLst>
                </a:rPr>
                <a:t>Acquisition Module</a:t>
              </a:r>
              <a:endParaRPr lang="ko-KR" altLang="en-US" sz="1050" b="1" dirty="0">
                <a:effectLst>
                  <a:outerShdw blurRad="38100" dist="38100" dir="2700000" algn="tl">
                    <a:srgbClr val="000000">
                      <a:alpha val="43137"/>
                    </a:srgbClr>
                  </a:outerShdw>
                </a:effectLst>
              </a:endParaRPr>
            </a:p>
          </p:txBody>
        </p:sp>
        <p:pic>
          <p:nvPicPr>
            <p:cNvPr id="21" name="Picture 4" descr="C:\Users\ssh\Desktop\ICT3.x_ 이미지\712EYFz9+YL._SL1500_.jpg"/>
            <p:cNvPicPr>
              <a:picLocks noChangeAspect="1" noChangeArrowheads="1"/>
            </p:cNvPicPr>
            <p:nvPr/>
          </p:nvPicPr>
          <p:blipFill>
            <a:blip r:embed="rId17" cstate="print">
              <a:extLst>
                <a:ext uri="{BEBA8EAE-BF5A-486C-A8C5-ECC9F3942E4B}">
                  <a14:imgProps xmlns:a14="http://schemas.microsoft.com/office/drawing/2010/main">
                    <a14:imgLayer r:embed="rId18">
                      <a14:imgEffect>
                        <a14:backgroundRemoval t="10000" b="90000" l="10000" r="90000"/>
                      </a14:imgEffect>
                      <a14:imgEffect>
                        <a14:artisticGlowEdges/>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4353541" y="613470"/>
              <a:ext cx="417789" cy="38074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1222001" y="1060670"/>
              <a:ext cx="1333315" cy="277402"/>
            </a:xfrm>
            <a:prstGeom prst="rect">
              <a:avLst/>
            </a:prstGeom>
            <a:ln/>
          </p:spPr>
          <p:style>
            <a:lnRef idx="0">
              <a:schemeClr val="accent1"/>
            </a:lnRef>
            <a:fillRef idx="1001">
              <a:schemeClr val="dk2"/>
            </a:fillRef>
            <a:effectRef idx="3">
              <a:schemeClr val="accent1"/>
            </a:effectRef>
            <a:fontRef idx="minor">
              <a:schemeClr val="lt1"/>
            </a:fontRef>
          </p:style>
          <p:txBody>
            <a:bodyPr wrap="none" rtlCol="0">
              <a:spAutoFit/>
            </a:bodyPr>
            <a:lstStyle/>
            <a:p>
              <a:pPr algn="ctr"/>
              <a:r>
                <a:rPr lang="en-US" altLang="ko-KR" sz="1050" b="1" dirty="0" smtClean="0"/>
                <a:t>Humidity Sensor</a:t>
              </a:r>
              <a:endParaRPr lang="ko-KR" altLang="en-US" sz="1050" b="1" dirty="0"/>
            </a:p>
          </p:txBody>
        </p:sp>
        <p:sp>
          <p:nvSpPr>
            <p:cNvPr id="23" name="TextBox 22"/>
            <p:cNvSpPr txBox="1"/>
            <p:nvPr/>
          </p:nvSpPr>
          <p:spPr>
            <a:xfrm>
              <a:off x="1427864" y="717148"/>
              <a:ext cx="1576447" cy="277402"/>
            </a:xfrm>
            <a:prstGeom prst="rect">
              <a:avLst/>
            </a:prstGeom>
            <a:ln/>
          </p:spPr>
          <p:style>
            <a:lnRef idx="0">
              <a:schemeClr val="accent1"/>
            </a:lnRef>
            <a:fillRef idx="1001">
              <a:schemeClr val="dk2"/>
            </a:fillRef>
            <a:effectRef idx="3">
              <a:schemeClr val="accent1"/>
            </a:effectRef>
            <a:fontRef idx="minor">
              <a:schemeClr val="lt1"/>
            </a:fontRef>
          </p:style>
          <p:txBody>
            <a:bodyPr wrap="none" rtlCol="0">
              <a:spAutoFit/>
            </a:bodyPr>
            <a:lstStyle/>
            <a:p>
              <a:pPr algn="ctr"/>
              <a:r>
                <a:rPr lang="en-US" altLang="ko-KR" sz="1050" b="1" dirty="0" smtClean="0"/>
                <a:t>Temperature Sensor</a:t>
              </a:r>
              <a:endParaRPr lang="ko-KR" altLang="en-US" sz="1050" b="1" dirty="0"/>
            </a:p>
          </p:txBody>
        </p:sp>
        <p:sp>
          <p:nvSpPr>
            <p:cNvPr id="24" name="TextBox 23"/>
            <p:cNvSpPr txBox="1"/>
            <p:nvPr/>
          </p:nvSpPr>
          <p:spPr>
            <a:xfrm>
              <a:off x="1021945" y="1378544"/>
              <a:ext cx="1658057" cy="277402"/>
            </a:xfrm>
            <a:prstGeom prst="rect">
              <a:avLst/>
            </a:prstGeom>
            <a:ln/>
          </p:spPr>
          <p:style>
            <a:lnRef idx="0">
              <a:schemeClr val="accent1"/>
            </a:lnRef>
            <a:fillRef idx="1001">
              <a:schemeClr val="dk2"/>
            </a:fillRef>
            <a:effectRef idx="3">
              <a:schemeClr val="accent1"/>
            </a:effectRef>
            <a:fontRef idx="minor">
              <a:schemeClr val="lt1"/>
            </a:fontRef>
          </p:style>
          <p:txBody>
            <a:bodyPr wrap="none" rtlCol="0">
              <a:spAutoFit/>
            </a:bodyPr>
            <a:lstStyle/>
            <a:p>
              <a:pPr algn="ctr"/>
              <a:r>
                <a:rPr lang="en-US" altLang="ko-KR" sz="1050" b="1" dirty="0" smtClean="0"/>
                <a:t>Motor Temp. Sensor</a:t>
              </a:r>
              <a:endParaRPr lang="ko-KR" altLang="en-US" sz="1050" b="1" dirty="0"/>
            </a:p>
          </p:txBody>
        </p:sp>
        <p:sp>
          <p:nvSpPr>
            <p:cNvPr id="25" name="TextBox 24"/>
            <p:cNvSpPr txBox="1"/>
            <p:nvPr/>
          </p:nvSpPr>
          <p:spPr>
            <a:xfrm>
              <a:off x="761971" y="1727207"/>
              <a:ext cx="1681860" cy="277402"/>
            </a:xfrm>
            <a:prstGeom prst="rect">
              <a:avLst/>
            </a:prstGeom>
            <a:ln/>
          </p:spPr>
          <p:style>
            <a:lnRef idx="0">
              <a:schemeClr val="accent1"/>
            </a:lnRef>
            <a:fillRef idx="1001">
              <a:schemeClr val="dk2"/>
            </a:fillRef>
            <a:effectRef idx="3">
              <a:schemeClr val="accent1"/>
            </a:effectRef>
            <a:fontRef idx="minor">
              <a:schemeClr val="lt1"/>
            </a:fontRef>
          </p:style>
          <p:txBody>
            <a:bodyPr wrap="none" rtlCol="0">
              <a:spAutoFit/>
            </a:bodyPr>
            <a:lstStyle/>
            <a:p>
              <a:pPr algn="ctr"/>
              <a:r>
                <a:rPr lang="en-US" altLang="ko-KR" sz="1050" b="1" dirty="0" smtClean="0"/>
                <a:t>Control Temp. Sensor</a:t>
              </a:r>
              <a:endParaRPr lang="ko-KR" altLang="en-US" sz="1050" b="1" dirty="0"/>
            </a:p>
          </p:txBody>
        </p:sp>
        <p:sp>
          <p:nvSpPr>
            <p:cNvPr id="26" name="TextBox 25"/>
            <p:cNvSpPr txBox="1"/>
            <p:nvPr/>
          </p:nvSpPr>
          <p:spPr>
            <a:xfrm>
              <a:off x="851512" y="2097448"/>
              <a:ext cx="1141190" cy="277402"/>
            </a:xfrm>
            <a:prstGeom prst="rect">
              <a:avLst/>
            </a:prstGeom>
            <a:ln/>
          </p:spPr>
          <p:style>
            <a:lnRef idx="0">
              <a:schemeClr val="accent1"/>
            </a:lnRef>
            <a:fillRef idx="1001">
              <a:schemeClr val="dk2"/>
            </a:fillRef>
            <a:effectRef idx="3">
              <a:schemeClr val="accent1"/>
            </a:effectRef>
            <a:fontRef idx="minor">
              <a:schemeClr val="lt1"/>
            </a:fontRef>
          </p:style>
          <p:txBody>
            <a:bodyPr wrap="none" rtlCol="0">
              <a:spAutoFit/>
            </a:bodyPr>
            <a:lstStyle/>
            <a:p>
              <a:pPr algn="ctr"/>
              <a:r>
                <a:rPr lang="en-US" altLang="ko-KR" sz="1050" b="1" dirty="0" smtClean="0"/>
                <a:t>Thread Status</a:t>
              </a:r>
              <a:endParaRPr lang="ko-KR" altLang="en-US" sz="1050" b="1" dirty="0"/>
            </a:p>
          </p:txBody>
        </p:sp>
        <p:sp>
          <p:nvSpPr>
            <p:cNvPr id="27" name="TextBox 26"/>
            <p:cNvSpPr txBox="1"/>
            <p:nvPr/>
          </p:nvSpPr>
          <p:spPr>
            <a:xfrm>
              <a:off x="1033345" y="2416422"/>
              <a:ext cx="1295910" cy="277402"/>
            </a:xfrm>
            <a:prstGeom prst="rect">
              <a:avLst/>
            </a:prstGeom>
            <a:ln/>
          </p:spPr>
          <p:style>
            <a:lnRef idx="0">
              <a:schemeClr val="accent1"/>
            </a:lnRef>
            <a:fillRef idx="1001">
              <a:schemeClr val="dk2"/>
            </a:fillRef>
            <a:effectRef idx="3">
              <a:schemeClr val="accent1"/>
            </a:effectRef>
            <a:fontRef idx="minor">
              <a:schemeClr val="lt1"/>
            </a:fontRef>
          </p:style>
          <p:txBody>
            <a:bodyPr wrap="none" rtlCol="0">
              <a:spAutoFit/>
            </a:bodyPr>
            <a:lstStyle/>
            <a:p>
              <a:pPr algn="ctr"/>
              <a:r>
                <a:rPr lang="en-US" altLang="ko-KR" sz="1050" b="1" dirty="0" smtClean="0"/>
                <a:t>Vibration Status</a:t>
              </a:r>
              <a:endParaRPr lang="ko-KR" altLang="en-US" sz="1050" b="1" dirty="0"/>
            </a:p>
          </p:txBody>
        </p:sp>
        <p:sp>
          <p:nvSpPr>
            <p:cNvPr id="28" name="TextBox 27"/>
            <p:cNvSpPr txBox="1"/>
            <p:nvPr/>
          </p:nvSpPr>
          <p:spPr>
            <a:xfrm>
              <a:off x="1435070" y="2779295"/>
              <a:ext cx="1110587" cy="277402"/>
            </a:xfrm>
            <a:prstGeom prst="rect">
              <a:avLst/>
            </a:prstGeom>
            <a:ln/>
          </p:spPr>
          <p:style>
            <a:lnRef idx="0">
              <a:schemeClr val="accent1"/>
            </a:lnRef>
            <a:fillRef idx="1001">
              <a:schemeClr val="dk2"/>
            </a:fillRef>
            <a:effectRef idx="3">
              <a:schemeClr val="accent1"/>
            </a:effectRef>
            <a:fontRef idx="minor">
              <a:schemeClr val="lt1"/>
            </a:fontRef>
          </p:style>
          <p:txBody>
            <a:bodyPr wrap="none" rtlCol="0">
              <a:spAutoFit/>
            </a:bodyPr>
            <a:lstStyle/>
            <a:p>
              <a:pPr algn="ctr"/>
              <a:r>
                <a:rPr lang="en-US" altLang="ko-KR" sz="1050" b="1" dirty="0" smtClean="0"/>
                <a:t>Shock Sensor</a:t>
              </a:r>
              <a:endParaRPr lang="ko-KR" altLang="en-US" sz="1050" b="1" dirty="0"/>
            </a:p>
          </p:txBody>
        </p:sp>
        <p:pic>
          <p:nvPicPr>
            <p:cNvPr id="30" name="Picture 4" descr="C:\Users\ssh\Desktop\ICT3.x_ 이미지\712EYFz9+YL._SL1500_.jpg"/>
            <p:cNvPicPr>
              <a:picLocks noChangeAspect="1" noChangeArrowheads="1"/>
            </p:cNvPicPr>
            <p:nvPr/>
          </p:nvPicPr>
          <p:blipFill>
            <a:blip r:embed="rId17" cstate="print">
              <a:duotone>
                <a:schemeClr val="accent1">
                  <a:shade val="45000"/>
                  <a:satMod val="135000"/>
                </a:schemeClr>
                <a:prstClr val="white"/>
              </a:duotone>
              <a:extLst>
                <a:ext uri="{BEBA8EAE-BF5A-486C-A8C5-ECC9F3942E4B}">
                  <a14:imgProps xmlns:a14="http://schemas.microsoft.com/office/drawing/2010/main">
                    <a14:imgLayer r:embed="rId18">
                      <a14:imgEffect>
                        <a14:backgroundRemoval t="10000" b="90000" l="10000" r="90000"/>
                      </a14:imgEffect>
                      <a14:imgEffect>
                        <a14:artisticGlowEdges/>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3851834" y="1113986"/>
              <a:ext cx="417789" cy="38074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31" name="구부러진 연결선 30"/>
            <p:cNvCxnSpPr>
              <a:stCxn id="21" idx="1"/>
              <a:endCxn id="19" idx="0"/>
            </p:cNvCxnSpPr>
            <p:nvPr/>
          </p:nvCxnSpPr>
          <p:spPr>
            <a:xfrm rot="10800000" flipV="1">
              <a:off x="4060728" y="803842"/>
              <a:ext cx="292812" cy="379855"/>
            </a:xfrm>
            <a:prstGeom prst="curvedConnector2">
              <a:avLst/>
            </a:prstGeom>
            <a:ln w="19050" cmpd="sng">
              <a:headEnd type="oval" w="med" len="med"/>
              <a:tailEnd type="stealth"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2" name="구부러진 연결선 31"/>
            <p:cNvCxnSpPr>
              <a:stCxn id="25" idx="3"/>
            </p:cNvCxnSpPr>
            <p:nvPr/>
          </p:nvCxnSpPr>
          <p:spPr>
            <a:xfrm flipV="1">
              <a:off x="2443831" y="1827756"/>
              <a:ext cx="1338063" cy="38152"/>
            </a:xfrm>
            <a:prstGeom prst="curvedConnector3">
              <a:avLst/>
            </a:prstGeom>
            <a:ln w="19050">
              <a:solidFill>
                <a:schemeClr val="accent1">
                  <a:lumMod val="75000"/>
                </a:schemeClr>
              </a:solidFill>
              <a:headEnd type="oval"/>
              <a:tailEnd type="triangle" w="lg" len="lg"/>
            </a:ln>
          </p:spPr>
          <p:style>
            <a:lnRef idx="1">
              <a:schemeClr val="accent4"/>
            </a:lnRef>
            <a:fillRef idx="0">
              <a:schemeClr val="accent4"/>
            </a:fillRef>
            <a:effectRef idx="0">
              <a:schemeClr val="accent4"/>
            </a:effectRef>
            <a:fontRef idx="minor">
              <a:schemeClr val="tx1"/>
            </a:fontRef>
          </p:style>
        </p:cxnSp>
        <p:sp>
          <p:nvSpPr>
            <p:cNvPr id="33" name="TextBox 32"/>
            <p:cNvSpPr txBox="1"/>
            <p:nvPr/>
          </p:nvSpPr>
          <p:spPr>
            <a:xfrm>
              <a:off x="6204271" y="85725"/>
              <a:ext cx="391732" cy="3497112"/>
            </a:xfrm>
            <a:prstGeom prst="rect">
              <a:avLst/>
            </a:prstGeom>
          </p:spPr>
          <p:style>
            <a:lnRef idx="0">
              <a:schemeClr val="dk1"/>
            </a:lnRef>
            <a:fillRef idx="1003">
              <a:schemeClr val="dk1"/>
            </a:fillRef>
            <a:effectRef idx="3">
              <a:schemeClr val="dk1"/>
            </a:effectRef>
            <a:fontRef idx="minor">
              <a:schemeClr val="lt1"/>
            </a:fontRef>
          </p:style>
          <p:txBody>
            <a:bodyPr vert="eaVert" wrap="square" rtlCol="0">
              <a:spAutoFit/>
            </a:bodyPr>
            <a:lstStyle/>
            <a:p>
              <a:pPr algn="ctr"/>
              <a:r>
                <a:rPr lang="en-US" altLang="ko-KR" sz="1200" dirty="0" smtClean="0"/>
                <a:t>POP &amp; </a:t>
              </a:r>
              <a:r>
                <a:rPr lang="en-US" altLang="ko-KR" sz="1200" dirty="0"/>
                <a:t>Server</a:t>
              </a:r>
              <a:endParaRPr lang="ko-KR" altLang="en-US" sz="1200" dirty="0"/>
            </a:p>
          </p:txBody>
        </p:sp>
        <p:cxnSp>
          <p:nvCxnSpPr>
            <p:cNvPr id="34" name="구부러진 연결선 33"/>
            <p:cNvCxnSpPr>
              <a:stCxn id="19" idx="3"/>
              <a:endCxn id="33" idx="1"/>
            </p:cNvCxnSpPr>
            <p:nvPr/>
          </p:nvCxnSpPr>
          <p:spPr>
            <a:xfrm flipV="1">
              <a:off x="4662437" y="1834281"/>
              <a:ext cx="1541834" cy="840"/>
            </a:xfrm>
            <a:prstGeom prst="curvedConnector3">
              <a:avLst/>
            </a:prstGeom>
            <a:ln w="19050">
              <a:solidFill>
                <a:schemeClr val="tx1">
                  <a:lumMod val="85000"/>
                  <a:lumOff val="15000"/>
                </a:schemeClr>
              </a:solidFill>
              <a:headEnd type="oval"/>
              <a:tailEnd type="triangle" w="lg" len="lg"/>
            </a:ln>
          </p:spPr>
          <p:style>
            <a:lnRef idx="1">
              <a:schemeClr val="accent4"/>
            </a:lnRef>
            <a:fillRef idx="0">
              <a:schemeClr val="accent4"/>
            </a:fillRef>
            <a:effectRef idx="0">
              <a:schemeClr val="accent4"/>
            </a:effectRef>
            <a:fontRef idx="minor">
              <a:schemeClr val="tx1"/>
            </a:fontRef>
          </p:style>
        </p:cxnSp>
        <p:pic>
          <p:nvPicPr>
            <p:cNvPr id="35" name="Picture 12" descr="C:\Users\ssh\Desktop\기기_라셀.png"/>
            <p:cNvPicPr>
              <a:picLocks noChangeAspect="1" noChangeArrowheads="1"/>
            </p:cNvPicPr>
            <p:nvPr/>
          </p:nvPicPr>
          <p:blipFill>
            <a:blip r:embed="rId19" cstate="print">
              <a:duotone>
                <a:prstClr val="black"/>
                <a:schemeClr val="accent5">
                  <a:tint val="45000"/>
                  <a:satMod val="400000"/>
                </a:schemeClr>
              </a:duotone>
              <a:extLst>
                <a:ext uri="{BEBA8EAE-BF5A-486C-A8C5-ECC9F3942E4B}">
                  <a14:imgProps xmlns:a14="http://schemas.microsoft.com/office/drawing/2010/main">
                    <a14:imgLayer r:embed="rId20">
                      <a14:imgEffect>
                        <a14:backgroundRemoval t="0" b="98235" l="0" r="98577"/>
                      </a14:imgEffect>
                    </a14:imgLayer>
                  </a14:imgProps>
                </a:ext>
                <a:ext uri="{28A0092B-C50C-407E-A947-70E740481C1C}">
                  <a14:useLocalDpi xmlns:a14="http://schemas.microsoft.com/office/drawing/2010/main" val="0"/>
                </a:ext>
              </a:extLst>
            </a:blip>
            <a:srcRect/>
            <a:stretch>
              <a:fillRect/>
            </a:stretch>
          </p:blipFill>
          <p:spPr bwMode="auto">
            <a:xfrm>
              <a:off x="5062654" y="1537197"/>
              <a:ext cx="638696" cy="579599"/>
            </a:xfrm>
            <a:prstGeom prst="rect">
              <a:avLst/>
            </a:prstGeom>
            <a:noFill/>
            <a:effectLst>
              <a:outerShdw blurRad="50800" dist="38100" dir="2700000" algn="tl" rotWithShape="0">
                <a:prstClr val="black">
                  <a:alpha val="40000"/>
                </a:prstClr>
              </a:outerShdw>
              <a:reflection blurRad="6350" stA="52000" endA="300" endPos="35000" dir="5400000" sy="-100000" algn="bl" rotWithShape="0"/>
            </a:effectLst>
            <a:scene3d>
              <a:camera prst="orthographicFront"/>
              <a:lightRig rig="threePt" dir="t"/>
            </a:scene3d>
            <a:sp3d>
              <a:bevelT prst="angle"/>
            </a:sp3d>
            <a:extLst>
              <a:ext uri="{909E8E84-426E-40DD-AFC4-6F175D3DCCD1}">
                <a14:hiddenFill xmlns:a14="http://schemas.microsoft.com/office/drawing/2010/main">
                  <a:solidFill>
                    <a:srgbClr val="FFFFFF"/>
                  </a:solidFill>
                </a14:hiddenFill>
              </a:ext>
            </a:extLst>
          </p:spPr>
        </p:pic>
        <p:pic>
          <p:nvPicPr>
            <p:cNvPr id="37" name="Picture 6" descr="C:\Users\ssh\Desktop\ICT3.x_ 이미지\matrix-434037_1920.png"/>
            <p:cNvPicPr>
              <a:picLocks noChangeAspect="1" noChangeArrowheads="1"/>
            </p:cNvPicPr>
            <p:nvPr/>
          </p:nvPicPr>
          <p:blipFill rotWithShape="1">
            <a:blip r:embed="rId21" cstate="print">
              <a:biLevel thresh="75000"/>
              <a:extLst>
                <a:ext uri="{28A0092B-C50C-407E-A947-70E740481C1C}">
                  <a14:useLocalDpi xmlns:a14="http://schemas.microsoft.com/office/drawing/2010/main" val="0"/>
                </a:ext>
              </a:extLst>
            </a:blip>
            <a:srcRect b="-1"/>
            <a:stretch/>
          </p:blipFill>
          <p:spPr bwMode="auto">
            <a:xfrm>
              <a:off x="7942128" y="721602"/>
              <a:ext cx="1451846" cy="1490711"/>
            </a:xfrm>
            <a:prstGeom prst="ellipse">
              <a:avLst/>
            </a:prstGeom>
            <a:ln w="12700" cap="rnd">
              <a:noFill/>
            </a:ln>
            <a:effectLst/>
            <a:extLst>
              <a:ext uri="{909E8E84-426E-40DD-AFC4-6F175D3DCCD1}">
                <a14:hiddenFill xmlns:a14="http://schemas.microsoft.com/office/drawing/2010/main">
                  <a:solidFill>
                    <a:srgbClr val="FFFFFF"/>
                  </a:solidFill>
                </a14:hiddenFill>
              </a:ext>
            </a:extLst>
          </p:spPr>
        </p:pic>
        <p:pic>
          <p:nvPicPr>
            <p:cNvPr id="38" name="Picture 7" descr="C:\Users\ssh\Desktop\ICT3.x_ 이미지\2007112301169_0.jpg"/>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4688" b="95938" l="3333" r="96250"/>
                      </a14:imgEffect>
                    </a14:imgLayer>
                  </a14:imgProps>
                </a:ext>
                <a:ext uri="{28A0092B-C50C-407E-A947-70E740481C1C}">
                  <a14:useLocalDpi xmlns:a14="http://schemas.microsoft.com/office/drawing/2010/main" val="0"/>
                </a:ext>
              </a:extLst>
            </a:blip>
            <a:srcRect/>
            <a:stretch>
              <a:fillRect/>
            </a:stretch>
          </p:blipFill>
          <p:spPr bwMode="auto">
            <a:xfrm>
              <a:off x="7366065" y="1372587"/>
              <a:ext cx="1872208" cy="1248139"/>
            </a:xfrm>
            <a:prstGeom prst="rect">
              <a:avLst/>
            </a:prstGeom>
            <a:noFill/>
            <a:extLst>
              <a:ext uri="{909E8E84-426E-40DD-AFC4-6F175D3DCCD1}">
                <a14:hiddenFill xmlns:a14="http://schemas.microsoft.com/office/drawing/2010/main">
                  <a:solidFill>
                    <a:srgbClr val="FFFFFF"/>
                  </a:solidFill>
                </a14:hiddenFill>
              </a:ext>
            </a:extLst>
          </p:spPr>
        </p:pic>
        <p:cxnSp>
          <p:nvCxnSpPr>
            <p:cNvPr id="39" name="직선 화살표 연결선 38"/>
            <p:cNvCxnSpPr/>
            <p:nvPr/>
          </p:nvCxnSpPr>
          <p:spPr>
            <a:xfrm flipH="1">
              <a:off x="6624479" y="1801721"/>
              <a:ext cx="741587" cy="0"/>
            </a:xfrm>
            <a:prstGeom prst="straightConnector1">
              <a:avLst/>
            </a:prstGeom>
            <a:ln w="19050">
              <a:solidFill>
                <a:schemeClr val="tx1">
                  <a:lumMod val="95000"/>
                  <a:lumOff val="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직선 화살표 연결선 39"/>
            <p:cNvCxnSpPr/>
            <p:nvPr/>
          </p:nvCxnSpPr>
          <p:spPr>
            <a:xfrm>
              <a:off x="6674980" y="1894818"/>
              <a:ext cx="741587" cy="0"/>
            </a:xfrm>
            <a:prstGeom prst="straightConnector1">
              <a:avLst/>
            </a:prstGeom>
            <a:ln w="19050">
              <a:solidFill>
                <a:schemeClr val="tx1">
                  <a:lumMod val="95000"/>
                  <a:lumOff val="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759120" y="557736"/>
              <a:ext cx="1579847" cy="453930"/>
            </a:xfrm>
            <a:prstGeom prst="rect">
              <a:avLst/>
            </a:prstGeom>
            <a:ln/>
          </p:spPr>
          <p:style>
            <a:lnRef idx="0">
              <a:schemeClr val="accent1"/>
            </a:lnRef>
            <a:fillRef idx="1003">
              <a:schemeClr val="dk2"/>
            </a:fillRef>
            <a:effectRef idx="3">
              <a:schemeClr val="accent1"/>
            </a:effectRef>
            <a:fontRef idx="minor">
              <a:schemeClr val="lt1"/>
            </a:fontRef>
          </p:style>
          <p:txBody>
            <a:bodyPr wrap="none" rtlCol="0">
              <a:spAutoFit/>
            </a:bodyPr>
            <a:lstStyle/>
            <a:p>
              <a:pPr algn="ctr"/>
              <a:r>
                <a:rPr lang="en-US" altLang="ko-KR" sz="1050" b="1" dirty="0" smtClean="0">
                  <a:effectLst>
                    <a:outerShdw blurRad="38100" dist="38100" dir="2700000" algn="tl">
                      <a:srgbClr val="000000">
                        <a:alpha val="43137"/>
                      </a:srgbClr>
                    </a:outerShdw>
                  </a:effectLst>
                </a:rPr>
                <a:t>Convenient module </a:t>
              </a:r>
            </a:p>
            <a:p>
              <a:pPr algn="ctr"/>
              <a:r>
                <a:rPr lang="en-US" altLang="ko-KR" sz="1050" b="1" dirty="0" smtClean="0">
                  <a:effectLst>
                    <a:outerShdw blurRad="38100" dist="38100" dir="2700000" algn="tl">
                      <a:srgbClr val="000000">
                        <a:alpha val="43137"/>
                      </a:srgbClr>
                    </a:outerShdw>
                  </a:effectLst>
                </a:rPr>
                <a:t>extension setup</a:t>
              </a:r>
              <a:endParaRPr lang="ko-KR" altLang="en-US" sz="1050"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2038279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5. Fabric Part Smart Factory</a:t>
            </a:r>
            <a:endParaRPr lang="ko-KR" altLang="en-US" dirty="0"/>
          </a:p>
        </p:txBody>
      </p:sp>
      <p:sp>
        <p:nvSpPr>
          <p:cNvPr id="3" name="슬라이드 번호 개체 틀 2"/>
          <p:cNvSpPr>
            <a:spLocks noGrp="1"/>
          </p:cNvSpPr>
          <p:nvPr>
            <p:ph type="sldNum" sz="quarter" idx="12"/>
          </p:nvPr>
        </p:nvSpPr>
        <p:spPr/>
        <p:txBody>
          <a:bodyPr/>
          <a:lstStyle/>
          <a:p>
            <a:fld id="{0F567439-5C3E-4BB1-91F1-4F884E3EA3BA}" type="slidenum">
              <a:rPr lang="ko-KR" altLang="en-US" smtClean="0"/>
              <a:pPr/>
              <a:t>16</a:t>
            </a:fld>
            <a:endParaRPr lang="ko-KR" altLang="en-US" dirty="0"/>
          </a:p>
        </p:txBody>
      </p:sp>
      <p:grpSp>
        <p:nvGrpSpPr>
          <p:cNvPr id="41" name="그룹 40"/>
          <p:cNvGrpSpPr/>
          <p:nvPr/>
        </p:nvGrpSpPr>
        <p:grpSpPr>
          <a:xfrm>
            <a:off x="1988394" y="2132856"/>
            <a:ext cx="5751958" cy="2304256"/>
            <a:chOff x="2573531" y="4410686"/>
            <a:chExt cx="10298019" cy="3816117"/>
          </a:xfrm>
        </p:grpSpPr>
        <p:pic>
          <p:nvPicPr>
            <p:cNvPr id="42" name="Picture 2" descr="C:\Users\ssh\Desktop\기기_라셀.png"/>
            <p:cNvPicPr>
              <a:picLocks noChangeAspect="1" noChangeArrowheads="1"/>
            </p:cNvPicPr>
            <p:nvPr/>
          </p:nvPicPr>
          <p:blipFill>
            <a:blip r:embed="rId2" cstate="print">
              <a:duotone>
                <a:prstClr val="black"/>
                <a:srgbClr val="D9C3A5">
                  <a:tint val="50000"/>
                  <a:satMod val="180000"/>
                </a:srgbClr>
              </a:duotone>
              <a:extLst>
                <a:ext uri="{BEBA8EAE-BF5A-486C-A8C5-ECC9F3942E4B}">
                  <a14:imgProps xmlns:a14="http://schemas.microsoft.com/office/drawing/2010/main">
                    <a14:imgLayer r:embed="rId3">
                      <a14:imgEffect>
                        <a14:backgroundRemoval t="0" b="100000" l="0" r="100000">
                          <a14:foregroundMark x1="76335" y1="52745" x2="73488" y2="50588"/>
                          <a14:foregroundMark x1="84342" y1="47451" x2="84342" y2="47451"/>
                          <a14:foregroundMark x1="83808" y1="47255" x2="88790" y2="55490"/>
                          <a14:foregroundMark x1="88256" y1="55686" x2="86655" y2="89608"/>
                          <a14:foregroundMark x1="49822" y1="8431" x2="80249" y2="17647"/>
                          <a14:foregroundMark x1="86655" y1="20196" x2="88790" y2="41961"/>
                          <a14:foregroundMark x1="85409" y1="17647" x2="85765" y2="34902"/>
                          <a14:foregroundMark x1="90036" y1="28039" x2="96085" y2="51176"/>
                          <a14:foregroundMark x1="38968" y1="57647" x2="37544" y2="67843"/>
                          <a14:backgroundMark x1="98399" y1="41569" x2="98577" y2="87451"/>
                        </a14:backgroundRemoval>
                      </a14:imgEffect>
                    </a14:imgLayer>
                  </a14:imgProps>
                </a:ext>
                <a:ext uri="{28A0092B-C50C-407E-A947-70E740481C1C}">
                  <a14:useLocalDpi xmlns:a14="http://schemas.microsoft.com/office/drawing/2010/main"/>
                </a:ext>
              </a:extLst>
            </a:blip>
            <a:srcRect/>
            <a:stretch>
              <a:fillRect/>
            </a:stretch>
          </p:blipFill>
          <p:spPr bwMode="auto">
            <a:xfrm>
              <a:off x="10211169" y="6847136"/>
              <a:ext cx="1463040" cy="132766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7" descr="C:\Users\ssh\Desktop\ICT3.x_ 이미지\ib.jpg"/>
            <p:cNvPicPr>
              <a:picLocks noChangeAspect="1" noChangeArrowheads="1"/>
            </p:cNvPicPr>
            <p:nvPr/>
          </p:nvPicPr>
          <p:blipFill rotWithShape="1">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artisticCutout trans="20000" numberOfShades="1"/>
                      </a14:imgEffect>
                    </a14:imgLayer>
                  </a14:imgProps>
                </a:ext>
                <a:ext uri="{28A0092B-C50C-407E-A947-70E740481C1C}">
                  <a14:useLocalDpi xmlns:a14="http://schemas.microsoft.com/office/drawing/2010/main"/>
                </a:ext>
              </a:extLst>
            </a:blip>
            <a:srcRect/>
            <a:stretch/>
          </p:blipFill>
          <p:spPr bwMode="auto">
            <a:xfrm>
              <a:off x="6734156" y="5261088"/>
              <a:ext cx="1891907" cy="1041024"/>
            </a:xfrm>
            <a:prstGeom prst="rect">
              <a:avLst/>
            </a:prstGeom>
            <a:solidFill>
              <a:srgbClr val="FFFFFF">
                <a:shade val="85000"/>
              </a:srgbClr>
            </a:solidFill>
            <a:ln w="5715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
          <p:nvSpPr>
            <p:cNvPr id="44" name="TextBox 43"/>
            <p:cNvSpPr txBox="1"/>
            <p:nvPr/>
          </p:nvSpPr>
          <p:spPr>
            <a:xfrm>
              <a:off x="5409761" y="4410686"/>
              <a:ext cx="4498454" cy="611657"/>
            </a:xfrm>
            <a:prstGeom prst="rect">
              <a:avLst/>
            </a:prstGeom>
            <a:noFill/>
          </p:spPr>
          <p:txBody>
            <a:bodyPr wrap="none" rtlCol="0">
              <a:spAutoFit/>
            </a:bodyPr>
            <a:lstStyle/>
            <a:p>
              <a:r>
                <a:rPr lang="en-US" altLang="ko-KR" sz="1800" dirty="0" smtClean="0">
                  <a:latin typeface="+mj-ea"/>
                  <a:ea typeface="+mj-ea"/>
                </a:rPr>
                <a:t>Status Board &amp; Server</a:t>
              </a:r>
              <a:endParaRPr lang="ko-KR" altLang="en-US" sz="1800" dirty="0">
                <a:latin typeface="+mj-ea"/>
                <a:ea typeface="+mj-ea"/>
              </a:endParaRPr>
            </a:p>
          </p:txBody>
        </p:sp>
        <p:pic>
          <p:nvPicPr>
            <p:cNvPr id="45" name="Picture 2" descr="DIRECT WARPING SYSTEM"/>
            <p:cNvPicPr>
              <a:picLocks noChangeAspect="1" noChangeArrowheads="1"/>
            </p:cNvPicPr>
            <p:nvPr/>
          </p:nvPicPr>
          <p:blipFill>
            <a:blip r:embed="rId6" cstate="print">
              <a:duotone>
                <a:prstClr val="black"/>
                <a:schemeClr val="accent2">
                  <a:tint val="45000"/>
                  <a:satMod val="400000"/>
                </a:schemeClr>
              </a:duotone>
              <a:extLst>
                <a:ext uri="{BEBA8EAE-BF5A-486C-A8C5-ECC9F3942E4B}">
                  <a14:imgProps xmlns:a14="http://schemas.microsoft.com/office/drawing/2010/main">
                    <a14:imgLayer r:embed="rId7">
                      <a14:imgEffect>
                        <a14:backgroundRemoval t="5573" b="97214" l="1721" r="100000">
                          <a14:foregroundMark x1="77055" y1="13003" x2="82983" y2="13932"/>
                          <a14:foregroundMark x1="85277" y1="7740" x2="85277" y2="13313"/>
                          <a14:foregroundMark x1="74761" y1="12693" x2="76482" y2="13003"/>
                          <a14:backgroundMark x1="64054" y1="62229" x2="56979" y2="59752"/>
                          <a14:backgroundMark x1="72658" y1="49226" x2="83939" y2="53251"/>
                        </a14:backgroundRemoval>
                      </a14:imgEffect>
                    </a14:imgLayer>
                  </a14:imgProps>
                </a:ext>
                <a:ext uri="{28A0092B-C50C-407E-A947-70E740481C1C}">
                  <a14:useLocalDpi xmlns:a14="http://schemas.microsoft.com/office/drawing/2010/main" val="0"/>
                </a:ext>
              </a:extLst>
            </a:blip>
            <a:srcRect/>
            <a:stretch>
              <a:fillRect/>
            </a:stretch>
          </p:blipFill>
          <p:spPr bwMode="auto">
            <a:xfrm>
              <a:off x="3461313" y="6967124"/>
              <a:ext cx="2039667" cy="1259679"/>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7" descr="C:\Users\ssh\Desktop\ICT3.x_ 이미지\2007112301169_0.jp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4688" b="95938" l="3333" r="96250"/>
                      </a14:imgEffect>
                    </a14:imgLayer>
                  </a14:imgProps>
                </a:ext>
                <a:ext uri="{28A0092B-C50C-407E-A947-70E740481C1C}">
                  <a14:useLocalDpi xmlns:a14="http://schemas.microsoft.com/office/drawing/2010/main" val="0"/>
                </a:ext>
              </a:extLst>
            </a:blip>
            <a:srcRect/>
            <a:stretch>
              <a:fillRect/>
            </a:stretch>
          </p:blipFill>
          <p:spPr bwMode="auto">
            <a:xfrm>
              <a:off x="6505396" y="5605950"/>
              <a:ext cx="1710602" cy="1140402"/>
            </a:xfrm>
            <a:prstGeom prst="rect">
              <a:avLst/>
            </a:prstGeom>
            <a:noFill/>
            <a:extLst>
              <a:ext uri="{909E8E84-426E-40DD-AFC4-6F175D3DCCD1}">
                <a14:hiddenFill xmlns:a14="http://schemas.microsoft.com/office/drawing/2010/main">
                  <a:solidFill>
                    <a:srgbClr val="FFFFFF"/>
                  </a:solidFill>
                </a14:hiddenFill>
              </a:ext>
            </a:extLst>
          </p:spPr>
        </p:pic>
        <p:cxnSp>
          <p:nvCxnSpPr>
            <p:cNvPr id="47" name="직선 화살표 연결선 46"/>
            <p:cNvCxnSpPr/>
            <p:nvPr/>
          </p:nvCxnSpPr>
          <p:spPr>
            <a:xfrm flipH="1" flipV="1">
              <a:off x="8959427" y="6436350"/>
              <a:ext cx="969343" cy="82157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48" name="직선 화살표 연결선 47"/>
            <p:cNvCxnSpPr/>
            <p:nvPr/>
          </p:nvCxnSpPr>
          <p:spPr>
            <a:xfrm flipV="1">
              <a:off x="5641738" y="6436350"/>
              <a:ext cx="813467" cy="723824"/>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49" name="직선 화살표 연결선 48"/>
            <p:cNvCxnSpPr/>
            <p:nvPr/>
          </p:nvCxnSpPr>
          <p:spPr>
            <a:xfrm>
              <a:off x="8986636" y="6571525"/>
              <a:ext cx="914923" cy="77544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50" name="직선 화살표 연결선 49"/>
            <p:cNvCxnSpPr/>
            <p:nvPr/>
          </p:nvCxnSpPr>
          <p:spPr>
            <a:xfrm flipH="1">
              <a:off x="5568041" y="6436350"/>
              <a:ext cx="774145" cy="68883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51" name="TextBox 50"/>
            <p:cNvSpPr txBox="1"/>
            <p:nvPr/>
          </p:nvSpPr>
          <p:spPr>
            <a:xfrm>
              <a:off x="2573531" y="6217584"/>
              <a:ext cx="3637473" cy="611657"/>
            </a:xfrm>
            <a:prstGeom prst="rect">
              <a:avLst/>
            </a:prstGeom>
            <a:noFill/>
          </p:spPr>
          <p:txBody>
            <a:bodyPr wrap="none" rtlCol="0">
              <a:spAutoFit/>
            </a:bodyPr>
            <a:lstStyle/>
            <a:p>
              <a:r>
                <a:rPr lang="en-US" altLang="ko-KR" sz="1800" dirty="0" smtClean="0">
                  <a:latin typeface="+mj-ea"/>
                  <a:ea typeface="+mj-ea"/>
                </a:rPr>
                <a:t>Warping Machine</a:t>
              </a:r>
              <a:endParaRPr lang="ko-KR" altLang="en-US" sz="1800" dirty="0">
                <a:latin typeface="+mj-ea"/>
                <a:ea typeface="+mj-ea"/>
              </a:endParaRPr>
            </a:p>
          </p:txBody>
        </p:sp>
        <p:sp>
          <p:nvSpPr>
            <p:cNvPr id="52" name="TextBox 51"/>
            <p:cNvSpPr txBox="1"/>
            <p:nvPr/>
          </p:nvSpPr>
          <p:spPr>
            <a:xfrm>
              <a:off x="9793025" y="6199491"/>
              <a:ext cx="3078525" cy="611657"/>
            </a:xfrm>
            <a:prstGeom prst="rect">
              <a:avLst/>
            </a:prstGeom>
            <a:noFill/>
          </p:spPr>
          <p:txBody>
            <a:bodyPr wrap="none" rtlCol="0">
              <a:spAutoFit/>
            </a:bodyPr>
            <a:lstStyle/>
            <a:p>
              <a:r>
                <a:rPr lang="en-US" altLang="ko-KR" sz="1800" dirty="0" smtClean="0">
                  <a:latin typeface="+mj-ea"/>
                  <a:ea typeface="+mj-ea"/>
                </a:rPr>
                <a:t>Tricot Machine</a:t>
              </a:r>
              <a:endParaRPr lang="ko-KR" altLang="en-US" sz="1800" dirty="0">
                <a:latin typeface="+mj-ea"/>
                <a:ea typeface="+mj-ea"/>
              </a:endParaRPr>
            </a:p>
          </p:txBody>
        </p:sp>
      </p:grpSp>
      <p:pic>
        <p:nvPicPr>
          <p:cNvPr id="53" name="그림 5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26655" y="4797152"/>
            <a:ext cx="1620340" cy="1215256"/>
          </a:xfrm>
          <a:prstGeom prst="rect">
            <a:avLst/>
          </a:prstGeom>
        </p:spPr>
      </p:pic>
      <p:pic>
        <p:nvPicPr>
          <p:cNvPr id="54" name="그림 53"/>
          <p:cNvPicPr>
            <a:picLocks noChangeAspect="1"/>
          </p:cNvPicPr>
          <p:nvPr/>
        </p:nvPicPr>
        <p:blipFill>
          <a:blip r:embed="rId11" cstate="print"/>
          <a:stretch>
            <a:fillRect/>
          </a:stretch>
        </p:blipFill>
        <p:spPr>
          <a:xfrm>
            <a:off x="6051139" y="5322088"/>
            <a:ext cx="1345113" cy="1008835"/>
          </a:xfrm>
          <a:prstGeom prst="rect">
            <a:avLst/>
          </a:prstGeom>
        </p:spPr>
      </p:pic>
      <p:grpSp>
        <p:nvGrpSpPr>
          <p:cNvPr id="55" name="그룹 54"/>
          <p:cNvGrpSpPr/>
          <p:nvPr/>
        </p:nvGrpSpPr>
        <p:grpSpPr>
          <a:xfrm>
            <a:off x="500034" y="4365104"/>
            <a:ext cx="2710670" cy="1849978"/>
            <a:chOff x="676045" y="1603884"/>
            <a:chExt cx="7900935" cy="4943648"/>
          </a:xfrm>
        </p:grpSpPr>
        <p:pic>
          <p:nvPicPr>
            <p:cNvPr id="56" name="그림 5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76045" y="4078062"/>
              <a:ext cx="3940232" cy="2462646"/>
            </a:xfrm>
            <a:prstGeom prst="rect">
              <a:avLst/>
            </a:prstGeom>
            <a:ln>
              <a:solidFill>
                <a:schemeClr val="tx1"/>
              </a:solidFill>
            </a:ln>
          </p:spPr>
        </p:pic>
        <p:pic>
          <p:nvPicPr>
            <p:cNvPr id="57" name="그림 5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76046" y="1603884"/>
              <a:ext cx="3940232" cy="2453705"/>
            </a:xfrm>
            <a:prstGeom prst="rect">
              <a:avLst/>
            </a:prstGeom>
            <a:ln>
              <a:solidFill>
                <a:schemeClr val="tx1"/>
              </a:solidFill>
            </a:ln>
          </p:spPr>
        </p:pic>
        <p:pic>
          <p:nvPicPr>
            <p:cNvPr id="58" name="그림 5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620565" y="4080222"/>
              <a:ext cx="3947696" cy="2467310"/>
            </a:xfrm>
            <a:prstGeom prst="rect">
              <a:avLst/>
            </a:prstGeom>
            <a:ln>
              <a:solidFill>
                <a:schemeClr val="tx1"/>
              </a:solidFill>
            </a:ln>
          </p:spPr>
        </p:pic>
        <p:pic>
          <p:nvPicPr>
            <p:cNvPr id="59" name="그림 5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36748" y="1613288"/>
              <a:ext cx="3940232" cy="2462646"/>
            </a:xfrm>
            <a:prstGeom prst="rect">
              <a:avLst/>
            </a:prstGeom>
            <a:ln>
              <a:solidFill>
                <a:schemeClr val="tx1"/>
              </a:solidFill>
            </a:ln>
          </p:spPr>
        </p:pic>
      </p:grpSp>
      <p:grpSp>
        <p:nvGrpSpPr>
          <p:cNvPr id="60" name="그룹 59"/>
          <p:cNvGrpSpPr/>
          <p:nvPr/>
        </p:nvGrpSpPr>
        <p:grpSpPr>
          <a:xfrm>
            <a:off x="6627203" y="952740"/>
            <a:ext cx="2121261" cy="1756180"/>
            <a:chOff x="-59844" y="-64737"/>
            <a:chExt cx="14910329" cy="11965783"/>
          </a:xfrm>
        </p:grpSpPr>
        <p:pic>
          <p:nvPicPr>
            <p:cNvPr id="61" name="그림 60"/>
            <p:cNvPicPr>
              <a:picLocks noChangeAspect="1"/>
            </p:cNvPicPr>
            <p:nvPr/>
          </p:nvPicPr>
          <p:blipFill rotWithShape="1">
            <a:blip r:embed="rId16" cstate="print">
              <a:extLst>
                <a:ext uri="{28A0092B-C50C-407E-A947-70E740481C1C}">
                  <a14:useLocalDpi xmlns:a14="http://schemas.microsoft.com/office/drawing/2010/main" val="0"/>
                </a:ext>
              </a:extLst>
            </a:blip>
            <a:srcRect t="4080"/>
            <a:stretch/>
          </p:blipFill>
          <p:spPr>
            <a:xfrm>
              <a:off x="2790152" y="-64737"/>
              <a:ext cx="12060333" cy="6697868"/>
            </a:xfrm>
            <a:prstGeom prst="rect">
              <a:avLst/>
            </a:prstGeom>
          </p:spPr>
        </p:pic>
        <p:pic>
          <p:nvPicPr>
            <p:cNvPr id="62" name="그림 61"/>
            <p:cNvPicPr>
              <a:picLocks noChangeAspect="1"/>
            </p:cNvPicPr>
            <p:nvPr/>
          </p:nvPicPr>
          <p:blipFill rotWithShape="1">
            <a:blip r:embed="rId17" cstate="print">
              <a:extLst>
                <a:ext uri="{28A0092B-C50C-407E-A947-70E740481C1C}">
                  <a14:useLocalDpi xmlns:a14="http://schemas.microsoft.com/office/drawing/2010/main" val="0"/>
                </a:ext>
              </a:extLst>
            </a:blip>
            <a:srcRect t="4080"/>
            <a:stretch/>
          </p:blipFill>
          <p:spPr>
            <a:xfrm>
              <a:off x="-59844" y="5203178"/>
              <a:ext cx="12060333" cy="6697868"/>
            </a:xfrm>
            <a:prstGeom prst="rect">
              <a:avLst/>
            </a:prstGeom>
          </p:spPr>
        </p:pic>
      </p:grpSp>
      <p:sp>
        <p:nvSpPr>
          <p:cNvPr id="63" name="원호 62"/>
          <p:cNvSpPr/>
          <p:nvPr/>
        </p:nvSpPr>
        <p:spPr>
          <a:xfrm rot="10309045">
            <a:off x="932870" y="472294"/>
            <a:ext cx="3168456" cy="2717970"/>
          </a:xfrm>
          <a:prstGeom prst="arc">
            <a:avLst>
              <a:gd name="adj1" fmla="val 16211625"/>
              <a:gd name="adj2" fmla="val 222371"/>
            </a:avLst>
          </a:prstGeom>
          <a:ln>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ko-KR" altLang="en-US"/>
          </a:p>
        </p:txBody>
      </p:sp>
      <p:sp>
        <p:nvSpPr>
          <p:cNvPr id="64" name="TextBox 63"/>
          <p:cNvSpPr txBox="1"/>
          <p:nvPr/>
        </p:nvSpPr>
        <p:spPr>
          <a:xfrm>
            <a:off x="174194" y="1106160"/>
            <a:ext cx="2381582" cy="738664"/>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altLang="ko-KR" sz="1400" b="1" dirty="0" smtClean="0">
                <a:latin typeface="+mj-ea"/>
                <a:ea typeface="+mj-ea"/>
              </a:rPr>
              <a:t>PDM</a:t>
            </a:r>
          </a:p>
          <a:p>
            <a:pPr algn="ctr"/>
            <a:r>
              <a:rPr lang="en-US" altLang="ko-KR" sz="1400" b="1" dirty="0" smtClean="0">
                <a:latin typeface="+mj-ea"/>
                <a:ea typeface="+mj-ea"/>
              </a:rPr>
              <a:t>(Data Product Company Transferring)</a:t>
            </a:r>
          </a:p>
        </p:txBody>
      </p:sp>
      <p:sp>
        <p:nvSpPr>
          <p:cNvPr id="67" name="원호 66"/>
          <p:cNvSpPr/>
          <p:nvPr/>
        </p:nvSpPr>
        <p:spPr>
          <a:xfrm rot="10309045">
            <a:off x="1019830" y="497529"/>
            <a:ext cx="2968078" cy="2581413"/>
          </a:xfrm>
          <a:prstGeom prst="arc">
            <a:avLst>
              <a:gd name="adj1" fmla="val 16211625"/>
              <a:gd name="adj2" fmla="val 263878"/>
            </a:avLst>
          </a:prstGeom>
          <a:ln>
            <a:headEnd type="triangle"/>
            <a:tailEnd type="none"/>
          </a:ln>
        </p:spPr>
        <p:style>
          <a:lnRef idx="1">
            <a:schemeClr val="dk1"/>
          </a:lnRef>
          <a:fillRef idx="0">
            <a:schemeClr val="dk1"/>
          </a:fillRef>
          <a:effectRef idx="0">
            <a:schemeClr val="dk1"/>
          </a:effectRef>
          <a:fontRef idx="minor">
            <a:schemeClr val="tx1"/>
          </a:fontRef>
        </p:style>
        <p:txBody>
          <a:bodyPr rtlCol="0" anchor="ctr"/>
          <a:lstStyle/>
          <a:p>
            <a:pPr algn="ctr"/>
            <a:endParaRPr lang="ko-KR" altLang="en-US"/>
          </a:p>
        </p:txBody>
      </p:sp>
      <p:pic>
        <p:nvPicPr>
          <p:cNvPr id="65" name="Picture 13" descr="C:\Users\ssh\Desktop\ICT3.x_ 이미지\www-icon-black.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475656" y="2726359"/>
            <a:ext cx="335481" cy="335481"/>
          </a:xfrm>
          <a:prstGeom prst="rect">
            <a:avLst/>
          </a:prstGeom>
          <a:solidFill>
            <a:schemeClr val="bg1"/>
          </a:solidFill>
          <a:extLst/>
        </p:spPr>
      </p:pic>
      <p:pic>
        <p:nvPicPr>
          <p:cNvPr id="66" name="Picture 14" descr="C:\Users\ssh\Desktop\ICT3.x_ 이미지\wlan-1127562_1920.png"/>
          <p:cNvPicPr>
            <a:picLocks noChangeAspect="1" noChangeArrowheads="1"/>
          </p:cNvPicPr>
          <p:nvPr/>
        </p:nvPicPr>
        <p:blipFill>
          <a:blip r:embed="rId19" cstate="print">
            <a:duotone>
              <a:schemeClr val="accent6">
                <a:shade val="45000"/>
                <a:satMod val="135000"/>
              </a:schemeClr>
              <a:prstClr val="white"/>
            </a:duotone>
            <a:extLst>
              <a:ext uri="{BEBA8EAE-BF5A-486C-A8C5-ECC9F3942E4B}">
                <a14:imgProps xmlns:a14="http://schemas.microsoft.com/office/drawing/2010/main">
                  <a14:imgLayer r:embed="rId20">
                    <a14:imgEffect>
                      <a14:backgroundRemoval t="289" b="89964" l="10000" r="90000">
                        <a14:foregroundMark x1="45521" y1="42094" x2="45521" y2="42094"/>
                        <a14:foregroundMark x1="43333" y1="60505" x2="49427" y2="67004"/>
                        <a14:foregroundMark x1="35938" y1="47365" x2="49792" y2="47798"/>
                        <a14:foregroundMark x1="33854" y1="70686" x2="56563" y2="60144"/>
                      </a14:backgroundRemoval>
                    </a14:imgEffect>
                  </a14:imgLayer>
                </a14:imgProps>
              </a:ext>
              <a:ext uri="{28A0092B-C50C-407E-A947-70E740481C1C}">
                <a14:useLocalDpi xmlns:a14="http://schemas.microsoft.com/office/drawing/2010/main" val="0"/>
              </a:ext>
            </a:extLst>
          </a:blip>
          <a:srcRect/>
          <a:stretch>
            <a:fillRect/>
          </a:stretch>
        </p:blipFill>
        <p:spPr bwMode="auto">
          <a:xfrm rot="2761116">
            <a:off x="1483754" y="2372101"/>
            <a:ext cx="750452" cy="541342"/>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179915" y="2983095"/>
            <a:ext cx="1808479" cy="1107996"/>
          </a:xfrm>
          <a:prstGeom prst="rect">
            <a:avLst/>
          </a:prstGeom>
          <a:noFill/>
        </p:spPr>
        <p:txBody>
          <a:bodyPr wrap="square" rtlCol="0">
            <a:spAutoFit/>
          </a:bodyPr>
          <a:lstStyle/>
          <a:p>
            <a:r>
              <a:rPr lang="en-US" altLang="ko-KR" sz="1100" dirty="0" smtClean="0">
                <a:latin typeface="맑은 고딕" panose="020B0503020000020004" pitchFamily="50" charset="-127"/>
                <a:ea typeface="맑은 고딕" panose="020B0503020000020004" pitchFamily="50" charset="-127"/>
              </a:rPr>
              <a:t>&lt;Server&gt;</a:t>
            </a:r>
          </a:p>
          <a:p>
            <a:r>
              <a:rPr lang="en-US" altLang="ko-KR" sz="1100" dirty="0"/>
              <a:t>Encrypt the information of factory's equipment status and production data, and deliver it in JSON form</a:t>
            </a:r>
            <a:endParaRPr lang="ko-KR" altLang="en-US" sz="1100" dirty="0">
              <a:latin typeface="맑은 고딕" panose="020B0503020000020004" pitchFamily="50" charset="-127"/>
              <a:ea typeface="맑은 고딕" panose="020B0503020000020004" pitchFamily="50" charset="-127"/>
            </a:endParaRPr>
          </a:p>
        </p:txBody>
      </p:sp>
      <p:sp>
        <p:nvSpPr>
          <p:cNvPr id="32" name="TextBox 31"/>
          <p:cNvSpPr txBox="1"/>
          <p:nvPr/>
        </p:nvSpPr>
        <p:spPr>
          <a:xfrm>
            <a:off x="2695797" y="620688"/>
            <a:ext cx="4336869" cy="1277273"/>
          </a:xfrm>
          <a:prstGeom prst="rect">
            <a:avLst/>
          </a:prstGeom>
          <a:noFill/>
        </p:spPr>
        <p:txBody>
          <a:bodyPr wrap="square" rtlCol="0">
            <a:spAutoFit/>
          </a:bodyPr>
          <a:lstStyle/>
          <a:p>
            <a:r>
              <a:rPr lang="en-US" altLang="ko-KR" sz="1100" dirty="0" smtClean="0">
                <a:latin typeface="맑은 고딕" panose="020B0503020000020004" pitchFamily="50" charset="-127"/>
                <a:ea typeface="맑은 고딕" panose="020B0503020000020004" pitchFamily="50" charset="-127"/>
              </a:rPr>
              <a:t>&lt;</a:t>
            </a:r>
            <a:r>
              <a:rPr lang="en-US" altLang="ko-KR" sz="1100" dirty="0"/>
              <a:t> Monitoring status screen under development </a:t>
            </a:r>
            <a:r>
              <a:rPr lang="en-US" altLang="ko-KR" sz="1100" dirty="0" smtClean="0">
                <a:latin typeface="맑은 고딕" panose="020B0503020000020004" pitchFamily="50" charset="-127"/>
                <a:ea typeface="맑은 고딕" panose="020B0503020000020004" pitchFamily="50" charset="-127"/>
              </a:rPr>
              <a:t>&gt;</a:t>
            </a:r>
          </a:p>
          <a:p>
            <a:r>
              <a:rPr lang="en-US" altLang="ko-KR" sz="1100" dirty="0"/>
              <a:t>Check the status of the machines in the factory / warp machine connected to the factory in real time.</a:t>
            </a:r>
            <a:br>
              <a:rPr lang="en-US" altLang="ko-KR" sz="1100" dirty="0"/>
            </a:br>
            <a:r>
              <a:rPr lang="en-US" altLang="ko-KR" sz="1100" dirty="0"/>
              <a:t>The database is stored in advance and the machine is able to determine whether it is abnormal.</a:t>
            </a:r>
            <a:br>
              <a:rPr lang="en-US" altLang="ko-KR" sz="1100" dirty="0"/>
            </a:br>
            <a:r>
              <a:rPr lang="en-US" altLang="ko-KR" sz="1100" dirty="0"/>
              <a:t>In the future, you can check the status of the equipment in advance and prevent malfunctions in advance.</a:t>
            </a:r>
            <a:endParaRPr lang="en-US" altLang="ko-KR" sz="1100" dirty="0" smtClean="0">
              <a:latin typeface="맑은 고딕" panose="020B0503020000020004" pitchFamily="50" charset="-127"/>
              <a:ea typeface="맑은 고딕" panose="020B0503020000020004" pitchFamily="50" charset="-127"/>
            </a:endParaRPr>
          </a:p>
        </p:txBody>
      </p:sp>
      <p:sp>
        <p:nvSpPr>
          <p:cNvPr id="33" name="TextBox 32"/>
          <p:cNvSpPr txBox="1"/>
          <p:nvPr/>
        </p:nvSpPr>
        <p:spPr>
          <a:xfrm>
            <a:off x="3572570" y="3879919"/>
            <a:ext cx="2558553" cy="1277273"/>
          </a:xfrm>
          <a:prstGeom prst="rect">
            <a:avLst/>
          </a:prstGeom>
          <a:noFill/>
        </p:spPr>
        <p:txBody>
          <a:bodyPr wrap="square" rtlCol="0">
            <a:spAutoFit/>
          </a:bodyPr>
          <a:lstStyle/>
          <a:p>
            <a:r>
              <a:rPr lang="en-US" altLang="ko-KR" sz="1100" dirty="0" smtClean="0">
                <a:latin typeface="맑은 고딕" panose="020B0503020000020004" pitchFamily="50" charset="-127"/>
                <a:ea typeface="맑은 고딕" panose="020B0503020000020004" pitchFamily="50" charset="-127"/>
              </a:rPr>
              <a:t>&lt;</a:t>
            </a:r>
            <a:r>
              <a:rPr lang="en-US" altLang="ko-KR" sz="1100" dirty="0"/>
              <a:t> Sensor board of equipment </a:t>
            </a:r>
            <a:r>
              <a:rPr lang="en-US" altLang="ko-KR" sz="1100" dirty="0" smtClean="0">
                <a:latin typeface="맑은 고딕" panose="020B0503020000020004" pitchFamily="50" charset="-127"/>
                <a:ea typeface="맑은 고딕" panose="020B0503020000020004" pitchFamily="50" charset="-127"/>
              </a:rPr>
              <a:t>&gt;</a:t>
            </a:r>
          </a:p>
          <a:p>
            <a:r>
              <a:rPr lang="en-US" altLang="ko-KR" sz="1100" dirty="0" smtClean="0">
                <a:latin typeface="맑은 고딕" panose="020B0503020000020004" pitchFamily="50" charset="-127"/>
                <a:ea typeface="맑은 고딕" panose="020B0503020000020004" pitchFamily="50" charset="-127"/>
              </a:rPr>
              <a:t> </a:t>
            </a:r>
            <a:r>
              <a:rPr lang="en-US" altLang="ko-KR" sz="1100" dirty="0"/>
              <a:t>Receive the sensing value of sensor module of each equipment and record</a:t>
            </a:r>
            <a:r>
              <a:rPr lang="en-US" altLang="ko-KR" sz="1100" dirty="0" smtClean="0">
                <a:latin typeface="맑은 고딕" panose="020B0503020000020004" pitchFamily="50" charset="-127"/>
                <a:ea typeface="맑은 고딕" panose="020B0503020000020004" pitchFamily="50" charset="-127"/>
              </a:rPr>
              <a:t>.</a:t>
            </a:r>
          </a:p>
          <a:p>
            <a:r>
              <a:rPr lang="en-US" altLang="ko-KR" sz="1100" dirty="0" smtClean="0">
                <a:latin typeface="맑은 고딕" panose="020B0503020000020004" pitchFamily="50" charset="-127"/>
                <a:ea typeface="맑은 고딕" panose="020B0503020000020004" pitchFamily="50" charset="-127"/>
              </a:rPr>
              <a:t>(</a:t>
            </a:r>
            <a:r>
              <a:rPr lang="en-US" altLang="ko-KR" sz="1100" dirty="0" smtClean="0"/>
              <a:t>Later </a:t>
            </a:r>
            <a:r>
              <a:rPr lang="en-US" altLang="ko-KR" sz="1100" dirty="0"/>
              <a:t>analysis of sensing value, improvement of production sustainability)</a:t>
            </a:r>
            <a:endParaRPr lang="ko-KR" altLang="en-US" sz="1100" dirty="0">
              <a:latin typeface="맑은 고딕" panose="020B0503020000020004" pitchFamily="50" charset="-127"/>
              <a:ea typeface="맑은 고딕" panose="020B0503020000020004" pitchFamily="50" charset="-127"/>
            </a:endParaRPr>
          </a:p>
        </p:txBody>
      </p:sp>
      <p:sp>
        <p:nvSpPr>
          <p:cNvPr id="34" name="TextBox 33"/>
          <p:cNvSpPr txBox="1"/>
          <p:nvPr/>
        </p:nvSpPr>
        <p:spPr>
          <a:xfrm>
            <a:off x="0" y="6215082"/>
            <a:ext cx="8358214" cy="600164"/>
          </a:xfrm>
          <a:prstGeom prst="rect">
            <a:avLst/>
          </a:prstGeom>
          <a:noFill/>
        </p:spPr>
        <p:txBody>
          <a:bodyPr wrap="square" rtlCol="0">
            <a:spAutoFit/>
          </a:bodyPr>
          <a:lstStyle/>
          <a:p>
            <a:r>
              <a:rPr lang="en-US" altLang="ko-KR" sz="1100" dirty="0" smtClean="0">
                <a:latin typeface="맑은 고딕" panose="020B0503020000020004" pitchFamily="50" charset="-127"/>
                <a:ea typeface="맑은 고딕" panose="020B0503020000020004" pitchFamily="50" charset="-127"/>
              </a:rPr>
              <a:t>&lt;Warp Knitting Status Display &gt;</a:t>
            </a:r>
          </a:p>
          <a:p>
            <a:r>
              <a:rPr lang="en-US" altLang="ko-KR" sz="1100" dirty="0"/>
              <a:t>Setup &gt;&gt; Register the equipment using the machine code and IP address of the network, and receive the information such as the status of the equipment and the production amount based on the code of each installed equipment</a:t>
            </a:r>
            <a:endParaRPr lang="ko-KR" altLang="en-US" sz="11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6748584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5. Fabric Part Smart Factory</a:t>
            </a:r>
            <a:endParaRPr lang="ko-KR" altLang="en-US" dirty="0"/>
          </a:p>
        </p:txBody>
      </p:sp>
      <p:sp>
        <p:nvSpPr>
          <p:cNvPr id="3" name="슬라이드 번호 개체 틀 2"/>
          <p:cNvSpPr>
            <a:spLocks noGrp="1"/>
          </p:cNvSpPr>
          <p:nvPr>
            <p:ph type="sldNum" sz="quarter" idx="12"/>
          </p:nvPr>
        </p:nvSpPr>
        <p:spPr/>
        <p:txBody>
          <a:bodyPr/>
          <a:lstStyle/>
          <a:p>
            <a:fld id="{0F567439-5C3E-4BB1-91F1-4F884E3EA3BA}" type="slidenum">
              <a:rPr lang="ko-KR" altLang="en-US" smtClean="0"/>
              <a:pPr/>
              <a:t>17</a:t>
            </a:fld>
            <a:endParaRPr lang="ko-KR" alt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700808"/>
            <a:ext cx="6296025" cy="400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a:spLocks noChangeArrowheads="1"/>
          </p:cNvSpPr>
          <p:nvPr/>
        </p:nvSpPr>
        <p:spPr bwMode="auto">
          <a:xfrm>
            <a:off x="323528" y="858198"/>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smtClean="0">
                <a:latin typeface="맑은 고딕" pitchFamily="50" charset="-127"/>
                <a:ea typeface="맑은 고딕" pitchFamily="50" charset="-127"/>
              </a:rPr>
              <a:t>Warp Knitting Machine Status Monitoring Display </a:t>
            </a:r>
            <a:endParaRPr lang="ko-KR" altLang="en-US" sz="1600" b="1" dirty="0">
              <a:solidFill>
                <a:srgbClr val="C00000"/>
              </a:solidFill>
              <a:latin typeface="맑은 고딕" pitchFamily="50" charset="-127"/>
              <a:ea typeface="맑은 고딕" pitchFamily="50" charset="-127"/>
            </a:endParaRPr>
          </a:p>
        </p:txBody>
      </p:sp>
    </p:spTree>
    <p:extLst>
      <p:ext uri="{BB962C8B-B14F-4D97-AF65-F5344CB8AC3E}">
        <p14:creationId xmlns:p14="http://schemas.microsoft.com/office/powerpoint/2010/main" val="2485005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5. Fabric Part Smart Factory</a:t>
            </a:r>
            <a:endParaRPr lang="ko-KR" altLang="en-US" dirty="0"/>
          </a:p>
        </p:txBody>
      </p:sp>
      <p:sp>
        <p:nvSpPr>
          <p:cNvPr id="5" name="슬라이드 번호 개체 틀 4"/>
          <p:cNvSpPr>
            <a:spLocks noGrp="1"/>
          </p:cNvSpPr>
          <p:nvPr>
            <p:ph type="sldNum" sz="quarter" idx="12"/>
          </p:nvPr>
        </p:nvSpPr>
        <p:spPr/>
        <p:txBody>
          <a:bodyPr/>
          <a:lstStyle/>
          <a:p>
            <a:fld id="{0F567439-5C3E-4BB1-91F1-4F884E3EA3BA}" type="slidenum">
              <a:rPr lang="ko-KR" altLang="en-US" smtClean="0"/>
              <a:pPr/>
              <a:t>18</a:t>
            </a:fld>
            <a:endParaRPr lang="ko-KR" altLang="en-US" dirty="0"/>
          </a:p>
        </p:txBody>
      </p:sp>
      <p:sp>
        <p:nvSpPr>
          <p:cNvPr id="6" name="TextBox 5"/>
          <p:cNvSpPr txBox="1">
            <a:spLocks noChangeArrowheads="1"/>
          </p:cNvSpPr>
          <p:nvPr/>
        </p:nvSpPr>
        <p:spPr bwMode="auto">
          <a:xfrm>
            <a:off x="323528" y="692696"/>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smtClean="0">
                <a:latin typeface="맑은 고딕" pitchFamily="50" charset="-127"/>
                <a:ea typeface="맑은 고딕" pitchFamily="50" charset="-127"/>
              </a:rPr>
              <a:t>Product CAD (Fabric)</a:t>
            </a:r>
            <a:endParaRPr lang="ko-KR" altLang="en-US" sz="1600" b="1" dirty="0">
              <a:solidFill>
                <a:srgbClr val="C00000"/>
              </a:solidFill>
              <a:latin typeface="맑은 고딕" pitchFamily="50" charset="-127"/>
              <a:ea typeface="맑은 고딕" pitchFamily="50" charset="-127"/>
            </a:endParaRPr>
          </a:p>
        </p:txBody>
      </p:sp>
      <p:pic>
        <p:nvPicPr>
          <p:cNvPr id="22" name="_x43829944" descr="EMB0000153c551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132" y="2900908"/>
            <a:ext cx="3073748" cy="2400300"/>
          </a:xfrm>
          <a:prstGeom prst="rect">
            <a:avLst/>
          </a:prstGeom>
          <a:noFill/>
          <a:extLst>
            <a:ext uri="{909E8E84-426E-40DD-AFC4-6F175D3DCCD1}">
              <a14:hiddenFill xmlns:a14="http://schemas.microsoft.com/office/drawing/2010/main">
                <a:solidFill>
                  <a:srgbClr val="FFFFFF"/>
                </a:solidFill>
              </a14:hiddenFill>
            </a:ext>
          </a:extLst>
        </p:spPr>
      </p:pic>
      <p:sp>
        <p:nvSpPr>
          <p:cNvPr id="23" name="직사각형 22"/>
          <p:cNvSpPr/>
          <p:nvPr/>
        </p:nvSpPr>
        <p:spPr>
          <a:xfrm>
            <a:off x="179512" y="5312241"/>
            <a:ext cx="3610447" cy="276999"/>
          </a:xfrm>
          <a:prstGeom prst="rect">
            <a:avLst/>
          </a:prstGeom>
        </p:spPr>
        <p:txBody>
          <a:bodyPr wrap="square">
            <a:spAutoFit/>
          </a:bodyPr>
          <a:lstStyle/>
          <a:p>
            <a:pPr algn="ctr"/>
            <a:r>
              <a:rPr lang="en-US" altLang="ko-KR" sz="1200" dirty="0">
                <a:latin typeface="+mj-ea"/>
                <a:ea typeface="+mj-ea"/>
              </a:rPr>
              <a:t>&lt; </a:t>
            </a:r>
            <a:r>
              <a:rPr lang="en-US" altLang="ko-KR" sz="1200" dirty="0" smtClean="0">
                <a:latin typeface="+mj-ea"/>
                <a:ea typeface="+mj-ea"/>
              </a:rPr>
              <a:t>Knit </a:t>
            </a:r>
            <a:r>
              <a:rPr lang="en-US" altLang="ko-KR" sz="1200" dirty="0">
                <a:latin typeface="+mj-ea"/>
                <a:ea typeface="+mj-ea"/>
              </a:rPr>
              <a:t>CAD </a:t>
            </a:r>
            <a:r>
              <a:rPr lang="en-US" altLang="ko-KR" sz="1200" dirty="0" smtClean="0">
                <a:latin typeface="+mj-ea"/>
                <a:ea typeface="+mj-ea"/>
              </a:rPr>
              <a:t>System</a:t>
            </a:r>
            <a:r>
              <a:rPr lang="ko-KR" altLang="en-US" sz="1200" dirty="0" smtClean="0">
                <a:latin typeface="+mj-ea"/>
                <a:ea typeface="+mj-ea"/>
              </a:rPr>
              <a:t> </a:t>
            </a:r>
            <a:r>
              <a:rPr lang="en-US" altLang="ko-KR" sz="1200" dirty="0" err="1">
                <a:latin typeface="+mj-ea"/>
                <a:ea typeface="+mj-ea"/>
              </a:rPr>
              <a:t>TexTricot</a:t>
            </a:r>
            <a:r>
              <a:rPr lang="en-US" altLang="ko-KR" sz="1200" dirty="0">
                <a:latin typeface="+mj-ea"/>
                <a:ea typeface="+mj-ea"/>
              </a:rPr>
              <a:t> </a:t>
            </a:r>
            <a:r>
              <a:rPr lang="en-US" altLang="ko-KR" sz="1200" dirty="0" smtClean="0">
                <a:latin typeface="+mj-ea"/>
                <a:ea typeface="+mj-ea"/>
              </a:rPr>
              <a:t>Design</a:t>
            </a:r>
            <a:r>
              <a:rPr lang="ko-KR" altLang="en-US" sz="1200" dirty="0" smtClean="0">
                <a:latin typeface="+mj-ea"/>
                <a:ea typeface="+mj-ea"/>
              </a:rPr>
              <a:t> </a:t>
            </a:r>
            <a:r>
              <a:rPr lang="en-US" altLang="ko-KR" sz="1200" dirty="0">
                <a:latin typeface="+mj-ea"/>
                <a:ea typeface="+mj-ea"/>
              </a:rPr>
              <a:t>Table &gt;</a:t>
            </a:r>
            <a:endParaRPr lang="ko-KR" altLang="en-US" sz="1200" dirty="0">
              <a:latin typeface="+mj-ea"/>
              <a:ea typeface="+mj-ea"/>
            </a:endParaRPr>
          </a:p>
        </p:txBody>
      </p:sp>
      <p:pic>
        <p:nvPicPr>
          <p:cNvPr id="25" name="_x43830104" descr="EMB0000153c552e"/>
          <p:cNvPicPr>
            <a:picLocks noChangeAspect="1" noChangeArrowheads="1"/>
          </p:cNvPicPr>
          <p:nvPr/>
        </p:nvPicPr>
        <p:blipFill rotWithShape="1">
          <a:blip r:embed="rId3">
            <a:extLst>
              <a:ext uri="{28A0092B-C50C-407E-A947-70E740481C1C}">
                <a14:useLocalDpi xmlns:a14="http://schemas.microsoft.com/office/drawing/2010/main" val="0"/>
              </a:ext>
            </a:extLst>
          </a:blip>
          <a:srcRect b="14221"/>
          <a:stretch/>
        </p:blipFill>
        <p:spPr bwMode="auto">
          <a:xfrm>
            <a:off x="3733924" y="2204864"/>
            <a:ext cx="5086548" cy="2304256"/>
          </a:xfrm>
          <a:prstGeom prst="rect">
            <a:avLst/>
          </a:prstGeom>
          <a:noFill/>
          <a:extLst>
            <a:ext uri="{909E8E84-426E-40DD-AFC4-6F175D3DCCD1}">
              <a14:hiddenFill xmlns:a14="http://schemas.microsoft.com/office/drawing/2010/main">
                <a:solidFill>
                  <a:srgbClr val="FFFFFF"/>
                </a:solidFill>
              </a14:hiddenFill>
            </a:ext>
          </a:extLst>
        </p:spPr>
      </p:pic>
      <p:sp>
        <p:nvSpPr>
          <p:cNvPr id="26" name="직사각형 25"/>
          <p:cNvSpPr/>
          <p:nvPr/>
        </p:nvSpPr>
        <p:spPr>
          <a:xfrm>
            <a:off x="323528" y="1031250"/>
            <a:ext cx="8658962" cy="1169551"/>
          </a:xfrm>
          <a:prstGeom prst="rect">
            <a:avLst/>
          </a:prstGeom>
        </p:spPr>
        <p:txBody>
          <a:bodyPr wrap="square">
            <a:spAutoFit/>
          </a:bodyPr>
          <a:lstStyle/>
          <a:p>
            <a:pPr marL="171450" indent="-171450">
              <a:buFont typeface="Wingdings" panose="05000000000000000000" pitchFamily="2" charset="2"/>
              <a:buChar char="l"/>
            </a:pPr>
            <a:r>
              <a:rPr lang="en-US" altLang="ko-KR" sz="1400" dirty="0"/>
              <a:t>Requirements Analysis and Basic Structural Design of CAD System for Knit </a:t>
            </a:r>
            <a:r>
              <a:rPr lang="en-US" altLang="ko-KR" sz="1400" dirty="0" smtClean="0"/>
              <a:t>DDM</a:t>
            </a:r>
          </a:p>
          <a:p>
            <a:r>
              <a:rPr lang="ko-KR" altLang="en-US" sz="1400" dirty="0" smtClean="0"/>
              <a:t>   ∘ </a:t>
            </a:r>
            <a:r>
              <a:rPr lang="en-US" altLang="ko-KR" sz="1400" dirty="0"/>
              <a:t>Production data collection for knitting</a:t>
            </a:r>
            <a:endParaRPr lang="ko-KR" altLang="en-US" sz="1400" dirty="0"/>
          </a:p>
          <a:p>
            <a:r>
              <a:rPr lang="ko-KR" altLang="en-US" sz="1400" dirty="0"/>
              <a:t> </a:t>
            </a:r>
            <a:r>
              <a:rPr lang="ko-KR" altLang="en-US" sz="1400" dirty="0" smtClean="0"/>
              <a:t>  ∘ </a:t>
            </a:r>
            <a:r>
              <a:rPr lang="en-US" altLang="ko-KR" sz="1400" dirty="0"/>
              <a:t>Investigate and collect technical information on unimplemented 7Bar </a:t>
            </a:r>
            <a:r>
              <a:rPr lang="en-US" altLang="ko-KR" sz="1400" dirty="0" smtClean="0"/>
              <a:t>warp </a:t>
            </a:r>
            <a:r>
              <a:rPr lang="en-US" altLang="ko-KR" sz="1400" dirty="0"/>
              <a:t>knitting logic </a:t>
            </a:r>
            <a:r>
              <a:rPr lang="en-US" altLang="ko-KR" sz="1400" dirty="0" smtClean="0"/>
              <a:t>&amp; </a:t>
            </a:r>
            <a:r>
              <a:rPr lang="en-US" altLang="ko-KR" sz="1400" dirty="0"/>
              <a:t>devices</a:t>
            </a:r>
            <a:r>
              <a:rPr lang="ko-KR" altLang="en-US" sz="1400" dirty="0" smtClean="0"/>
              <a:t> </a:t>
            </a:r>
            <a:endParaRPr lang="ko-KR" altLang="en-US" sz="1400" dirty="0"/>
          </a:p>
          <a:p>
            <a:r>
              <a:rPr lang="ko-KR" altLang="en-US" sz="1400" dirty="0" smtClean="0"/>
              <a:t>   </a:t>
            </a:r>
            <a:r>
              <a:rPr lang="ko-KR" altLang="en-US" sz="1400" dirty="0"/>
              <a:t>∘ </a:t>
            </a:r>
            <a:r>
              <a:rPr lang="en-US" altLang="ko-KR" sz="1400" dirty="0"/>
              <a:t>Data collection and structural design required for CAD development</a:t>
            </a:r>
            <a:r>
              <a:rPr lang="ko-KR" altLang="en-US" sz="1400" dirty="0" smtClean="0"/>
              <a:t> </a:t>
            </a:r>
            <a:endParaRPr lang="ko-KR" altLang="en-US" sz="1400" dirty="0"/>
          </a:p>
          <a:p>
            <a:r>
              <a:rPr lang="ko-KR" altLang="en-US" sz="1400" dirty="0"/>
              <a:t> </a:t>
            </a:r>
            <a:r>
              <a:rPr lang="ko-KR" altLang="en-US" sz="1400" dirty="0" smtClean="0"/>
              <a:t>  ∘ </a:t>
            </a:r>
            <a:r>
              <a:rPr lang="en-US" altLang="ko-KR" sz="1400" dirty="0" smtClean="0"/>
              <a:t>Warp knitting logic design</a:t>
            </a:r>
            <a:endParaRPr lang="ko-KR" altLang="en-US" sz="1400" dirty="0"/>
          </a:p>
        </p:txBody>
      </p:sp>
      <p:sp>
        <p:nvSpPr>
          <p:cNvPr id="27" name="직사각형 26"/>
          <p:cNvSpPr/>
          <p:nvPr/>
        </p:nvSpPr>
        <p:spPr>
          <a:xfrm>
            <a:off x="3842919" y="6464369"/>
            <a:ext cx="4329481" cy="276999"/>
          </a:xfrm>
          <a:prstGeom prst="rect">
            <a:avLst/>
          </a:prstGeom>
        </p:spPr>
        <p:txBody>
          <a:bodyPr wrap="square">
            <a:spAutoFit/>
          </a:bodyPr>
          <a:lstStyle/>
          <a:p>
            <a:pPr algn="ctr"/>
            <a:r>
              <a:rPr lang="en-US" altLang="ko-KR" sz="1200" dirty="0">
                <a:latin typeface="+mj-ea"/>
                <a:ea typeface="+mj-ea"/>
              </a:rPr>
              <a:t>&lt; CAD </a:t>
            </a:r>
            <a:r>
              <a:rPr lang="en-US" altLang="ko-KR" sz="1200" dirty="0" smtClean="0">
                <a:latin typeface="+mj-ea"/>
                <a:ea typeface="+mj-ea"/>
              </a:rPr>
              <a:t>System Structure map</a:t>
            </a:r>
            <a:r>
              <a:rPr lang="ko-KR" altLang="en-US" sz="1200" dirty="0" smtClean="0">
                <a:latin typeface="+mj-ea"/>
                <a:ea typeface="+mj-ea"/>
              </a:rPr>
              <a:t> </a:t>
            </a:r>
            <a:r>
              <a:rPr lang="en-US" altLang="ko-KR" sz="1200" dirty="0" smtClean="0">
                <a:latin typeface="+mj-ea"/>
                <a:ea typeface="+mj-ea"/>
              </a:rPr>
              <a:t>of warp knitting for</a:t>
            </a:r>
            <a:r>
              <a:rPr lang="ko-KR" altLang="en-US" sz="1200" dirty="0" smtClean="0">
                <a:latin typeface="+mj-ea"/>
                <a:ea typeface="+mj-ea"/>
              </a:rPr>
              <a:t> </a:t>
            </a:r>
            <a:r>
              <a:rPr lang="en-US" altLang="ko-KR" sz="1200" dirty="0" smtClean="0">
                <a:latin typeface="+mj-ea"/>
                <a:ea typeface="+mj-ea"/>
              </a:rPr>
              <a:t>CPS</a:t>
            </a:r>
            <a:r>
              <a:rPr lang="ko-KR" altLang="en-US" sz="1200" dirty="0" smtClean="0">
                <a:latin typeface="+mj-ea"/>
                <a:ea typeface="+mj-ea"/>
              </a:rPr>
              <a:t> </a:t>
            </a:r>
            <a:r>
              <a:rPr lang="en-US" altLang="ko-KR" sz="1200" dirty="0" smtClean="0">
                <a:latin typeface="+mj-ea"/>
                <a:ea typeface="+mj-ea"/>
              </a:rPr>
              <a:t>&gt;</a:t>
            </a:r>
            <a:endParaRPr lang="ko-KR" altLang="en-US" sz="1200" dirty="0">
              <a:latin typeface="+mj-ea"/>
              <a:ea typeface="+mj-ea"/>
            </a:endParaRPr>
          </a:p>
        </p:txBody>
      </p:sp>
      <p:pic>
        <p:nvPicPr>
          <p:cNvPr id="24" name="_x43830024" descr="EMB0000153c55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4588162"/>
            <a:ext cx="3581400" cy="1871663"/>
          </a:xfrm>
          <a:prstGeom prst="rect">
            <a:avLst/>
          </a:prstGeom>
          <a:noFill/>
          <a:extLst>
            <a:ext uri="{909E8E84-426E-40DD-AFC4-6F175D3DCCD1}">
              <a14:hiddenFill xmlns:a14="http://schemas.microsoft.com/office/drawing/2010/main">
                <a:solidFill>
                  <a:srgbClr val="FFFFFF"/>
                </a:solidFill>
              </a14:hiddenFill>
            </a:ext>
          </a:extLst>
        </p:spPr>
      </p:pic>
      <p:sp>
        <p:nvSpPr>
          <p:cNvPr id="11" name="직사각형 10"/>
          <p:cNvSpPr/>
          <p:nvPr/>
        </p:nvSpPr>
        <p:spPr>
          <a:xfrm>
            <a:off x="6156176" y="2223761"/>
            <a:ext cx="1526169" cy="276999"/>
          </a:xfrm>
          <a:prstGeom prst="rect">
            <a:avLst/>
          </a:prstGeom>
          <a:solidFill>
            <a:schemeClr val="bg1"/>
          </a:solidFill>
          <a:ln w="28575">
            <a:solidFill>
              <a:srgbClr val="FFC000"/>
            </a:solidFill>
          </a:ln>
        </p:spPr>
        <p:txBody>
          <a:bodyPr wrap="square">
            <a:spAutoFit/>
          </a:bodyPr>
          <a:lstStyle/>
          <a:p>
            <a:pPr algn="ctr"/>
            <a:r>
              <a:rPr lang="en-US" altLang="ko-KR" sz="1200" b="1" dirty="0" smtClean="0">
                <a:latin typeface="+mj-ea"/>
                <a:ea typeface="+mj-ea"/>
              </a:rPr>
              <a:t>Algorithm Modify</a:t>
            </a:r>
            <a:endParaRPr lang="ko-KR" altLang="en-US" sz="1200" b="1" dirty="0">
              <a:latin typeface="+mj-ea"/>
              <a:ea typeface="+mj-ea"/>
            </a:endParaRPr>
          </a:p>
        </p:txBody>
      </p:sp>
      <p:sp>
        <p:nvSpPr>
          <p:cNvPr id="12" name="직사각형 11"/>
          <p:cNvSpPr/>
          <p:nvPr/>
        </p:nvSpPr>
        <p:spPr>
          <a:xfrm>
            <a:off x="4572000" y="2575937"/>
            <a:ext cx="1526169" cy="276999"/>
          </a:xfrm>
          <a:prstGeom prst="rect">
            <a:avLst/>
          </a:prstGeom>
          <a:solidFill>
            <a:schemeClr val="bg1"/>
          </a:solidFill>
          <a:ln w="28575">
            <a:solidFill>
              <a:srgbClr val="FFC000"/>
            </a:solidFill>
          </a:ln>
        </p:spPr>
        <p:txBody>
          <a:bodyPr wrap="square">
            <a:spAutoFit/>
          </a:bodyPr>
          <a:lstStyle/>
          <a:p>
            <a:pPr algn="ctr"/>
            <a:r>
              <a:rPr lang="en-US" altLang="ko-KR" sz="1200" b="1" dirty="0" smtClean="0">
                <a:latin typeface="+mj-ea"/>
                <a:ea typeface="+mj-ea"/>
              </a:rPr>
              <a:t>Logic Modify</a:t>
            </a:r>
            <a:endParaRPr lang="ko-KR" altLang="en-US" sz="1200" b="1" dirty="0">
              <a:latin typeface="+mj-ea"/>
              <a:ea typeface="+mj-ea"/>
            </a:endParaRPr>
          </a:p>
        </p:txBody>
      </p:sp>
      <p:sp>
        <p:nvSpPr>
          <p:cNvPr id="13" name="직사각형 12"/>
          <p:cNvSpPr/>
          <p:nvPr/>
        </p:nvSpPr>
        <p:spPr>
          <a:xfrm>
            <a:off x="5313312" y="3891997"/>
            <a:ext cx="1829204" cy="646331"/>
          </a:xfrm>
          <a:prstGeom prst="rect">
            <a:avLst/>
          </a:prstGeom>
          <a:solidFill>
            <a:schemeClr val="bg1"/>
          </a:solidFill>
          <a:ln w="28575">
            <a:solidFill>
              <a:srgbClr val="FFC000"/>
            </a:solidFill>
          </a:ln>
        </p:spPr>
        <p:txBody>
          <a:bodyPr wrap="square">
            <a:spAutoFit/>
          </a:bodyPr>
          <a:lstStyle/>
          <a:p>
            <a:pPr algn="ctr"/>
            <a:r>
              <a:rPr lang="en-US" altLang="ko-KR" sz="1200" b="1" dirty="0" smtClean="0">
                <a:latin typeface="+mj-ea"/>
                <a:ea typeface="+mj-ea"/>
              </a:rPr>
              <a:t>2D transformation of geometry using Engine</a:t>
            </a:r>
            <a:endParaRPr lang="ko-KR" altLang="en-US" sz="1200" b="1" dirty="0">
              <a:latin typeface="+mj-ea"/>
              <a:ea typeface="+mj-ea"/>
            </a:endParaRPr>
          </a:p>
        </p:txBody>
      </p:sp>
    </p:spTree>
    <p:extLst>
      <p:ext uri="{BB962C8B-B14F-4D97-AF65-F5344CB8AC3E}">
        <p14:creationId xmlns:p14="http://schemas.microsoft.com/office/powerpoint/2010/main" val="39628866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5. Fabric Part Smart Factory</a:t>
            </a:r>
            <a:endParaRPr lang="ko-KR" altLang="en-US" dirty="0"/>
          </a:p>
        </p:txBody>
      </p:sp>
      <p:sp>
        <p:nvSpPr>
          <p:cNvPr id="5" name="슬라이드 번호 개체 틀 4"/>
          <p:cNvSpPr>
            <a:spLocks noGrp="1"/>
          </p:cNvSpPr>
          <p:nvPr>
            <p:ph type="sldNum" sz="quarter" idx="12"/>
          </p:nvPr>
        </p:nvSpPr>
        <p:spPr/>
        <p:txBody>
          <a:bodyPr/>
          <a:lstStyle/>
          <a:p>
            <a:fld id="{0F567439-5C3E-4BB1-91F1-4F884E3EA3BA}" type="slidenum">
              <a:rPr lang="ko-KR" altLang="en-US" smtClean="0"/>
              <a:pPr/>
              <a:t>19</a:t>
            </a:fld>
            <a:endParaRPr lang="ko-KR" altLang="en-US" dirty="0"/>
          </a:p>
        </p:txBody>
      </p:sp>
      <p:sp>
        <p:nvSpPr>
          <p:cNvPr id="6" name="TextBox 5"/>
          <p:cNvSpPr txBox="1">
            <a:spLocks noChangeArrowheads="1"/>
          </p:cNvSpPr>
          <p:nvPr/>
        </p:nvSpPr>
        <p:spPr bwMode="auto">
          <a:xfrm>
            <a:off x="323528" y="692696"/>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smtClean="0">
                <a:latin typeface="맑은 고딕" pitchFamily="50" charset="-127"/>
                <a:ea typeface="맑은 고딕" pitchFamily="50" charset="-127"/>
              </a:rPr>
              <a:t>Extended PDM (</a:t>
            </a:r>
            <a:r>
              <a:rPr lang="en-US" altLang="ko-KR" sz="1600" b="1" dirty="0">
                <a:latin typeface="맑은 고딕" pitchFamily="50" charset="-127"/>
                <a:ea typeface="맑은 고딕" pitchFamily="50" charset="-127"/>
              </a:rPr>
              <a:t>Fabric</a:t>
            </a:r>
            <a:r>
              <a:rPr lang="en-US" altLang="ko-KR" sz="1600" b="1" dirty="0" smtClean="0">
                <a:latin typeface="맑은 고딕" pitchFamily="50" charset="-127"/>
                <a:ea typeface="맑은 고딕" pitchFamily="50" charset="-127"/>
              </a:rPr>
              <a:t>) </a:t>
            </a:r>
            <a:endParaRPr lang="ko-KR" altLang="en-US" sz="1600" b="1" dirty="0">
              <a:solidFill>
                <a:srgbClr val="C00000"/>
              </a:solidFill>
              <a:latin typeface="맑은 고딕" pitchFamily="50" charset="-127"/>
              <a:ea typeface="맑은 고딕" pitchFamily="50" charset="-127"/>
            </a:endParaRPr>
          </a:p>
        </p:txBody>
      </p:sp>
      <p:cxnSp>
        <p:nvCxnSpPr>
          <p:cNvPr id="9" name="꺾인 연결선 8"/>
          <p:cNvCxnSpPr>
            <a:stCxn id="74" idx="2"/>
            <a:endCxn id="21" idx="0"/>
          </p:cNvCxnSpPr>
          <p:nvPr/>
        </p:nvCxnSpPr>
        <p:spPr>
          <a:xfrm rot="5400000">
            <a:off x="1548295" y="4838868"/>
            <a:ext cx="1216381" cy="552455"/>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직사각형 9"/>
          <p:cNvSpPr/>
          <p:nvPr/>
        </p:nvSpPr>
        <p:spPr>
          <a:xfrm>
            <a:off x="395536" y="2276872"/>
            <a:ext cx="2900388" cy="3157779"/>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p:cNvSpPr/>
          <p:nvPr/>
        </p:nvSpPr>
        <p:spPr>
          <a:xfrm>
            <a:off x="3503094" y="2276872"/>
            <a:ext cx="5317378" cy="4122181"/>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직사각형 14"/>
          <p:cNvSpPr/>
          <p:nvPr/>
        </p:nvSpPr>
        <p:spPr>
          <a:xfrm>
            <a:off x="5851027" y="2614756"/>
            <a:ext cx="1312080" cy="473037"/>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altLang="ko-KR" sz="1200" dirty="0" smtClean="0">
                <a:latin typeface="+mn-ea"/>
              </a:rPr>
              <a:t>Warp Management</a:t>
            </a:r>
            <a:endParaRPr lang="ko-KR" altLang="en-US" sz="1200" dirty="0">
              <a:latin typeface="+mn-ea"/>
            </a:endParaRPr>
          </a:p>
        </p:txBody>
      </p:sp>
      <p:sp>
        <p:nvSpPr>
          <p:cNvPr id="16" name="직사각형 15"/>
          <p:cNvSpPr/>
          <p:nvPr/>
        </p:nvSpPr>
        <p:spPr>
          <a:xfrm>
            <a:off x="5851027" y="4033867"/>
            <a:ext cx="1312080" cy="473037"/>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ko-KR" sz="1200" b="1" dirty="0" smtClean="0">
                <a:latin typeface="+mn-ea"/>
              </a:rPr>
              <a:t>Work Order</a:t>
            </a:r>
            <a:endParaRPr lang="ko-KR" altLang="en-US" sz="1200" b="1" dirty="0">
              <a:latin typeface="+mn-ea"/>
            </a:endParaRPr>
          </a:p>
        </p:txBody>
      </p:sp>
      <p:sp>
        <p:nvSpPr>
          <p:cNvPr id="17" name="직사각형 16"/>
          <p:cNvSpPr/>
          <p:nvPr/>
        </p:nvSpPr>
        <p:spPr>
          <a:xfrm>
            <a:off x="5851027" y="5588132"/>
            <a:ext cx="1312080" cy="473037"/>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altLang="ko-KR" sz="1200" dirty="0" smtClean="0">
                <a:latin typeface="+mn-ea"/>
              </a:rPr>
              <a:t>Out</a:t>
            </a:r>
            <a:endParaRPr lang="ko-KR" altLang="en-US" sz="1200" dirty="0">
              <a:latin typeface="+mn-ea"/>
            </a:endParaRPr>
          </a:p>
        </p:txBody>
      </p:sp>
      <p:sp>
        <p:nvSpPr>
          <p:cNvPr id="18" name="직사각형 17"/>
          <p:cNvSpPr/>
          <p:nvPr/>
        </p:nvSpPr>
        <p:spPr>
          <a:xfrm>
            <a:off x="3779322" y="2614756"/>
            <a:ext cx="1312080" cy="473037"/>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altLang="ko-KR" sz="1200" dirty="0" smtClean="0">
                <a:latin typeface="+mn-ea"/>
              </a:rPr>
              <a:t>Yarn Management</a:t>
            </a:r>
            <a:endParaRPr lang="ko-KR" altLang="en-US" sz="1200" dirty="0">
              <a:latin typeface="+mn-ea"/>
            </a:endParaRPr>
          </a:p>
        </p:txBody>
      </p:sp>
      <p:sp>
        <p:nvSpPr>
          <p:cNvPr id="19" name="직사각형 18"/>
          <p:cNvSpPr/>
          <p:nvPr/>
        </p:nvSpPr>
        <p:spPr>
          <a:xfrm>
            <a:off x="3779322" y="4033867"/>
            <a:ext cx="1312080" cy="473037"/>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altLang="ko-KR" sz="1200" dirty="0" smtClean="0">
                <a:latin typeface="+mn-ea"/>
              </a:rPr>
              <a:t>Design Data Management</a:t>
            </a:r>
            <a:endParaRPr lang="ko-KR" altLang="en-US" sz="1200" dirty="0">
              <a:latin typeface="+mn-ea"/>
            </a:endParaRPr>
          </a:p>
        </p:txBody>
      </p:sp>
      <p:sp>
        <p:nvSpPr>
          <p:cNvPr id="20" name="직사각형 19"/>
          <p:cNvSpPr/>
          <p:nvPr/>
        </p:nvSpPr>
        <p:spPr>
          <a:xfrm>
            <a:off x="3563887" y="5588132"/>
            <a:ext cx="1665627" cy="473037"/>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altLang="ko-KR" sz="1200" dirty="0" smtClean="0">
                <a:latin typeface="+mn-ea"/>
              </a:rPr>
              <a:t>Production progress information</a:t>
            </a:r>
            <a:endParaRPr lang="ko-KR" altLang="en-US" sz="1200" dirty="0">
              <a:latin typeface="+mn-ea"/>
            </a:endParaRPr>
          </a:p>
        </p:txBody>
      </p:sp>
      <p:sp>
        <p:nvSpPr>
          <p:cNvPr id="21" name="직사각형 20"/>
          <p:cNvSpPr/>
          <p:nvPr/>
        </p:nvSpPr>
        <p:spPr>
          <a:xfrm>
            <a:off x="1224218" y="5723286"/>
            <a:ext cx="1312080" cy="473037"/>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altLang="ko-KR" sz="1200" dirty="0" smtClean="0">
                <a:latin typeface="+mn-ea"/>
              </a:rPr>
              <a:t>Online mapping solution</a:t>
            </a:r>
            <a:endParaRPr lang="ko-KR" altLang="en-US" sz="1200" dirty="0">
              <a:latin typeface="+mn-ea"/>
            </a:endParaRPr>
          </a:p>
        </p:txBody>
      </p:sp>
      <p:sp>
        <p:nvSpPr>
          <p:cNvPr id="22" name="직사각형 21"/>
          <p:cNvSpPr/>
          <p:nvPr/>
        </p:nvSpPr>
        <p:spPr>
          <a:xfrm>
            <a:off x="464593" y="3420861"/>
            <a:ext cx="1312080" cy="473037"/>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altLang="ko-KR" sz="1200" dirty="0" smtClean="0">
                <a:latin typeface="+mn-ea"/>
              </a:rPr>
              <a:t>knit</a:t>
            </a:r>
            <a:r>
              <a:rPr lang="ko-KR" altLang="en-US" sz="1200" dirty="0" smtClean="0">
                <a:latin typeface="+mn-ea"/>
              </a:rPr>
              <a:t> </a:t>
            </a:r>
            <a:r>
              <a:rPr lang="en-US" altLang="ko-KR" sz="1200" dirty="0" smtClean="0">
                <a:latin typeface="+mn-ea"/>
              </a:rPr>
              <a:t>Design CAD</a:t>
            </a:r>
            <a:endParaRPr lang="ko-KR" altLang="en-US" sz="1200" dirty="0">
              <a:latin typeface="+mn-ea"/>
            </a:endParaRPr>
          </a:p>
        </p:txBody>
      </p:sp>
      <p:sp>
        <p:nvSpPr>
          <p:cNvPr id="23" name="모서리가 둥근 직사각형 22"/>
          <p:cNvSpPr/>
          <p:nvPr/>
        </p:nvSpPr>
        <p:spPr>
          <a:xfrm>
            <a:off x="706292" y="4033867"/>
            <a:ext cx="828682" cy="473037"/>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ko-KR" sz="1200" dirty="0" smtClean="0">
                <a:latin typeface="+mn-ea"/>
              </a:rPr>
              <a:t>Design</a:t>
            </a:r>
          </a:p>
          <a:p>
            <a:pPr algn="ctr"/>
            <a:r>
              <a:rPr lang="en-US" altLang="ko-KR" sz="1200" dirty="0" smtClean="0">
                <a:latin typeface="+mn-ea"/>
              </a:rPr>
              <a:t>Data</a:t>
            </a:r>
            <a:endParaRPr lang="ko-KR" altLang="en-US" sz="1200" dirty="0">
              <a:latin typeface="+mn-ea"/>
            </a:endParaRPr>
          </a:p>
        </p:txBody>
      </p:sp>
      <p:cxnSp>
        <p:nvCxnSpPr>
          <p:cNvPr id="24" name="직선 화살표 연결선 23"/>
          <p:cNvCxnSpPr>
            <a:stCxn id="22" idx="2"/>
            <a:endCxn id="23" idx="0"/>
          </p:cNvCxnSpPr>
          <p:nvPr/>
        </p:nvCxnSpPr>
        <p:spPr>
          <a:xfrm>
            <a:off x="1120633" y="3893898"/>
            <a:ext cx="0" cy="1399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직선 화살표 연결선 24"/>
          <p:cNvCxnSpPr>
            <a:stCxn id="23" idx="3"/>
            <a:endCxn id="74" idx="1"/>
          </p:cNvCxnSpPr>
          <p:nvPr/>
        </p:nvCxnSpPr>
        <p:spPr>
          <a:xfrm>
            <a:off x="1534974" y="4270386"/>
            <a:ext cx="241699"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직선 화살표 연결선 25"/>
          <p:cNvCxnSpPr>
            <a:stCxn id="19" idx="3"/>
            <a:endCxn id="16" idx="1"/>
          </p:cNvCxnSpPr>
          <p:nvPr/>
        </p:nvCxnSpPr>
        <p:spPr>
          <a:xfrm>
            <a:off x="5091402" y="4270386"/>
            <a:ext cx="75962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직선 화살표 연결선 26"/>
          <p:cNvCxnSpPr>
            <a:stCxn id="16" idx="0"/>
            <a:endCxn id="18" idx="2"/>
          </p:cNvCxnSpPr>
          <p:nvPr/>
        </p:nvCxnSpPr>
        <p:spPr>
          <a:xfrm flipH="1" flipV="1">
            <a:off x="4435362" y="3087793"/>
            <a:ext cx="2071705" cy="9460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직선 화살표 연결선 27"/>
          <p:cNvCxnSpPr>
            <a:stCxn id="16" idx="0"/>
            <a:endCxn id="15" idx="2"/>
          </p:cNvCxnSpPr>
          <p:nvPr/>
        </p:nvCxnSpPr>
        <p:spPr>
          <a:xfrm flipV="1">
            <a:off x="6507067" y="3087793"/>
            <a:ext cx="0" cy="9460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직선 화살표 연결선 28"/>
          <p:cNvCxnSpPr>
            <a:stCxn id="16" idx="2"/>
            <a:endCxn id="20" idx="0"/>
          </p:cNvCxnSpPr>
          <p:nvPr/>
        </p:nvCxnSpPr>
        <p:spPr>
          <a:xfrm flipH="1">
            <a:off x="4396701" y="4506904"/>
            <a:ext cx="2110366" cy="10812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직선 화살표 연결선 29"/>
          <p:cNvCxnSpPr>
            <a:stCxn id="20" idx="3"/>
            <a:endCxn id="17" idx="1"/>
          </p:cNvCxnSpPr>
          <p:nvPr/>
        </p:nvCxnSpPr>
        <p:spPr>
          <a:xfrm>
            <a:off x="5229514" y="5824651"/>
            <a:ext cx="62151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직선 화살표 연결선 30"/>
          <p:cNvCxnSpPr>
            <a:stCxn id="17" idx="0"/>
            <a:endCxn id="16" idx="2"/>
          </p:cNvCxnSpPr>
          <p:nvPr/>
        </p:nvCxnSpPr>
        <p:spPr>
          <a:xfrm flipV="1">
            <a:off x="6507067" y="4506905"/>
            <a:ext cx="0" cy="1081228"/>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32" name="직선 화살표 연결선 31"/>
          <p:cNvCxnSpPr/>
          <p:nvPr/>
        </p:nvCxnSpPr>
        <p:spPr>
          <a:xfrm flipV="1">
            <a:off x="4262720" y="4506905"/>
            <a:ext cx="2071705" cy="1081228"/>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33" name="직선 화살표 연결선 32"/>
          <p:cNvCxnSpPr/>
          <p:nvPr/>
        </p:nvCxnSpPr>
        <p:spPr>
          <a:xfrm>
            <a:off x="4262720" y="3087793"/>
            <a:ext cx="2071705" cy="94607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34" name="직선 화살표 연결선 33"/>
          <p:cNvCxnSpPr/>
          <p:nvPr/>
        </p:nvCxnSpPr>
        <p:spPr>
          <a:xfrm>
            <a:off x="6610653" y="3087793"/>
            <a:ext cx="0" cy="94607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35" name="직선 화살표 연결선 34"/>
          <p:cNvCxnSpPr/>
          <p:nvPr/>
        </p:nvCxnSpPr>
        <p:spPr>
          <a:xfrm flipH="1">
            <a:off x="5091402" y="4371751"/>
            <a:ext cx="759625"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36" name="모서리가 둥근 직사각형 35"/>
          <p:cNvSpPr/>
          <p:nvPr/>
        </p:nvSpPr>
        <p:spPr>
          <a:xfrm>
            <a:off x="1707615" y="6263900"/>
            <a:ext cx="1726421" cy="477468"/>
          </a:xfrm>
          <a:prstGeom prst="roundRect">
            <a:avLst/>
          </a:prstGeom>
          <a:ln w="12700"/>
        </p:spPr>
        <p:style>
          <a:lnRef idx="2">
            <a:schemeClr val="accent2"/>
          </a:lnRef>
          <a:fillRef idx="1">
            <a:schemeClr val="lt1"/>
          </a:fillRef>
          <a:effectRef idx="0">
            <a:schemeClr val="accent2"/>
          </a:effectRef>
          <a:fontRef idx="minor">
            <a:schemeClr val="dk1"/>
          </a:fontRef>
        </p:style>
        <p:txBody>
          <a:bodyPr lIns="0" rIns="0" rtlCol="0" anchor="ctr"/>
          <a:lstStyle/>
          <a:p>
            <a:pPr algn="ctr"/>
            <a:r>
              <a:rPr lang="en-US" altLang="ko-KR" sz="900" dirty="0"/>
              <a:t>Planning of finished product dictionary through simulation image in QR </a:t>
            </a:r>
            <a:r>
              <a:rPr lang="en-US" altLang="ko-KR" sz="900" dirty="0" smtClean="0"/>
              <a:t>Code</a:t>
            </a:r>
            <a:endParaRPr lang="ko-KR" altLang="en-US" sz="900" dirty="0">
              <a:latin typeface="+mn-ea"/>
            </a:endParaRPr>
          </a:p>
        </p:txBody>
      </p:sp>
      <p:sp>
        <p:nvSpPr>
          <p:cNvPr id="37" name="모서리가 둥근 직사각형 36"/>
          <p:cNvSpPr/>
          <p:nvPr/>
        </p:nvSpPr>
        <p:spPr>
          <a:xfrm>
            <a:off x="2812526" y="4642058"/>
            <a:ext cx="1183410" cy="337884"/>
          </a:xfrm>
          <a:prstGeom prst="roundRect">
            <a:avLst/>
          </a:prstGeom>
          <a:ln w="12700"/>
        </p:spPr>
        <p:style>
          <a:lnRef idx="2">
            <a:schemeClr val="accent2"/>
          </a:lnRef>
          <a:fillRef idx="1">
            <a:schemeClr val="lt1"/>
          </a:fillRef>
          <a:effectRef idx="0">
            <a:schemeClr val="accent2"/>
          </a:effectRef>
          <a:fontRef idx="minor">
            <a:schemeClr val="dk1"/>
          </a:fontRef>
        </p:style>
        <p:txBody>
          <a:bodyPr lIns="0" rIns="0" rtlCol="0" anchor="ctr"/>
          <a:lstStyle/>
          <a:p>
            <a:pPr algn="ctr"/>
            <a:r>
              <a:rPr lang="en-US" altLang="ko-KR" sz="1000" dirty="0" smtClean="0">
                <a:latin typeface="+mn-ea"/>
              </a:rPr>
              <a:t>knitting and design information</a:t>
            </a:r>
            <a:endParaRPr lang="ko-KR" altLang="en-US" sz="1000" dirty="0">
              <a:latin typeface="+mn-ea"/>
            </a:endParaRPr>
          </a:p>
        </p:txBody>
      </p:sp>
      <p:cxnSp>
        <p:nvCxnSpPr>
          <p:cNvPr id="38" name="직선 연결선 37"/>
          <p:cNvCxnSpPr>
            <a:stCxn id="36" idx="1"/>
          </p:cNvCxnSpPr>
          <p:nvPr/>
        </p:nvCxnSpPr>
        <p:spPr>
          <a:xfrm flipH="1" flipV="1">
            <a:off x="1539705" y="6466630"/>
            <a:ext cx="167910" cy="36004"/>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직선 연결선 38"/>
          <p:cNvCxnSpPr>
            <a:endCxn id="37" idx="0"/>
          </p:cNvCxnSpPr>
          <p:nvPr/>
        </p:nvCxnSpPr>
        <p:spPr>
          <a:xfrm>
            <a:off x="3399509" y="4301307"/>
            <a:ext cx="4722" cy="340751"/>
          </a:xfrm>
          <a:prstGeom prst="line">
            <a:avLst/>
          </a:prstGeom>
        </p:spPr>
        <p:style>
          <a:lnRef idx="1">
            <a:schemeClr val="accent1"/>
          </a:lnRef>
          <a:fillRef idx="0">
            <a:schemeClr val="accent1"/>
          </a:fillRef>
          <a:effectRef idx="0">
            <a:schemeClr val="accent1"/>
          </a:effectRef>
          <a:fontRef idx="minor">
            <a:schemeClr val="tx1"/>
          </a:fontRef>
        </p:style>
      </p:cxnSp>
      <p:sp>
        <p:nvSpPr>
          <p:cNvPr id="40" name="타원 39"/>
          <p:cNvSpPr/>
          <p:nvPr/>
        </p:nvSpPr>
        <p:spPr>
          <a:xfrm>
            <a:off x="7922733" y="4301307"/>
            <a:ext cx="759625" cy="743344"/>
          </a:xfrm>
          <a:prstGeom prst="ellipse">
            <a:avLst/>
          </a:prstGeom>
        </p:spPr>
        <p:style>
          <a:lnRef idx="3">
            <a:schemeClr val="lt1"/>
          </a:lnRef>
          <a:fillRef idx="1">
            <a:schemeClr val="accent3"/>
          </a:fillRef>
          <a:effectRef idx="1">
            <a:schemeClr val="accent3"/>
          </a:effectRef>
          <a:fontRef idx="minor">
            <a:schemeClr val="lt1"/>
          </a:fontRef>
        </p:style>
        <p:txBody>
          <a:bodyPr lIns="0" rIns="0" rtlCol="0" anchor="ctr"/>
          <a:lstStyle/>
          <a:p>
            <a:pPr algn="ctr"/>
            <a:r>
              <a:rPr lang="en-US" altLang="ko-KR" sz="1100" b="1" dirty="0" smtClean="0">
                <a:latin typeface="+mn-ea"/>
              </a:rPr>
              <a:t>Dyeing</a:t>
            </a:r>
          </a:p>
          <a:p>
            <a:pPr algn="ctr"/>
            <a:r>
              <a:rPr lang="en-US" altLang="ko-KR" sz="1100" b="1" dirty="0" smtClean="0">
                <a:latin typeface="+mn-ea"/>
              </a:rPr>
              <a:t>Stream</a:t>
            </a:r>
            <a:endParaRPr lang="ko-KR" altLang="en-US" sz="1100" b="1" dirty="0">
              <a:latin typeface="+mn-ea"/>
            </a:endParaRPr>
          </a:p>
        </p:txBody>
      </p:sp>
      <p:sp>
        <p:nvSpPr>
          <p:cNvPr id="41" name="타원 40"/>
          <p:cNvSpPr/>
          <p:nvPr/>
        </p:nvSpPr>
        <p:spPr>
          <a:xfrm>
            <a:off x="7922734" y="3493254"/>
            <a:ext cx="759625" cy="743344"/>
          </a:xfrm>
          <a:prstGeom prst="ellipse">
            <a:avLst/>
          </a:prstGeom>
        </p:spPr>
        <p:style>
          <a:lnRef idx="3">
            <a:schemeClr val="lt1"/>
          </a:lnRef>
          <a:fillRef idx="1">
            <a:schemeClr val="accent5"/>
          </a:fillRef>
          <a:effectRef idx="1">
            <a:schemeClr val="accent5"/>
          </a:effectRef>
          <a:fontRef idx="minor">
            <a:schemeClr val="lt1"/>
          </a:fontRef>
        </p:style>
        <p:txBody>
          <a:bodyPr lIns="0" rIns="0" rtlCol="0" anchor="ctr"/>
          <a:lstStyle/>
          <a:p>
            <a:pPr algn="ctr"/>
            <a:r>
              <a:rPr lang="en-US" altLang="ko-KR" sz="1100" b="1" dirty="0" smtClean="0">
                <a:latin typeface="+mn-ea"/>
              </a:rPr>
              <a:t>Sewing</a:t>
            </a:r>
          </a:p>
          <a:p>
            <a:pPr algn="ctr"/>
            <a:r>
              <a:rPr lang="en-US" altLang="ko-KR" sz="1100" b="1" dirty="0" smtClean="0">
                <a:latin typeface="+mn-ea"/>
              </a:rPr>
              <a:t>Stream</a:t>
            </a:r>
            <a:endParaRPr lang="ko-KR" altLang="en-US" sz="1100" b="1" dirty="0">
              <a:latin typeface="+mn-ea"/>
            </a:endParaRPr>
          </a:p>
        </p:txBody>
      </p:sp>
      <p:cxnSp>
        <p:nvCxnSpPr>
          <p:cNvPr id="42" name="꺾인 연결선 41"/>
          <p:cNvCxnSpPr>
            <a:stCxn id="16" idx="3"/>
            <a:endCxn id="40" idx="2"/>
          </p:cNvCxnSpPr>
          <p:nvPr/>
        </p:nvCxnSpPr>
        <p:spPr>
          <a:xfrm>
            <a:off x="7163107" y="4270386"/>
            <a:ext cx="759625" cy="402593"/>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3" name="꺾인 연결선 42"/>
          <p:cNvCxnSpPr>
            <a:stCxn id="16" idx="3"/>
            <a:endCxn id="41" idx="2"/>
          </p:cNvCxnSpPr>
          <p:nvPr/>
        </p:nvCxnSpPr>
        <p:spPr>
          <a:xfrm flipV="1">
            <a:off x="7163107" y="3864926"/>
            <a:ext cx="759626" cy="405460"/>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46" name="모서리가 둥근 직사각형 45"/>
          <p:cNvSpPr/>
          <p:nvPr/>
        </p:nvSpPr>
        <p:spPr>
          <a:xfrm>
            <a:off x="6894909" y="5105977"/>
            <a:ext cx="1304051" cy="617309"/>
          </a:xfrm>
          <a:prstGeom prst="roundRect">
            <a:avLst/>
          </a:prstGeom>
          <a:ln w="12700"/>
        </p:spPr>
        <p:style>
          <a:lnRef idx="2">
            <a:schemeClr val="accent2"/>
          </a:lnRef>
          <a:fillRef idx="1">
            <a:schemeClr val="lt1"/>
          </a:fillRef>
          <a:effectRef idx="0">
            <a:schemeClr val="accent2"/>
          </a:effectRef>
          <a:fontRef idx="minor">
            <a:schemeClr val="dk1"/>
          </a:fontRef>
        </p:style>
        <p:txBody>
          <a:bodyPr lIns="0" rIns="0" rtlCol="0" anchor="ctr"/>
          <a:lstStyle/>
          <a:p>
            <a:pPr algn="ctr"/>
            <a:r>
              <a:rPr lang="fr-FR" altLang="ko-KR" sz="900" dirty="0"/>
              <a:t>Producer, color information,</a:t>
            </a:r>
            <a:br>
              <a:rPr lang="fr-FR" altLang="ko-KR" sz="900" dirty="0"/>
            </a:br>
            <a:r>
              <a:rPr lang="fr-FR" altLang="ko-KR" sz="900" dirty="0"/>
              <a:t>Material information,</a:t>
            </a:r>
            <a:br>
              <a:rPr lang="fr-FR" altLang="ko-KR" sz="900" dirty="0"/>
            </a:br>
            <a:r>
              <a:rPr lang="fr-FR" altLang="ko-KR" sz="900" dirty="0"/>
              <a:t>Simulation images etc.</a:t>
            </a:r>
            <a:endParaRPr lang="ko-KR" altLang="en-US" sz="900" dirty="0">
              <a:latin typeface="+mn-ea"/>
            </a:endParaRPr>
          </a:p>
        </p:txBody>
      </p:sp>
      <p:cxnSp>
        <p:nvCxnSpPr>
          <p:cNvPr id="47" name="꺾인 연결선 46"/>
          <p:cNvCxnSpPr>
            <a:stCxn id="17" idx="3"/>
            <a:endCxn id="40" idx="4"/>
          </p:cNvCxnSpPr>
          <p:nvPr/>
        </p:nvCxnSpPr>
        <p:spPr>
          <a:xfrm flipV="1">
            <a:off x="7163107" y="5044651"/>
            <a:ext cx="1139438" cy="779999"/>
          </a:xfrm>
          <a:prstGeom prst="bentConnector2">
            <a:avLst/>
          </a:prstGeom>
          <a:ln>
            <a:tailEnd type="arrow"/>
          </a:ln>
        </p:spPr>
        <p:style>
          <a:lnRef idx="2">
            <a:schemeClr val="accent2"/>
          </a:lnRef>
          <a:fillRef idx="0">
            <a:schemeClr val="accent2"/>
          </a:fillRef>
          <a:effectRef idx="1">
            <a:schemeClr val="accent2"/>
          </a:effectRef>
          <a:fontRef idx="minor">
            <a:schemeClr val="tx1"/>
          </a:fontRef>
        </p:style>
      </p:cxnSp>
      <p:sp>
        <p:nvSpPr>
          <p:cNvPr id="48" name="모서리가 둥근 직사각형 47"/>
          <p:cNvSpPr/>
          <p:nvPr/>
        </p:nvSpPr>
        <p:spPr>
          <a:xfrm>
            <a:off x="7404806" y="5926016"/>
            <a:ext cx="897739" cy="270307"/>
          </a:xfrm>
          <a:prstGeom prst="roundRect">
            <a:avLst/>
          </a:prstGeom>
          <a:ln w="12700"/>
        </p:spPr>
        <p:style>
          <a:lnRef idx="2">
            <a:schemeClr val="accent2"/>
          </a:lnRef>
          <a:fillRef idx="1">
            <a:schemeClr val="lt1"/>
          </a:fillRef>
          <a:effectRef idx="0">
            <a:schemeClr val="accent2"/>
          </a:effectRef>
          <a:fontRef idx="minor">
            <a:schemeClr val="dk1"/>
          </a:fontRef>
        </p:style>
        <p:txBody>
          <a:bodyPr lIns="0" rIns="0" rtlCol="0" anchor="ctr"/>
          <a:lstStyle/>
          <a:p>
            <a:pPr algn="ctr"/>
            <a:r>
              <a:rPr lang="en-US" altLang="ko-KR" sz="900" dirty="0" smtClean="0">
                <a:latin typeface="+mn-ea"/>
              </a:rPr>
              <a:t>Fabric Delivery</a:t>
            </a:r>
            <a:endParaRPr lang="ko-KR" altLang="en-US" sz="900" dirty="0">
              <a:latin typeface="+mn-ea"/>
            </a:endParaRPr>
          </a:p>
        </p:txBody>
      </p:sp>
      <p:sp>
        <p:nvSpPr>
          <p:cNvPr id="50" name="모서리가 둥근 직사각형 49"/>
          <p:cNvSpPr/>
          <p:nvPr/>
        </p:nvSpPr>
        <p:spPr>
          <a:xfrm>
            <a:off x="4124606" y="4592809"/>
            <a:ext cx="1001324" cy="606757"/>
          </a:xfrm>
          <a:prstGeom prst="roundRect">
            <a:avLst/>
          </a:prstGeom>
          <a:ln w="12700"/>
        </p:spPr>
        <p:style>
          <a:lnRef idx="2">
            <a:schemeClr val="accent6"/>
          </a:lnRef>
          <a:fillRef idx="1">
            <a:schemeClr val="lt1"/>
          </a:fillRef>
          <a:effectRef idx="0">
            <a:schemeClr val="accent6"/>
          </a:effectRef>
          <a:fontRef idx="minor">
            <a:schemeClr val="dk1"/>
          </a:fontRef>
        </p:style>
        <p:txBody>
          <a:bodyPr lIns="0" rIns="0" rtlCol="0" anchor="ctr"/>
          <a:lstStyle/>
          <a:p>
            <a:pPr algn="ctr"/>
            <a:r>
              <a:rPr lang="en-US" altLang="ko-KR" sz="900" dirty="0"/>
              <a:t>Production schedule by device, progress information</a:t>
            </a:r>
            <a:endParaRPr lang="ko-KR" altLang="en-US" sz="900" dirty="0">
              <a:latin typeface="+mn-ea"/>
            </a:endParaRPr>
          </a:p>
        </p:txBody>
      </p:sp>
      <p:cxnSp>
        <p:nvCxnSpPr>
          <p:cNvPr id="51" name="직선 연결선 50"/>
          <p:cNvCxnSpPr>
            <a:endCxn id="46" idx="0"/>
          </p:cNvCxnSpPr>
          <p:nvPr/>
        </p:nvCxnSpPr>
        <p:spPr>
          <a:xfrm>
            <a:off x="7308304" y="4301307"/>
            <a:ext cx="238631" cy="804670"/>
          </a:xfrm>
          <a:prstGeom prst="line">
            <a:avLst/>
          </a:prstGeom>
        </p:spPr>
        <p:style>
          <a:lnRef idx="1">
            <a:schemeClr val="accent1"/>
          </a:lnRef>
          <a:fillRef idx="0">
            <a:schemeClr val="accent1"/>
          </a:fillRef>
          <a:effectRef idx="0">
            <a:schemeClr val="accent1"/>
          </a:effectRef>
          <a:fontRef idx="minor">
            <a:schemeClr val="tx1"/>
          </a:fontRef>
        </p:style>
      </p:cxnSp>
      <p:sp>
        <p:nvSpPr>
          <p:cNvPr id="52" name="모서리가 둥근 직사각형 51"/>
          <p:cNvSpPr/>
          <p:nvPr/>
        </p:nvSpPr>
        <p:spPr>
          <a:xfrm>
            <a:off x="5091401" y="6061169"/>
            <a:ext cx="936281" cy="526642"/>
          </a:xfrm>
          <a:prstGeom prst="roundRect">
            <a:avLst/>
          </a:prstGeom>
          <a:ln w="12700"/>
        </p:spPr>
        <p:style>
          <a:lnRef idx="2">
            <a:schemeClr val="accent2"/>
          </a:lnRef>
          <a:fillRef idx="1">
            <a:schemeClr val="lt1"/>
          </a:fillRef>
          <a:effectRef idx="0">
            <a:schemeClr val="accent2"/>
          </a:effectRef>
          <a:fontRef idx="minor">
            <a:schemeClr val="dk1"/>
          </a:fontRef>
        </p:style>
        <p:txBody>
          <a:bodyPr lIns="0" rIns="0" rtlCol="0" anchor="ctr"/>
          <a:lstStyle/>
          <a:p>
            <a:pPr algn="ctr"/>
            <a:r>
              <a:rPr lang="en-US" altLang="ko-KR" sz="900" dirty="0" smtClean="0">
                <a:latin typeface="+mn-ea"/>
              </a:rPr>
              <a:t>Design &amp; Yarn information</a:t>
            </a:r>
            <a:endParaRPr lang="ko-KR" altLang="en-US" sz="900" dirty="0">
              <a:latin typeface="+mn-ea"/>
            </a:endParaRPr>
          </a:p>
        </p:txBody>
      </p:sp>
      <p:sp>
        <p:nvSpPr>
          <p:cNvPr id="53" name="모서리가 둥근 직사각형 52"/>
          <p:cNvSpPr/>
          <p:nvPr/>
        </p:nvSpPr>
        <p:spPr>
          <a:xfrm>
            <a:off x="6610652" y="4777211"/>
            <a:ext cx="794153" cy="267440"/>
          </a:xfrm>
          <a:prstGeom prst="roundRect">
            <a:avLst/>
          </a:prstGeom>
          <a:ln w="12700"/>
        </p:spPr>
        <p:style>
          <a:lnRef idx="2">
            <a:schemeClr val="accent6"/>
          </a:lnRef>
          <a:fillRef idx="1">
            <a:schemeClr val="lt1"/>
          </a:fillRef>
          <a:effectRef idx="0">
            <a:schemeClr val="accent6"/>
          </a:effectRef>
          <a:fontRef idx="minor">
            <a:schemeClr val="dk1"/>
          </a:fontRef>
        </p:style>
        <p:txBody>
          <a:bodyPr lIns="0" rIns="0" rtlCol="0" anchor="ctr"/>
          <a:lstStyle/>
          <a:p>
            <a:pPr algn="ctr"/>
            <a:r>
              <a:rPr lang="en-US" altLang="ko-KR" sz="900" dirty="0" smtClean="0">
                <a:latin typeface="+mn-ea"/>
              </a:rPr>
              <a:t>In/Out Info.</a:t>
            </a:r>
            <a:endParaRPr lang="ko-KR" altLang="en-US" sz="900" dirty="0">
              <a:latin typeface="+mn-ea"/>
            </a:endParaRPr>
          </a:p>
        </p:txBody>
      </p:sp>
      <p:sp>
        <p:nvSpPr>
          <p:cNvPr id="56" name="모서리가 둥근 직사각형 55"/>
          <p:cNvSpPr/>
          <p:nvPr/>
        </p:nvSpPr>
        <p:spPr>
          <a:xfrm>
            <a:off x="5022344" y="3087793"/>
            <a:ext cx="759625" cy="236519"/>
          </a:xfrm>
          <a:prstGeom prst="roundRect">
            <a:avLst/>
          </a:prstGeom>
          <a:ln w="12700"/>
        </p:spPr>
        <p:style>
          <a:lnRef idx="2">
            <a:schemeClr val="accent2"/>
          </a:lnRef>
          <a:fillRef idx="1">
            <a:schemeClr val="lt1"/>
          </a:fillRef>
          <a:effectRef idx="0">
            <a:schemeClr val="accent2"/>
          </a:effectRef>
          <a:fontRef idx="minor">
            <a:schemeClr val="dk1"/>
          </a:fontRef>
        </p:style>
        <p:txBody>
          <a:bodyPr lIns="0" rIns="0" rtlCol="0" anchor="ctr"/>
          <a:lstStyle/>
          <a:p>
            <a:pPr algn="ctr"/>
            <a:r>
              <a:rPr lang="en-US" altLang="ko-KR" sz="900" dirty="0" smtClean="0">
                <a:latin typeface="+mn-ea"/>
              </a:rPr>
              <a:t>Design Data</a:t>
            </a:r>
            <a:endParaRPr lang="ko-KR" altLang="en-US" sz="900" dirty="0">
              <a:latin typeface="+mn-ea"/>
            </a:endParaRPr>
          </a:p>
        </p:txBody>
      </p:sp>
      <p:sp>
        <p:nvSpPr>
          <p:cNvPr id="57" name="모서리가 둥근 직사각형 56"/>
          <p:cNvSpPr/>
          <p:nvPr/>
        </p:nvSpPr>
        <p:spPr>
          <a:xfrm>
            <a:off x="4262720" y="3560830"/>
            <a:ext cx="966795" cy="259506"/>
          </a:xfrm>
          <a:prstGeom prst="roundRect">
            <a:avLst/>
          </a:prstGeom>
          <a:ln w="12700"/>
        </p:spPr>
        <p:style>
          <a:lnRef idx="2">
            <a:schemeClr val="accent6"/>
          </a:lnRef>
          <a:fillRef idx="1">
            <a:schemeClr val="lt1"/>
          </a:fillRef>
          <a:effectRef idx="0">
            <a:schemeClr val="accent6"/>
          </a:effectRef>
          <a:fontRef idx="minor">
            <a:schemeClr val="dk1"/>
          </a:fontRef>
        </p:style>
        <p:txBody>
          <a:bodyPr lIns="0" rIns="0" rtlCol="0" anchor="ctr"/>
          <a:lstStyle/>
          <a:p>
            <a:pPr algn="ctr"/>
            <a:r>
              <a:rPr lang="en-US" altLang="ko-KR" sz="900" dirty="0" smtClean="0">
                <a:latin typeface="+mn-ea"/>
              </a:rPr>
              <a:t>Yarn inventory</a:t>
            </a:r>
            <a:endParaRPr lang="ko-KR" altLang="en-US" sz="800" dirty="0">
              <a:latin typeface="+mn-ea"/>
            </a:endParaRPr>
          </a:p>
        </p:txBody>
      </p:sp>
      <p:pic>
        <p:nvPicPr>
          <p:cNvPr id="60" name="Picture 2" descr="C:\Users\영우CnI\AppData\Local\Temp\UNI4e6e.g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111" t="76092" r="34943"/>
          <a:stretch/>
        </p:blipFill>
        <p:spPr bwMode="auto">
          <a:xfrm>
            <a:off x="1120634" y="6307747"/>
            <a:ext cx="390962" cy="280064"/>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C:\Users\영우CnI\AppData\Local\Temp\UNI4e6e.g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111" t="76092" r="34943"/>
          <a:stretch/>
        </p:blipFill>
        <p:spPr bwMode="auto">
          <a:xfrm>
            <a:off x="8401852" y="5099096"/>
            <a:ext cx="280507" cy="20094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C:\Users\영우CnI\AppData\Local\Temp\UNI4e6e.g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111" t="76092" r="34943"/>
          <a:stretch/>
        </p:blipFill>
        <p:spPr bwMode="auto">
          <a:xfrm>
            <a:off x="8302546" y="3222947"/>
            <a:ext cx="280507" cy="200940"/>
          </a:xfrm>
          <a:prstGeom prst="rect">
            <a:avLst/>
          </a:prstGeom>
          <a:noFill/>
          <a:extLst>
            <a:ext uri="{909E8E84-426E-40DD-AFC4-6F175D3DCCD1}">
              <a14:hiddenFill xmlns:a14="http://schemas.microsoft.com/office/drawing/2010/main">
                <a:solidFill>
                  <a:srgbClr val="FFFFFF"/>
                </a:solidFill>
              </a14:hiddenFill>
            </a:ext>
          </a:extLst>
        </p:spPr>
      </p:pic>
      <p:cxnSp>
        <p:nvCxnSpPr>
          <p:cNvPr id="63" name="직선 연결선 62"/>
          <p:cNvCxnSpPr>
            <a:stCxn id="56" idx="2"/>
          </p:cNvCxnSpPr>
          <p:nvPr/>
        </p:nvCxnSpPr>
        <p:spPr>
          <a:xfrm flipH="1">
            <a:off x="5367629" y="3324312"/>
            <a:ext cx="34528" cy="20273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직선 연결선 63"/>
          <p:cNvCxnSpPr/>
          <p:nvPr/>
        </p:nvCxnSpPr>
        <p:spPr>
          <a:xfrm flipH="1">
            <a:off x="6472539" y="3442571"/>
            <a:ext cx="345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직선 연결선 65"/>
          <p:cNvCxnSpPr>
            <a:stCxn id="53" idx="1"/>
          </p:cNvCxnSpPr>
          <p:nvPr/>
        </p:nvCxnSpPr>
        <p:spPr>
          <a:xfrm flipH="1" flipV="1">
            <a:off x="6507070" y="4861683"/>
            <a:ext cx="103582" cy="49248"/>
          </a:xfrm>
          <a:prstGeom prst="line">
            <a:avLst/>
          </a:prstGeom>
        </p:spPr>
        <p:style>
          <a:lnRef idx="1">
            <a:schemeClr val="accent6"/>
          </a:lnRef>
          <a:fillRef idx="0">
            <a:schemeClr val="accent6"/>
          </a:fillRef>
          <a:effectRef idx="0">
            <a:schemeClr val="accent6"/>
          </a:effectRef>
          <a:fontRef idx="minor">
            <a:schemeClr val="tx1"/>
          </a:fontRef>
        </p:style>
      </p:cxnSp>
      <p:cxnSp>
        <p:nvCxnSpPr>
          <p:cNvPr id="68" name="직선 연결선 67"/>
          <p:cNvCxnSpPr>
            <a:stCxn id="50" idx="3"/>
          </p:cNvCxnSpPr>
          <p:nvPr/>
        </p:nvCxnSpPr>
        <p:spPr>
          <a:xfrm>
            <a:off x="5125930" y="4896188"/>
            <a:ext cx="172642" cy="159777"/>
          </a:xfrm>
          <a:prstGeom prst="line">
            <a:avLst/>
          </a:prstGeom>
        </p:spPr>
        <p:style>
          <a:lnRef idx="1">
            <a:schemeClr val="accent6"/>
          </a:lnRef>
          <a:fillRef idx="0">
            <a:schemeClr val="accent6"/>
          </a:fillRef>
          <a:effectRef idx="0">
            <a:schemeClr val="accent6"/>
          </a:effectRef>
          <a:fontRef idx="minor">
            <a:schemeClr val="tx1"/>
          </a:fontRef>
        </p:style>
      </p:cxnSp>
      <p:cxnSp>
        <p:nvCxnSpPr>
          <p:cNvPr id="69" name="직선 연결선 68"/>
          <p:cNvCxnSpPr>
            <a:stCxn id="52" idx="0"/>
          </p:cNvCxnSpPr>
          <p:nvPr/>
        </p:nvCxnSpPr>
        <p:spPr>
          <a:xfrm flipH="1" flipV="1">
            <a:off x="5436686" y="5824653"/>
            <a:ext cx="122856" cy="236516"/>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직선 연결선 69"/>
          <p:cNvCxnSpPr>
            <a:stCxn id="48" idx="0"/>
          </p:cNvCxnSpPr>
          <p:nvPr/>
        </p:nvCxnSpPr>
        <p:spPr>
          <a:xfrm flipH="1" flipV="1">
            <a:off x="7767356" y="5824652"/>
            <a:ext cx="86320" cy="101364"/>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직선 연결선 70"/>
          <p:cNvCxnSpPr>
            <a:stCxn id="57" idx="0"/>
          </p:cNvCxnSpPr>
          <p:nvPr/>
        </p:nvCxnSpPr>
        <p:spPr>
          <a:xfrm flipV="1">
            <a:off x="4746118" y="3394810"/>
            <a:ext cx="138113" cy="166020"/>
          </a:xfrm>
          <a:prstGeom prst="line">
            <a:avLst/>
          </a:prstGeom>
        </p:spPr>
        <p:style>
          <a:lnRef idx="1">
            <a:schemeClr val="accent6"/>
          </a:lnRef>
          <a:fillRef idx="0">
            <a:schemeClr val="accent6"/>
          </a:fillRef>
          <a:effectRef idx="0">
            <a:schemeClr val="accent6"/>
          </a:effectRef>
          <a:fontRef idx="minor">
            <a:schemeClr val="tx1"/>
          </a:fontRef>
        </p:style>
      </p:cxnSp>
      <p:sp>
        <p:nvSpPr>
          <p:cNvPr id="74" name="직사각형 73"/>
          <p:cNvSpPr/>
          <p:nvPr/>
        </p:nvSpPr>
        <p:spPr>
          <a:xfrm>
            <a:off x="1776673" y="4033867"/>
            <a:ext cx="1312080" cy="473037"/>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ko-KR" sz="1200" dirty="0" smtClean="0">
                <a:latin typeface="+mn-ea"/>
              </a:rPr>
              <a:t>TEXDDM</a:t>
            </a:r>
            <a:endParaRPr lang="ko-KR" altLang="en-US" sz="1200" dirty="0">
              <a:latin typeface="+mn-ea"/>
            </a:endParaRPr>
          </a:p>
        </p:txBody>
      </p:sp>
      <p:cxnSp>
        <p:nvCxnSpPr>
          <p:cNvPr id="75" name="직선 화살표 연결선 74"/>
          <p:cNvCxnSpPr>
            <a:stCxn id="74" idx="3"/>
            <a:endCxn id="19" idx="1"/>
          </p:cNvCxnSpPr>
          <p:nvPr/>
        </p:nvCxnSpPr>
        <p:spPr>
          <a:xfrm>
            <a:off x="3088753" y="4270386"/>
            <a:ext cx="690568"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직사각형 12"/>
          <p:cNvSpPr/>
          <p:nvPr/>
        </p:nvSpPr>
        <p:spPr>
          <a:xfrm>
            <a:off x="978504" y="2351873"/>
            <a:ext cx="1734451" cy="202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smtClean="0">
                <a:solidFill>
                  <a:schemeClr val="tx1"/>
                </a:solidFill>
              </a:rPr>
              <a:t>Product CPS</a:t>
            </a:r>
            <a:endParaRPr lang="ko-KR" altLang="en-US" dirty="0">
              <a:solidFill>
                <a:schemeClr val="tx1"/>
              </a:solidFill>
            </a:endParaRPr>
          </a:p>
        </p:txBody>
      </p:sp>
      <p:sp>
        <p:nvSpPr>
          <p:cNvPr id="14" name="직사각형 13"/>
          <p:cNvSpPr/>
          <p:nvPr/>
        </p:nvSpPr>
        <p:spPr>
          <a:xfrm>
            <a:off x="5160458" y="2344449"/>
            <a:ext cx="1734451" cy="202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smtClean="0">
                <a:solidFill>
                  <a:schemeClr val="tx1"/>
                </a:solidFill>
              </a:rPr>
              <a:t>Process CPS</a:t>
            </a:r>
            <a:endParaRPr lang="ko-KR" altLang="en-US" dirty="0">
              <a:solidFill>
                <a:schemeClr val="tx1"/>
              </a:solidFill>
            </a:endParaRPr>
          </a:p>
        </p:txBody>
      </p:sp>
      <p:pic>
        <p:nvPicPr>
          <p:cNvPr id="76" name="_x43830024" descr="EMB0000153c552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5729" y="2936576"/>
            <a:ext cx="1356135" cy="708725"/>
          </a:xfrm>
          <a:prstGeom prst="rect">
            <a:avLst/>
          </a:prstGeom>
          <a:noFill/>
          <a:extLst>
            <a:ext uri="{909E8E84-426E-40DD-AFC4-6F175D3DCCD1}">
              <a14:hiddenFill xmlns:a14="http://schemas.microsoft.com/office/drawing/2010/main">
                <a:solidFill>
                  <a:srgbClr val="FFFFFF"/>
                </a:solidFill>
              </a14:hiddenFill>
            </a:ext>
          </a:extLst>
        </p:spPr>
      </p:pic>
      <p:sp>
        <p:nvSpPr>
          <p:cNvPr id="77" name="모서리가 둥근 직사각형 76"/>
          <p:cNvSpPr/>
          <p:nvPr/>
        </p:nvSpPr>
        <p:spPr>
          <a:xfrm>
            <a:off x="1880258" y="3645024"/>
            <a:ext cx="1415666" cy="350625"/>
          </a:xfrm>
          <a:prstGeom prst="roundRect">
            <a:avLst/>
          </a:prstGeom>
          <a:ln w="12700"/>
        </p:spPr>
        <p:style>
          <a:lnRef idx="2">
            <a:schemeClr val="accent2"/>
          </a:lnRef>
          <a:fillRef idx="1">
            <a:schemeClr val="lt1"/>
          </a:fillRef>
          <a:effectRef idx="0">
            <a:schemeClr val="accent2"/>
          </a:effectRef>
          <a:fontRef idx="minor">
            <a:schemeClr val="dk1"/>
          </a:fontRef>
        </p:style>
        <p:txBody>
          <a:bodyPr lIns="0" rIns="0" rtlCol="0" anchor="ctr"/>
          <a:lstStyle/>
          <a:p>
            <a:pPr algn="ctr"/>
            <a:r>
              <a:rPr lang="en-US" altLang="ko-KR" sz="900" dirty="0" smtClean="0">
                <a:latin typeface="+mn-ea"/>
              </a:rPr>
              <a:t>7Bar CAD Structure Design</a:t>
            </a:r>
            <a:endParaRPr lang="ko-KR" altLang="en-US" sz="900" dirty="0">
              <a:latin typeface="+mn-ea"/>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22732" y="1645558"/>
            <a:ext cx="1185772" cy="1279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직사각형 6"/>
          <p:cNvSpPr/>
          <p:nvPr/>
        </p:nvSpPr>
        <p:spPr>
          <a:xfrm>
            <a:off x="601357" y="1032987"/>
            <a:ext cx="8105579" cy="1200329"/>
          </a:xfrm>
          <a:prstGeom prst="rect">
            <a:avLst/>
          </a:prstGeom>
        </p:spPr>
        <p:txBody>
          <a:bodyPr wrap="square">
            <a:spAutoFit/>
          </a:bodyPr>
          <a:lstStyle/>
          <a:p>
            <a:pPr marL="171450" indent="-171450" algn="just">
              <a:buFont typeface="Wingdings" panose="05000000000000000000" pitchFamily="2" charset="2"/>
              <a:buChar char="l"/>
            </a:pPr>
            <a:r>
              <a:rPr lang="en-US" altLang="ko-KR" sz="1200" dirty="0" smtClean="0"/>
              <a:t>Warp knitting</a:t>
            </a:r>
            <a:r>
              <a:rPr lang="ko-KR" altLang="en-US" sz="1200" dirty="0" smtClean="0"/>
              <a:t> </a:t>
            </a:r>
            <a:r>
              <a:rPr lang="en-US" altLang="ko-KR" sz="1200" dirty="0"/>
              <a:t>CAD Design Data PDM </a:t>
            </a:r>
            <a:r>
              <a:rPr lang="en-US" altLang="ko-KR" sz="1200" dirty="0" smtClean="0"/>
              <a:t>System(Product </a:t>
            </a:r>
            <a:r>
              <a:rPr lang="en-US" altLang="ko-KR" sz="1200" dirty="0"/>
              <a:t>CPS)</a:t>
            </a:r>
            <a:r>
              <a:rPr lang="ko-KR" altLang="en-US" sz="1200" dirty="0"/>
              <a:t> </a:t>
            </a:r>
            <a:r>
              <a:rPr lang="en-US" altLang="ko-KR" sz="1200" dirty="0" smtClean="0"/>
              <a:t>and</a:t>
            </a:r>
            <a:r>
              <a:rPr lang="ko-KR" altLang="en-US" sz="1200" dirty="0" smtClean="0"/>
              <a:t> </a:t>
            </a:r>
            <a:r>
              <a:rPr lang="en-US" altLang="ko-KR" sz="1200" dirty="0" err="1"/>
              <a:t>TexDDM</a:t>
            </a:r>
            <a:r>
              <a:rPr lang="en-US" altLang="ko-KR" sz="1200" dirty="0"/>
              <a:t>(Process CPS) </a:t>
            </a:r>
            <a:r>
              <a:rPr lang="en-US" altLang="ko-KR" sz="1200" dirty="0" smtClean="0"/>
              <a:t>basic structure</a:t>
            </a:r>
          </a:p>
          <a:p>
            <a:pPr algn="just"/>
            <a:r>
              <a:rPr lang="ko-KR" altLang="en-US" sz="1200" dirty="0" smtClean="0"/>
              <a:t>   ∘ </a:t>
            </a:r>
            <a:r>
              <a:rPr lang="en-US" altLang="ko-KR" sz="1200" dirty="0"/>
              <a:t>Fabric design simulation, design data extraction and XML Parsing in CAD</a:t>
            </a:r>
            <a:r>
              <a:rPr lang="en-US" altLang="ko-KR" sz="1200" dirty="0" smtClean="0"/>
              <a:t> </a:t>
            </a:r>
            <a:endParaRPr lang="en-US" altLang="ko-KR" sz="1200" dirty="0"/>
          </a:p>
          <a:p>
            <a:pPr algn="just"/>
            <a:r>
              <a:rPr lang="en-US" altLang="ko-KR" sz="1200" dirty="0"/>
              <a:t>   </a:t>
            </a:r>
            <a:r>
              <a:rPr lang="en-US" altLang="ko-KR" sz="1200" dirty="0" smtClean="0"/>
              <a:t>∘ </a:t>
            </a:r>
            <a:r>
              <a:rPr lang="en-US" altLang="ko-KR" sz="1200" dirty="0"/>
              <a:t>Database structure of XML file structure, table design and connection establishment according to structure, construction </a:t>
            </a:r>
            <a:endParaRPr lang="en-US" altLang="ko-KR" sz="1200" dirty="0" smtClean="0"/>
          </a:p>
          <a:p>
            <a:pPr algn="just"/>
            <a:r>
              <a:rPr lang="ko-KR" altLang="en-US" sz="1200" dirty="0"/>
              <a:t>   </a:t>
            </a:r>
            <a:r>
              <a:rPr lang="ko-KR" altLang="en-US" sz="1200" dirty="0" smtClean="0"/>
              <a:t>∘ </a:t>
            </a:r>
            <a:r>
              <a:rPr lang="en-US" altLang="ko-KR" sz="1200" dirty="0" smtClean="0"/>
              <a:t>7 bar warp knitting design</a:t>
            </a:r>
            <a:r>
              <a:rPr lang="ko-KR" altLang="en-US" sz="1200" dirty="0" smtClean="0"/>
              <a:t> </a:t>
            </a:r>
            <a:r>
              <a:rPr lang="en-US" altLang="ko-KR" sz="1200" dirty="0" smtClean="0"/>
              <a:t>CAD structure design</a:t>
            </a:r>
            <a:endParaRPr lang="en-US" altLang="ko-KR" sz="1200" dirty="0"/>
          </a:p>
          <a:p>
            <a:pPr algn="just"/>
            <a:r>
              <a:rPr lang="ko-KR" altLang="en-US" sz="1200" dirty="0"/>
              <a:t>   </a:t>
            </a:r>
            <a:r>
              <a:rPr lang="ko-KR" altLang="en-US" sz="1200" dirty="0" smtClean="0"/>
              <a:t>∘ </a:t>
            </a:r>
            <a:r>
              <a:rPr lang="en-US" altLang="ko-KR" sz="1200" dirty="0"/>
              <a:t>Data reading in the linked Web, storage and output in the built database</a:t>
            </a:r>
            <a:endParaRPr lang="ko-KR" altLang="en-US" sz="1200" dirty="0"/>
          </a:p>
        </p:txBody>
      </p:sp>
      <p:cxnSp>
        <p:nvCxnSpPr>
          <p:cNvPr id="82" name="직선 연결선 81"/>
          <p:cNvCxnSpPr>
            <a:stCxn id="56" idx="3"/>
          </p:cNvCxnSpPr>
          <p:nvPr/>
        </p:nvCxnSpPr>
        <p:spPr>
          <a:xfrm>
            <a:off x="5781969" y="3206053"/>
            <a:ext cx="725098" cy="23669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99872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5. Fabric Part Smart Factory</a:t>
            </a:r>
            <a:endParaRPr lang="ko-KR" altLang="en-US" dirty="0"/>
          </a:p>
        </p:txBody>
      </p:sp>
      <p:sp>
        <p:nvSpPr>
          <p:cNvPr id="5" name="슬라이드 번호 개체 틀 4"/>
          <p:cNvSpPr>
            <a:spLocks noGrp="1"/>
          </p:cNvSpPr>
          <p:nvPr>
            <p:ph type="sldNum" sz="quarter" idx="12"/>
          </p:nvPr>
        </p:nvSpPr>
        <p:spPr/>
        <p:txBody>
          <a:bodyPr/>
          <a:lstStyle/>
          <a:p>
            <a:fld id="{0F567439-5C3E-4BB1-91F1-4F884E3EA3BA}" type="slidenum">
              <a:rPr lang="ko-KR" altLang="en-US" smtClean="0"/>
              <a:pPr/>
              <a:t>20</a:t>
            </a:fld>
            <a:endParaRPr lang="ko-KR" altLang="en-US" dirty="0"/>
          </a:p>
        </p:txBody>
      </p:sp>
      <p:sp>
        <p:nvSpPr>
          <p:cNvPr id="6" name="TextBox 5"/>
          <p:cNvSpPr txBox="1">
            <a:spLocks noChangeArrowheads="1"/>
          </p:cNvSpPr>
          <p:nvPr/>
        </p:nvSpPr>
        <p:spPr bwMode="auto">
          <a:xfrm>
            <a:off x="323528" y="692696"/>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smtClean="0">
                <a:latin typeface="맑은 고딕" pitchFamily="50" charset="-127"/>
                <a:ea typeface="맑은 고딕" pitchFamily="50" charset="-127"/>
              </a:rPr>
              <a:t>Extended PDM (</a:t>
            </a:r>
            <a:r>
              <a:rPr lang="en-US" altLang="ko-KR" sz="1600" b="1" dirty="0">
                <a:latin typeface="맑은 고딕" pitchFamily="50" charset="-127"/>
                <a:ea typeface="맑은 고딕" pitchFamily="50" charset="-127"/>
              </a:rPr>
              <a:t>Fabric</a:t>
            </a:r>
            <a:r>
              <a:rPr lang="en-US" altLang="ko-KR" sz="1600" b="1" dirty="0" smtClean="0">
                <a:latin typeface="맑은 고딕" pitchFamily="50" charset="-127"/>
                <a:ea typeface="맑은 고딕" pitchFamily="50" charset="-127"/>
              </a:rPr>
              <a:t>) </a:t>
            </a:r>
            <a:endParaRPr lang="ko-KR" altLang="en-US" sz="1600" b="1" dirty="0">
              <a:solidFill>
                <a:srgbClr val="C00000"/>
              </a:solidFill>
              <a:latin typeface="맑은 고딕" pitchFamily="50" charset="-127"/>
              <a:ea typeface="맑은 고딕" pitchFamily="50" charset="-127"/>
            </a:endParaRPr>
          </a:p>
        </p:txBody>
      </p:sp>
      <p:sp>
        <p:nvSpPr>
          <p:cNvPr id="78" name="직사각형 77"/>
          <p:cNvSpPr/>
          <p:nvPr/>
        </p:nvSpPr>
        <p:spPr>
          <a:xfrm>
            <a:off x="1709682" y="6013298"/>
            <a:ext cx="6750750" cy="300082"/>
          </a:xfrm>
          <a:prstGeom prst="rect">
            <a:avLst/>
          </a:prstGeom>
        </p:spPr>
        <p:txBody>
          <a:bodyPr wrap="square">
            <a:spAutoFit/>
          </a:bodyPr>
          <a:lstStyle/>
          <a:p>
            <a:r>
              <a:rPr lang="en-US" altLang="ko-KR" sz="1350" dirty="0"/>
              <a:t>&lt;</a:t>
            </a:r>
            <a:r>
              <a:rPr lang="ko-KR" altLang="en-US" sz="1350" dirty="0"/>
              <a:t>경편 </a:t>
            </a:r>
            <a:r>
              <a:rPr lang="en-US" altLang="ko-KR" sz="1350" dirty="0"/>
              <a:t>CAD Design Data PDM </a:t>
            </a:r>
            <a:r>
              <a:rPr lang="ko-KR" altLang="en-US" sz="1350" dirty="0"/>
              <a:t>시스템 </a:t>
            </a:r>
            <a:r>
              <a:rPr lang="en-US" altLang="ko-KR" sz="1350" dirty="0"/>
              <a:t>Web Service </a:t>
            </a:r>
            <a:r>
              <a:rPr lang="en-US" altLang="ko-KR" sz="1350" dirty="0" err="1"/>
              <a:t>TexDDM</a:t>
            </a:r>
            <a:r>
              <a:rPr lang="en-US" altLang="ko-KR" sz="1350" dirty="0"/>
              <a:t> Main Page&gt; </a:t>
            </a:r>
          </a:p>
        </p:txBody>
      </p:sp>
      <p:pic>
        <p:nvPicPr>
          <p:cNvPr id="7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1562" t="2315" r="1458" b="1389"/>
          <a:stretch/>
        </p:blipFill>
        <p:spPr bwMode="auto">
          <a:xfrm>
            <a:off x="1835696" y="2044499"/>
            <a:ext cx="6840760" cy="481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0" name="Picture 2"/>
          <p:cNvPicPr>
            <a:picLocks noChangeArrowheads="1"/>
          </p:cNvPicPr>
          <p:nvPr/>
        </p:nvPicPr>
        <p:blipFill rotWithShape="1">
          <a:blip r:embed="rId3" cstate="print"/>
          <a:srcRect t="6968" b="8004"/>
          <a:stretch/>
        </p:blipFill>
        <p:spPr bwMode="auto">
          <a:xfrm>
            <a:off x="467544" y="4741577"/>
            <a:ext cx="1818202" cy="1340708"/>
          </a:xfrm>
          <a:prstGeom prst="rect">
            <a:avLst/>
          </a:prstGeom>
          <a:ln>
            <a:noFill/>
          </a:ln>
          <a:effectLst>
            <a:outerShdw blurRad="292100" dist="139700" dir="2700000" algn="tl" rotWithShape="0">
              <a:srgbClr val="333333">
                <a:alpha val="65000"/>
              </a:srgbClr>
            </a:outerShdw>
          </a:effectLst>
        </p:spPr>
      </p:pic>
      <p:grpSp>
        <p:nvGrpSpPr>
          <p:cNvPr id="81" name="그룹 80"/>
          <p:cNvGrpSpPr/>
          <p:nvPr/>
        </p:nvGrpSpPr>
        <p:grpSpPr>
          <a:xfrm>
            <a:off x="467544" y="3201965"/>
            <a:ext cx="1818202" cy="1460374"/>
            <a:chOff x="180232" y="332656"/>
            <a:chExt cx="4895824" cy="3312368"/>
          </a:xfrm>
        </p:grpSpPr>
        <p:pic>
          <p:nvPicPr>
            <p:cNvPr id="82" name="Picture 2"/>
            <p:cNvPicPr>
              <a:picLocks noChangeArrowheads="1"/>
            </p:cNvPicPr>
            <p:nvPr/>
          </p:nvPicPr>
          <p:blipFill rotWithShape="1">
            <a:blip r:embed="rId4" cstate="print"/>
            <a:srcRect b="35893"/>
            <a:stretch/>
          </p:blipFill>
          <p:spPr bwMode="auto">
            <a:xfrm>
              <a:off x="180232" y="332656"/>
              <a:ext cx="4895824" cy="2954008"/>
            </a:xfrm>
            <a:prstGeom prst="rect">
              <a:avLst/>
            </a:prstGeom>
            <a:ln>
              <a:noFill/>
            </a:ln>
            <a:effectLst>
              <a:outerShdw blurRad="292100" dist="139700" dir="2700000" algn="tl" rotWithShape="0">
                <a:srgbClr val="333333">
                  <a:alpha val="65000"/>
                </a:srgbClr>
              </a:outerShdw>
            </a:effectLst>
          </p:spPr>
        </p:pic>
        <p:pic>
          <p:nvPicPr>
            <p:cNvPr id="83" name="Picture 2"/>
            <p:cNvPicPr>
              <a:picLocks noChangeArrowheads="1"/>
            </p:cNvPicPr>
            <p:nvPr/>
          </p:nvPicPr>
          <p:blipFill rotWithShape="1">
            <a:blip r:embed="rId4" cstate="print"/>
            <a:srcRect t="90900"/>
            <a:stretch/>
          </p:blipFill>
          <p:spPr bwMode="auto">
            <a:xfrm>
              <a:off x="180232" y="3225716"/>
              <a:ext cx="4895824" cy="419308"/>
            </a:xfrm>
            <a:prstGeom prst="rect">
              <a:avLst/>
            </a:prstGeom>
            <a:noFill/>
            <a:ln w="9525">
              <a:noFill/>
              <a:miter lim="800000"/>
              <a:headEnd/>
              <a:tailEnd/>
            </a:ln>
          </p:spPr>
        </p:pic>
      </p:grpSp>
      <p:sp>
        <p:nvSpPr>
          <p:cNvPr id="84" name="직사각형 83"/>
          <p:cNvSpPr/>
          <p:nvPr/>
        </p:nvSpPr>
        <p:spPr>
          <a:xfrm>
            <a:off x="539552" y="1032991"/>
            <a:ext cx="8104414" cy="954107"/>
          </a:xfrm>
          <a:prstGeom prst="rect">
            <a:avLst/>
          </a:prstGeom>
        </p:spPr>
        <p:txBody>
          <a:bodyPr wrap="square">
            <a:spAutoFit/>
          </a:bodyPr>
          <a:lstStyle/>
          <a:p>
            <a:pPr marL="180975" indent="-180975">
              <a:buFont typeface="Wingdings" panose="05000000000000000000" pitchFamily="2" charset="2"/>
              <a:buChar char="l"/>
            </a:pPr>
            <a:r>
              <a:rPr lang="en-US" sz="1400" dirty="0" smtClean="0"/>
              <a:t>Process CPS configuration and web implementation for warp knitting</a:t>
            </a:r>
          </a:p>
          <a:p>
            <a:pPr marL="180975" indent="-180975"/>
            <a:r>
              <a:rPr lang="ko-KR" altLang="en-US" sz="1400" dirty="0" smtClean="0"/>
              <a:t>   ∘ </a:t>
            </a:r>
            <a:r>
              <a:rPr lang="en-US" sz="1400" dirty="0" smtClean="0"/>
              <a:t>Classified as 6-step process</a:t>
            </a:r>
            <a:endParaRPr lang="en-US" altLang="ko-KR" sz="1400" dirty="0" smtClean="0"/>
          </a:p>
          <a:p>
            <a:r>
              <a:rPr lang="ko-KR" altLang="en-US" sz="1400" dirty="0"/>
              <a:t> </a:t>
            </a:r>
            <a:r>
              <a:rPr lang="ko-KR" altLang="en-US" sz="1400" dirty="0" smtClean="0"/>
              <a:t>  ∘ </a:t>
            </a:r>
            <a:r>
              <a:rPr lang="en-US" sz="1400" dirty="0" smtClean="0"/>
              <a:t>Parsing and web implementation of CAD design data</a:t>
            </a:r>
            <a:endParaRPr lang="en-US" altLang="ko-KR" sz="1400" dirty="0" smtClean="0"/>
          </a:p>
          <a:p>
            <a:r>
              <a:rPr lang="ko-KR" altLang="en-US" sz="1400" dirty="0"/>
              <a:t> </a:t>
            </a:r>
            <a:r>
              <a:rPr lang="ko-KR" altLang="en-US" sz="1400" dirty="0" smtClean="0"/>
              <a:t>  ∘ </a:t>
            </a:r>
            <a:r>
              <a:rPr lang="en-US" sz="1400" dirty="0" smtClean="0"/>
              <a:t>Generate QR Code for Web Parsing of Design Data</a:t>
            </a:r>
            <a:endParaRPr lang="en-US" altLang="ko-KR" sz="1400" dirty="0"/>
          </a:p>
        </p:txBody>
      </p:sp>
      <p:sp>
        <p:nvSpPr>
          <p:cNvPr id="85" name="아래로 구부러진 화살표 84"/>
          <p:cNvSpPr/>
          <p:nvPr/>
        </p:nvSpPr>
        <p:spPr>
          <a:xfrm flipH="1">
            <a:off x="1807568" y="3132978"/>
            <a:ext cx="1287143" cy="432048"/>
          </a:xfrm>
          <a:prstGeom prst="curvedDown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ko-KR" altLang="en-US">
              <a:solidFill>
                <a:schemeClr val="tx1"/>
              </a:solidFill>
            </a:endParaRPr>
          </a:p>
        </p:txBody>
      </p:sp>
      <p:sp>
        <p:nvSpPr>
          <p:cNvPr id="86" name="직사각형 85"/>
          <p:cNvSpPr/>
          <p:nvPr/>
        </p:nvSpPr>
        <p:spPr>
          <a:xfrm>
            <a:off x="2555776" y="3204986"/>
            <a:ext cx="1791199" cy="111860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2609137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5. Fabric Part Smart Factory</a:t>
            </a:r>
            <a:endParaRPr lang="ko-KR" altLang="en-US" dirty="0"/>
          </a:p>
        </p:txBody>
      </p:sp>
      <p:sp>
        <p:nvSpPr>
          <p:cNvPr id="5" name="슬라이드 번호 개체 틀 4"/>
          <p:cNvSpPr>
            <a:spLocks noGrp="1"/>
          </p:cNvSpPr>
          <p:nvPr>
            <p:ph type="sldNum" sz="quarter" idx="12"/>
          </p:nvPr>
        </p:nvSpPr>
        <p:spPr/>
        <p:txBody>
          <a:bodyPr/>
          <a:lstStyle/>
          <a:p>
            <a:fld id="{0F567439-5C3E-4BB1-91F1-4F884E3EA3BA}" type="slidenum">
              <a:rPr lang="ko-KR" altLang="en-US" smtClean="0"/>
              <a:pPr/>
              <a:t>21</a:t>
            </a:fld>
            <a:endParaRPr lang="ko-KR" altLang="en-US" dirty="0"/>
          </a:p>
        </p:txBody>
      </p:sp>
      <p:sp>
        <p:nvSpPr>
          <p:cNvPr id="6" name="TextBox 5"/>
          <p:cNvSpPr txBox="1">
            <a:spLocks noChangeArrowheads="1"/>
          </p:cNvSpPr>
          <p:nvPr/>
        </p:nvSpPr>
        <p:spPr bwMode="auto">
          <a:xfrm>
            <a:off x="323528" y="692696"/>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smtClean="0">
                <a:latin typeface="맑은 고딕" pitchFamily="50" charset="-127"/>
                <a:ea typeface="맑은 고딕" pitchFamily="50" charset="-127"/>
              </a:rPr>
              <a:t>Extended POP (</a:t>
            </a:r>
            <a:r>
              <a:rPr lang="en-US" altLang="ko-KR" sz="1600" b="1" dirty="0">
                <a:latin typeface="맑은 고딕" pitchFamily="50" charset="-127"/>
                <a:ea typeface="맑은 고딕" pitchFamily="50" charset="-127"/>
              </a:rPr>
              <a:t>Fabric</a:t>
            </a:r>
            <a:r>
              <a:rPr lang="en-US" altLang="ko-KR" sz="1600" b="1" dirty="0" smtClean="0">
                <a:latin typeface="맑은 고딕" pitchFamily="50" charset="-127"/>
                <a:ea typeface="맑은 고딕" pitchFamily="50" charset="-127"/>
              </a:rPr>
              <a:t>)</a:t>
            </a:r>
            <a:r>
              <a:rPr lang="en-US" altLang="ko-KR" sz="1600" b="1" dirty="0">
                <a:latin typeface="맑은 고딕" pitchFamily="50" charset="-127"/>
                <a:ea typeface="맑은 고딕" pitchFamily="50" charset="-127"/>
              </a:rPr>
              <a:t> : </a:t>
            </a:r>
            <a:endParaRPr lang="ko-KR" altLang="en-US" sz="1600" b="1" dirty="0">
              <a:solidFill>
                <a:srgbClr val="C00000"/>
              </a:solidFill>
              <a:latin typeface="맑은 고딕" pitchFamily="50" charset="-127"/>
              <a:ea typeface="맑은 고딕" pitchFamily="50" charset="-127"/>
            </a:endParaRPr>
          </a:p>
        </p:txBody>
      </p:sp>
      <p:sp>
        <p:nvSpPr>
          <p:cNvPr id="7" name="모서리가 둥근 직사각형 8"/>
          <p:cNvSpPr/>
          <p:nvPr/>
        </p:nvSpPr>
        <p:spPr>
          <a:xfrm>
            <a:off x="336522" y="1231715"/>
            <a:ext cx="8643998" cy="5005597"/>
          </a:xfrm>
          <a:prstGeom prst="roundRect">
            <a:avLst>
              <a:gd name="adj" fmla="val 0"/>
            </a:avLst>
          </a:prstGeom>
          <a:noFill/>
          <a:ln w="635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300" b="0" i="0" u="none" strike="noStrike" kern="0" cap="none" spc="0" normalizeH="0" baseline="0" noProof="0">
              <a:ln>
                <a:noFill/>
              </a:ln>
              <a:solidFill>
                <a:srgbClr val="FFFFFF"/>
              </a:solidFill>
              <a:effectLst/>
              <a:uLnTx/>
              <a:uFillTx/>
              <a:latin typeface="맑은 고딕"/>
              <a:ea typeface="맑은 고딕"/>
              <a:cs typeface="Arial" pitchFamily="34" charset="0"/>
            </a:endParaRPr>
          </a:p>
        </p:txBody>
      </p:sp>
      <p:cxnSp>
        <p:nvCxnSpPr>
          <p:cNvPr id="8" name="직선 연결선 7"/>
          <p:cNvCxnSpPr/>
          <p:nvPr/>
        </p:nvCxnSpPr>
        <p:spPr>
          <a:xfrm flipH="1">
            <a:off x="518159" y="1504498"/>
            <a:ext cx="830868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flipH="1">
            <a:off x="518159" y="6165304"/>
            <a:ext cx="831919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0" name="직선 연결선 9"/>
          <p:cNvCxnSpPr>
            <a:cxnSpLocks/>
          </p:cNvCxnSpPr>
          <p:nvPr/>
        </p:nvCxnSpPr>
        <p:spPr>
          <a:xfrm flipH="1">
            <a:off x="518159" y="1509272"/>
            <a:ext cx="7621" cy="465603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직선 연결선 10"/>
          <p:cNvCxnSpPr>
            <a:cxnSpLocks/>
          </p:cNvCxnSpPr>
          <p:nvPr/>
        </p:nvCxnSpPr>
        <p:spPr>
          <a:xfrm>
            <a:off x="8837351" y="1509272"/>
            <a:ext cx="0" cy="4656032"/>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2" name="직사각형 11"/>
          <p:cNvSpPr/>
          <p:nvPr/>
        </p:nvSpPr>
        <p:spPr>
          <a:xfrm>
            <a:off x="1928794" y="1055587"/>
            <a:ext cx="5072097" cy="307777"/>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ctr"/>
            <a:r>
              <a:rPr lang="en-US" sz="1400" b="1" dirty="0" smtClean="0"/>
              <a:t>Knit CPS POP System Basic Structure Analysis &amp; Design</a:t>
            </a:r>
            <a:endParaRPr lang="en-US" altLang="ko-KR" b="1" dirty="0">
              <a:solidFill>
                <a:schemeClr val="bg1"/>
              </a:solidFill>
            </a:endParaRPr>
          </a:p>
        </p:txBody>
      </p:sp>
      <p:sp>
        <p:nvSpPr>
          <p:cNvPr id="13" name="직사각형 12"/>
          <p:cNvSpPr/>
          <p:nvPr/>
        </p:nvSpPr>
        <p:spPr>
          <a:xfrm>
            <a:off x="692886" y="2143169"/>
            <a:ext cx="1999974" cy="965991"/>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ko-KR" sz="1600" b="1" dirty="0" smtClean="0"/>
              <a:t>Work Order</a:t>
            </a:r>
            <a:endParaRPr lang="ko-KR" altLang="en-US" sz="1600" b="1" dirty="0"/>
          </a:p>
        </p:txBody>
      </p:sp>
      <p:sp>
        <p:nvSpPr>
          <p:cNvPr id="14" name="직사각형 13"/>
          <p:cNvSpPr/>
          <p:nvPr/>
        </p:nvSpPr>
        <p:spPr>
          <a:xfrm>
            <a:off x="3250192" y="2838824"/>
            <a:ext cx="2448366" cy="540672"/>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altLang="ko-KR" sz="1600" b="1" dirty="0" smtClean="0"/>
              <a:t>Warp Knitting Machine</a:t>
            </a:r>
            <a:endParaRPr lang="ko-KR" altLang="en-US" sz="1600" b="1" dirty="0"/>
          </a:p>
        </p:txBody>
      </p:sp>
      <p:sp>
        <p:nvSpPr>
          <p:cNvPr id="15" name="직사각형 14"/>
          <p:cNvSpPr/>
          <p:nvPr/>
        </p:nvSpPr>
        <p:spPr>
          <a:xfrm>
            <a:off x="3250191" y="3655293"/>
            <a:ext cx="1181481" cy="54067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ko-KR" sz="1600" b="1" dirty="0"/>
              <a:t>EL</a:t>
            </a:r>
            <a:r>
              <a:rPr lang="ko-KR" altLang="en-US" sz="1600" b="1" dirty="0"/>
              <a:t> </a:t>
            </a:r>
            <a:r>
              <a:rPr lang="ko-KR" altLang="en-US" sz="1600" b="1" dirty="0" smtClean="0"/>
              <a:t> </a:t>
            </a:r>
            <a:r>
              <a:rPr lang="en-US" altLang="ko-KR" sz="1200" b="1" dirty="0" smtClean="0"/>
              <a:t>Information</a:t>
            </a:r>
            <a:endParaRPr lang="ko-KR" altLang="en-US" sz="1600" b="1" dirty="0"/>
          </a:p>
        </p:txBody>
      </p:sp>
      <p:sp>
        <p:nvSpPr>
          <p:cNvPr id="16" name="직사각형 15"/>
          <p:cNvSpPr/>
          <p:nvPr/>
        </p:nvSpPr>
        <p:spPr>
          <a:xfrm>
            <a:off x="4517080" y="3655292"/>
            <a:ext cx="1181477" cy="54067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ko-KR" sz="1600" b="1" dirty="0"/>
              <a:t>EBC</a:t>
            </a:r>
            <a:r>
              <a:rPr lang="ko-KR" altLang="en-US" sz="1600" b="1" dirty="0"/>
              <a:t> </a:t>
            </a:r>
            <a:r>
              <a:rPr lang="en-US" altLang="ko-KR" sz="1200" b="1" dirty="0" smtClean="0"/>
              <a:t>Information</a:t>
            </a:r>
            <a:endParaRPr lang="ko-KR" altLang="en-US" sz="1600" b="1" dirty="0"/>
          </a:p>
        </p:txBody>
      </p:sp>
      <p:sp>
        <p:nvSpPr>
          <p:cNvPr id="17" name="직사각형 16"/>
          <p:cNvSpPr/>
          <p:nvPr/>
        </p:nvSpPr>
        <p:spPr>
          <a:xfrm>
            <a:off x="6211373" y="2838824"/>
            <a:ext cx="2448366" cy="54067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ko-KR" sz="1600" b="1" dirty="0" smtClean="0"/>
              <a:t>Beam Information</a:t>
            </a:r>
            <a:endParaRPr lang="ko-KR" altLang="en-US" sz="1600" b="1" dirty="0"/>
          </a:p>
        </p:txBody>
      </p:sp>
      <p:sp>
        <p:nvSpPr>
          <p:cNvPr id="18" name="직사각형 17"/>
          <p:cNvSpPr/>
          <p:nvPr/>
        </p:nvSpPr>
        <p:spPr>
          <a:xfrm>
            <a:off x="6211374" y="3655293"/>
            <a:ext cx="2448366" cy="54067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ko-KR" sz="1600" b="1" dirty="0" smtClean="0"/>
              <a:t>Warp Machine</a:t>
            </a:r>
            <a:endParaRPr lang="ko-KR" altLang="en-US" sz="1600" b="1" dirty="0"/>
          </a:p>
        </p:txBody>
      </p:sp>
      <p:sp>
        <p:nvSpPr>
          <p:cNvPr id="19" name="직사각형 18"/>
          <p:cNvSpPr/>
          <p:nvPr/>
        </p:nvSpPr>
        <p:spPr>
          <a:xfrm>
            <a:off x="3250192" y="2037033"/>
            <a:ext cx="2448366" cy="54067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ko-KR" sz="1600" b="1" dirty="0" smtClean="0"/>
              <a:t>Integrated Sensor Module</a:t>
            </a:r>
            <a:endParaRPr lang="ko-KR" altLang="en-US" sz="1600" b="1" dirty="0"/>
          </a:p>
        </p:txBody>
      </p:sp>
      <p:sp>
        <p:nvSpPr>
          <p:cNvPr id="20" name="직사각형 19"/>
          <p:cNvSpPr/>
          <p:nvPr/>
        </p:nvSpPr>
        <p:spPr>
          <a:xfrm>
            <a:off x="6211374" y="2037033"/>
            <a:ext cx="2448366" cy="54067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ko-KR" sz="1600" b="1" dirty="0" smtClean="0"/>
              <a:t>Beam Warping Event</a:t>
            </a:r>
            <a:endParaRPr lang="ko-KR" altLang="en-US" sz="1600" b="1" dirty="0"/>
          </a:p>
        </p:txBody>
      </p:sp>
      <p:cxnSp>
        <p:nvCxnSpPr>
          <p:cNvPr id="21" name="직선 연결선 20"/>
          <p:cNvCxnSpPr>
            <a:cxnSpLocks/>
            <a:stCxn id="19" idx="2"/>
            <a:endCxn id="14" idx="0"/>
          </p:cNvCxnSpPr>
          <p:nvPr/>
        </p:nvCxnSpPr>
        <p:spPr>
          <a:xfrm>
            <a:off x="4474375" y="2577705"/>
            <a:ext cx="0" cy="261119"/>
          </a:xfrm>
          <a:prstGeom prst="line">
            <a:avLst/>
          </a:prstGeom>
          <a:ln w="190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2" name="직선 연결선 21"/>
          <p:cNvCxnSpPr>
            <a:cxnSpLocks/>
            <a:stCxn id="15" idx="0"/>
            <a:endCxn id="14" idx="2"/>
          </p:cNvCxnSpPr>
          <p:nvPr/>
        </p:nvCxnSpPr>
        <p:spPr>
          <a:xfrm flipV="1">
            <a:off x="3840932" y="3379496"/>
            <a:ext cx="633443" cy="275797"/>
          </a:xfrm>
          <a:prstGeom prst="line">
            <a:avLst/>
          </a:prstGeom>
          <a:ln w="190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3" name="직선 연결선 22"/>
          <p:cNvCxnSpPr>
            <a:cxnSpLocks/>
            <a:stCxn id="16" idx="0"/>
            <a:endCxn id="14" idx="2"/>
          </p:cNvCxnSpPr>
          <p:nvPr/>
        </p:nvCxnSpPr>
        <p:spPr>
          <a:xfrm flipH="1" flipV="1">
            <a:off x="4474375" y="3379496"/>
            <a:ext cx="633444" cy="275796"/>
          </a:xfrm>
          <a:prstGeom prst="line">
            <a:avLst/>
          </a:prstGeom>
          <a:ln w="190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4" name="직선 연결선 23"/>
          <p:cNvCxnSpPr>
            <a:cxnSpLocks/>
            <a:stCxn id="17" idx="1"/>
            <a:endCxn id="14" idx="3"/>
          </p:cNvCxnSpPr>
          <p:nvPr/>
        </p:nvCxnSpPr>
        <p:spPr>
          <a:xfrm flipH="1">
            <a:off x="5698558" y="3109160"/>
            <a:ext cx="512815" cy="0"/>
          </a:xfrm>
          <a:prstGeom prst="line">
            <a:avLst/>
          </a:prstGeom>
          <a:ln w="190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5" name="직선 연결선 24"/>
          <p:cNvCxnSpPr>
            <a:cxnSpLocks/>
          </p:cNvCxnSpPr>
          <p:nvPr/>
        </p:nvCxnSpPr>
        <p:spPr>
          <a:xfrm>
            <a:off x="2686652" y="3036971"/>
            <a:ext cx="512815" cy="0"/>
          </a:xfrm>
          <a:prstGeom prst="line">
            <a:avLst/>
          </a:prstGeom>
          <a:ln w="190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6" name="직선 연결선 25"/>
          <p:cNvCxnSpPr>
            <a:cxnSpLocks/>
            <a:stCxn id="18" idx="0"/>
            <a:endCxn id="17" idx="2"/>
          </p:cNvCxnSpPr>
          <p:nvPr/>
        </p:nvCxnSpPr>
        <p:spPr>
          <a:xfrm flipH="1" flipV="1">
            <a:off x="7435556" y="3379496"/>
            <a:ext cx="1" cy="275797"/>
          </a:xfrm>
          <a:prstGeom prst="line">
            <a:avLst/>
          </a:prstGeom>
          <a:ln w="190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7" name="직선 연결선 26"/>
          <p:cNvCxnSpPr>
            <a:cxnSpLocks/>
            <a:stCxn id="20" idx="2"/>
            <a:endCxn id="17" idx="0"/>
          </p:cNvCxnSpPr>
          <p:nvPr/>
        </p:nvCxnSpPr>
        <p:spPr>
          <a:xfrm flipH="1">
            <a:off x="7435556" y="2577705"/>
            <a:ext cx="1" cy="261119"/>
          </a:xfrm>
          <a:prstGeom prst="line">
            <a:avLst/>
          </a:prstGeom>
          <a:ln w="190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8" name="직사각형 27"/>
          <p:cNvSpPr/>
          <p:nvPr/>
        </p:nvSpPr>
        <p:spPr>
          <a:xfrm>
            <a:off x="525780" y="5144198"/>
            <a:ext cx="8301065" cy="1021106"/>
          </a:xfrm>
          <a:prstGeom prst="rect">
            <a:avLst/>
          </a:prstGeom>
          <a:solidFill>
            <a:schemeClr val="tx2">
              <a:lumMod val="20000"/>
              <a:lumOff val="80000"/>
            </a:schemeClr>
          </a:solidFill>
          <a:ln w="12700">
            <a:solidFill>
              <a:srgbClr val="4A7EBB"/>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464400" lvl="1" indent="-7200">
              <a:buAutoNum type="arabicPeriod"/>
            </a:pPr>
            <a:r>
              <a:rPr lang="en-US" sz="1400" dirty="0" smtClean="0">
                <a:solidFill>
                  <a:schemeClr val="tx1"/>
                </a:solidFill>
              </a:rPr>
              <a:t> POP backbone access, authentication algorithms and encryption</a:t>
            </a:r>
            <a:r>
              <a:rPr lang="en-US" altLang="ko-KR" sz="1400" b="1" dirty="0" smtClean="0">
                <a:solidFill>
                  <a:schemeClr val="tx1"/>
                </a:solidFill>
              </a:rPr>
              <a:t> </a:t>
            </a:r>
          </a:p>
          <a:p>
            <a:pPr marL="464400" lvl="1" indent="-7200">
              <a:buAutoNum type="arabicPeriod"/>
            </a:pPr>
            <a:r>
              <a:rPr lang="en-US" sz="1400" dirty="0" smtClean="0">
                <a:solidFill>
                  <a:schemeClr val="tx1"/>
                </a:solidFill>
              </a:rPr>
              <a:t> Category and design for collaborative information of POP system for CPS</a:t>
            </a:r>
            <a:r>
              <a:rPr lang="en-US" altLang="ko-KR" sz="1400" b="1" dirty="0" smtClean="0">
                <a:solidFill>
                  <a:schemeClr val="tx1"/>
                </a:solidFill>
              </a:rPr>
              <a:t> </a:t>
            </a:r>
          </a:p>
          <a:p>
            <a:pPr marL="464400" lvl="1" indent="-7200">
              <a:buAutoNum type="arabicPeriod"/>
            </a:pPr>
            <a:r>
              <a:rPr lang="en-US" sz="1400" dirty="0" smtClean="0">
                <a:solidFill>
                  <a:schemeClr val="tx1"/>
                </a:solidFill>
              </a:rPr>
              <a:t> Data packet design for collaborative information of PDM system for CPS</a:t>
            </a:r>
            <a:endParaRPr lang="en-US" altLang="ko-KR" sz="1400" b="1" dirty="0">
              <a:solidFill>
                <a:schemeClr val="tx1"/>
              </a:solidFill>
            </a:endParaRPr>
          </a:p>
        </p:txBody>
      </p:sp>
      <p:cxnSp>
        <p:nvCxnSpPr>
          <p:cNvPr id="29" name="직선 연결선 28"/>
          <p:cNvCxnSpPr/>
          <p:nvPr/>
        </p:nvCxnSpPr>
        <p:spPr>
          <a:xfrm>
            <a:off x="2935705" y="1596189"/>
            <a:ext cx="0" cy="3400927"/>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0" name="TextBox 29"/>
          <p:cNvSpPr txBox="1"/>
          <p:nvPr/>
        </p:nvSpPr>
        <p:spPr>
          <a:xfrm>
            <a:off x="1388386" y="4535855"/>
            <a:ext cx="721672" cy="369332"/>
          </a:xfrm>
          <a:prstGeom prst="rect">
            <a:avLst/>
          </a:prstGeom>
          <a:noFill/>
        </p:spPr>
        <p:txBody>
          <a:bodyPr wrap="none" rtlCol="0">
            <a:spAutoFit/>
          </a:bodyPr>
          <a:lstStyle/>
          <a:p>
            <a:r>
              <a:rPr lang="en-US" altLang="ko-KR" b="1" dirty="0">
                <a:ln w="0"/>
                <a:effectLst>
                  <a:outerShdw blurRad="38100" dist="19050" dir="2700000" algn="tl" rotWithShape="0">
                    <a:schemeClr val="dk1">
                      <a:alpha val="40000"/>
                    </a:schemeClr>
                  </a:outerShdw>
                </a:effectLst>
              </a:rPr>
              <a:t>PDM</a:t>
            </a:r>
            <a:endParaRPr lang="ko-KR" altLang="en-US" b="1" dirty="0">
              <a:ln w="0"/>
              <a:effectLst>
                <a:outerShdw blurRad="38100" dist="19050" dir="2700000" algn="tl" rotWithShape="0">
                  <a:schemeClr val="dk1">
                    <a:alpha val="40000"/>
                  </a:schemeClr>
                </a:outerShdw>
              </a:effectLst>
            </a:endParaRPr>
          </a:p>
        </p:txBody>
      </p:sp>
      <p:sp>
        <p:nvSpPr>
          <p:cNvPr id="31" name="TextBox 30"/>
          <p:cNvSpPr txBox="1"/>
          <p:nvPr/>
        </p:nvSpPr>
        <p:spPr>
          <a:xfrm>
            <a:off x="5561760" y="4535855"/>
            <a:ext cx="649537" cy="369332"/>
          </a:xfrm>
          <a:prstGeom prst="rect">
            <a:avLst/>
          </a:prstGeom>
          <a:noFill/>
        </p:spPr>
        <p:txBody>
          <a:bodyPr wrap="none" rtlCol="0">
            <a:spAutoFit/>
          </a:bodyPr>
          <a:lstStyle/>
          <a:p>
            <a:r>
              <a:rPr lang="en-US" altLang="ko-KR" b="1" dirty="0">
                <a:ln w="0"/>
                <a:effectLst>
                  <a:outerShdw blurRad="38100" dist="19050" dir="2700000" algn="tl" rotWithShape="0">
                    <a:schemeClr val="dk1">
                      <a:alpha val="40000"/>
                    </a:schemeClr>
                  </a:outerShdw>
                </a:effectLst>
              </a:rPr>
              <a:t>POP</a:t>
            </a:r>
            <a:endParaRPr lang="ko-KR" altLang="en-US" b="1" dirty="0">
              <a:ln w="0"/>
              <a:effectLst>
                <a:outerShdw blurRad="38100" dist="19050" dir="2700000" algn="tl" rotWithShape="0">
                  <a:schemeClr val="dk1">
                    <a:alpha val="40000"/>
                  </a:schemeClr>
                </a:outerShdw>
              </a:effectLst>
            </a:endParaRPr>
          </a:p>
        </p:txBody>
      </p:sp>
      <p:sp>
        <p:nvSpPr>
          <p:cNvPr id="32" name="직사각형 31"/>
          <p:cNvSpPr/>
          <p:nvPr/>
        </p:nvSpPr>
        <p:spPr>
          <a:xfrm>
            <a:off x="700907" y="3109160"/>
            <a:ext cx="1985745" cy="7369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ko-KR" sz="1600" b="1" dirty="0" smtClean="0"/>
              <a:t>Work Status</a:t>
            </a:r>
            <a:endParaRPr lang="ko-KR" altLang="en-US" sz="1600" b="1" dirty="0"/>
          </a:p>
        </p:txBody>
      </p:sp>
      <p:cxnSp>
        <p:nvCxnSpPr>
          <p:cNvPr id="33" name="직선 연결선 32"/>
          <p:cNvCxnSpPr>
            <a:cxnSpLocks/>
          </p:cNvCxnSpPr>
          <p:nvPr/>
        </p:nvCxnSpPr>
        <p:spPr>
          <a:xfrm flipH="1">
            <a:off x="2686652" y="3192935"/>
            <a:ext cx="512814" cy="0"/>
          </a:xfrm>
          <a:prstGeom prst="line">
            <a:avLst/>
          </a:prstGeom>
          <a:ln w="190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3440650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 xmlns:a16="http://schemas.microsoft.com/office/drawing/2014/main" id="{375F7886-BAEC-4CD3-866E-BE7DC8AA7798}"/>
              </a:ext>
            </a:extLst>
          </p:cNvPr>
          <p:cNvSpPr>
            <a:spLocks noGrp="1"/>
          </p:cNvSpPr>
          <p:nvPr>
            <p:ph type="sldNum" sz="quarter" idx="12"/>
          </p:nvPr>
        </p:nvSpPr>
        <p:spPr/>
        <p:txBody>
          <a:bodyPr/>
          <a:lstStyle/>
          <a:p>
            <a:fld id="{0F567439-5C3E-4BB1-91F1-4F884E3EA3BA}" type="slidenum">
              <a:rPr lang="ko-KR" altLang="en-US" smtClean="0"/>
              <a:pPr/>
              <a:t>22</a:t>
            </a:fld>
            <a:endParaRPr lang="ko-KR" altLang="en-US" dirty="0"/>
          </a:p>
        </p:txBody>
      </p:sp>
      <p:sp>
        <p:nvSpPr>
          <p:cNvPr id="220" name="제목 1">
            <a:extLst>
              <a:ext uri="{FF2B5EF4-FFF2-40B4-BE49-F238E27FC236}">
                <a16:creationId xmlns="" xmlns:a16="http://schemas.microsoft.com/office/drawing/2014/main" id="{A2A9744A-F4F1-4907-85CD-20E06C1B5E92}"/>
              </a:ext>
            </a:extLst>
          </p:cNvPr>
          <p:cNvSpPr>
            <a:spLocks noGrp="1"/>
          </p:cNvSpPr>
          <p:nvPr>
            <p:ph type="title"/>
          </p:nvPr>
        </p:nvSpPr>
        <p:spPr>
          <a:xfrm>
            <a:off x="251520" y="44624"/>
            <a:ext cx="8892480" cy="504056"/>
          </a:xfrm>
        </p:spPr>
        <p:txBody>
          <a:bodyPr/>
          <a:lstStyle/>
          <a:p>
            <a:r>
              <a:rPr lang="en-US" altLang="ko-KR" dirty="0" smtClean="0"/>
              <a:t>6. Dyeing Part Smart Factory</a:t>
            </a:r>
            <a:endParaRPr lang="ko-KR" altLang="en-US" dirty="0"/>
          </a:p>
        </p:txBody>
      </p:sp>
      <p:pic>
        <p:nvPicPr>
          <p:cNvPr id="76" name="_x361324600" descr="EMB000013689f6e">
            <a:extLst>
              <a:ext uri="{FF2B5EF4-FFF2-40B4-BE49-F238E27FC236}">
                <a16:creationId xmlns="" xmlns:a16="http://schemas.microsoft.com/office/drawing/2014/main" id="{2E167AC7-5465-42EE-8311-8F555B5BFF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5175" y="4869160"/>
            <a:ext cx="1106891" cy="1028431"/>
          </a:xfrm>
          <a:prstGeom prst="rect">
            <a:avLst/>
          </a:prstGeom>
          <a:noFill/>
          <a:ln>
            <a:solidFill>
              <a:schemeClr val="bg1">
                <a:lumMod val="65000"/>
              </a:schemeClr>
            </a:solidFill>
          </a:ln>
          <a:extLst>
            <a:ext uri="{909E8E84-426E-40DD-AFC4-6F175D3DCCD1}">
              <a14:hiddenFill xmlns:a14="http://schemas.microsoft.com/office/drawing/2010/main">
                <a:solidFill>
                  <a:srgbClr val="FFFFFF"/>
                </a:solidFill>
              </a14:hiddenFill>
            </a:ext>
          </a:extLst>
        </p:spPr>
      </p:pic>
      <p:pic>
        <p:nvPicPr>
          <p:cNvPr id="77" name="_x361325800" descr="EMB000013689f71">
            <a:extLst>
              <a:ext uri="{FF2B5EF4-FFF2-40B4-BE49-F238E27FC236}">
                <a16:creationId xmlns="" xmlns:a16="http://schemas.microsoft.com/office/drawing/2014/main" id="{5FB2BF82-EC65-478B-B7CB-59EEBE6814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7" y="4869160"/>
            <a:ext cx="1106891" cy="1028431"/>
          </a:xfrm>
          <a:prstGeom prst="rect">
            <a:avLst/>
          </a:prstGeom>
          <a:noFill/>
          <a:ln>
            <a:solidFill>
              <a:schemeClr val="bg1">
                <a:lumMod val="65000"/>
              </a:schemeClr>
            </a:solidFill>
          </a:ln>
          <a:extLst>
            <a:ext uri="{909E8E84-426E-40DD-AFC4-6F175D3DCCD1}">
              <a14:hiddenFill xmlns:a14="http://schemas.microsoft.com/office/drawing/2010/main">
                <a:solidFill>
                  <a:srgbClr val="FFFFFF"/>
                </a:solidFill>
              </a14:hiddenFill>
            </a:ext>
          </a:extLst>
        </p:spPr>
      </p:pic>
      <p:pic>
        <p:nvPicPr>
          <p:cNvPr id="78" name="_x361325880" descr="EMB000013689f74">
            <a:extLst>
              <a:ext uri="{FF2B5EF4-FFF2-40B4-BE49-F238E27FC236}">
                <a16:creationId xmlns="" xmlns:a16="http://schemas.microsoft.com/office/drawing/2014/main" id="{109142F5-0467-47B7-A783-F7E6A82407F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63677" y="4869164"/>
            <a:ext cx="1241510" cy="1028430"/>
          </a:xfrm>
          <a:prstGeom prst="rect">
            <a:avLst/>
          </a:prstGeom>
          <a:noFill/>
          <a:ln>
            <a:solidFill>
              <a:schemeClr val="bg1">
                <a:lumMod val="65000"/>
              </a:schemeClr>
            </a:solidFill>
          </a:ln>
          <a:extLst>
            <a:ext uri="{909E8E84-426E-40DD-AFC4-6F175D3DCCD1}">
              <a14:hiddenFill xmlns:a14="http://schemas.microsoft.com/office/drawing/2010/main">
                <a:solidFill>
                  <a:srgbClr val="FFFFFF"/>
                </a:solidFill>
              </a14:hiddenFill>
            </a:ext>
          </a:extLst>
        </p:spPr>
      </p:pic>
      <p:sp>
        <p:nvSpPr>
          <p:cNvPr id="79" name="AutoShape 902" descr="바배경_어두운거">
            <a:extLst>
              <a:ext uri="{FF2B5EF4-FFF2-40B4-BE49-F238E27FC236}">
                <a16:creationId xmlns="" xmlns:a16="http://schemas.microsoft.com/office/drawing/2014/main" id="{F6CB472A-F9A5-489D-BE9E-9B6763307991}"/>
              </a:ext>
            </a:extLst>
          </p:cNvPr>
          <p:cNvSpPr>
            <a:spLocks noChangeArrowheads="1"/>
          </p:cNvSpPr>
          <p:nvPr/>
        </p:nvSpPr>
        <p:spPr bwMode="gray">
          <a:xfrm>
            <a:off x="2182943" y="5897888"/>
            <a:ext cx="1100562" cy="388632"/>
          </a:xfrm>
          <a:prstGeom prst="roundRect">
            <a:avLst>
              <a:gd name="adj" fmla="val 0"/>
            </a:avLst>
          </a:prstGeom>
          <a:blipFill dpi="0" rotWithShape="1">
            <a:blip r:embed="rId6">
              <a:extLst>
                <a:ext uri="{BEBA8EAE-BF5A-486C-A8C5-ECC9F3942E4B}">
                  <a14:imgProps xmlns:a14="http://schemas.microsoft.com/office/drawing/2010/main">
                    <a14:imgLayer r:embed="rId7">
                      <a14:imgEffect>
                        <a14:brightnessContrast bright="-20000" contrast="20000"/>
                      </a14:imgEffect>
                    </a14:imgLayer>
                  </a14:imgProps>
                </a:ext>
              </a:extLst>
            </a:blip>
            <a:srcRect/>
            <a:stretch>
              <a:fillRect/>
            </a:stretch>
          </a:blipFill>
          <a:ln w="3175" algn="ctr">
            <a:solidFill>
              <a:schemeClr val="bg1"/>
            </a:solidFill>
            <a:round/>
            <a:headEnd/>
            <a:tailEnd/>
          </a:ln>
          <a:effectLst/>
        </p:spPr>
        <p:txBody>
          <a:bodyPr lIns="0" tIns="36000" rIns="0" bIns="0" anchor="ctr" anchorCtr="0"/>
          <a:lstStyle/>
          <a:p>
            <a:pPr algn="ctr" defTabSz="874713"/>
            <a:endParaRPr lang="ko-KR" altLang="en-US" b="1" dirty="0">
              <a:solidFill>
                <a:schemeClr val="bg1"/>
              </a:solidFill>
              <a:latin typeface="+mj-ea"/>
              <a:ea typeface="+mj-ea"/>
            </a:endParaRPr>
          </a:p>
        </p:txBody>
      </p:sp>
      <p:sp>
        <p:nvSpPr>
          <p:cNvPr id="83" name="TextBox 82">
            <a:extLst>
              <a:ext uri="{FF2B5EF4-FFF2-40B4-BE49-F238E27FC236}">
                <a16:creationId xmlns="" xmlns:a16="http://schemas.microsoft.com/office/drawing/2014/main" id="{9944D06B-DBA8-4E96-8B1A-90E273AF18DF}"/>
              </a:ext>
            </a:extLst>
          </p:cNvPr>
          <p:cNvSpPr txBox="1"/>
          <p:nvPr/>
        </p:nvSpPr>
        <p:spPr>
          <a:xfrm>
            <a:off x="2327670" y="5898658"/>
            <a:ext cx="801696" cy="387862"/>
          </a:xfrm>
          <a:prstGeom prst="rect">
            <a:avLst/>
          </a:prstGeom>
          <a:noFill/>
        </p:spPr>
        <p:txBody>
          <a:bodyPr wrap="square" lIns="0" tIns="0" rIns="0" bIns="0" rtlCol="0" anchor="ctr" anchorCtr="0">
            <a:noAutofit/>
          </a:bodyPr>
          <a:lstStyle/>
          <a:p>
            <a:pPr algn="ctr"/>
            <a:r>
              <a:rPr lang="en-US" altLang="ko-KR" sz="1200" b="1" dirty="0" smtClean="0">
                <a:solidFill>
                  <a:schemeClr val="bg1"/>
                </a:solidFill>
                <a:latin typeface="+mj-ea"/>
                <a:ea typeface="+mj-ea"/>
              </a:rPr>
              <a:t>Unwinding</a:t>
            </a:r>
            <a:endParaRPr lang="ko-KR" altLang="en-US" sz="1200" b="1" dirty="0">
              <a:solidFill>
                <a:schemeClr val="bg1"/>
              </a:solidFill>
              <a:latin typeface="+mj-ea"/>
              <a:ea typeface="+mj-ea"/>
            </a:endParaRPr>
          </a:p>
        </p:txBody>
      </p:sp>
      <p:sp>
        <p:nvSpPr>
          <p:cNvPr id="92" name="모서리가 둥근 직사각형 91">
            <a:extLst>
              <a:ext uri="{FF2B5EF4-FFF2-40B4-BE49-F238E27FC236}">
                <a16:creationId xmlns="" xmlns:a16="http://schemas.microsoft.com/office/drawing/2014/main" id="{8CFF6554-F0DD-4BCB-9370-2E9AE19A1F44}"/>
              </a:ext>
            </a:extLst>
          </p:cNvPr>
          <p:cNvSpPr/>
          <p:nvPr/>
        </p:nvSpPr>
        <p:spPr>
          <a:xfrm rot="10800000" flipV="1">
            <a:off x="2422732" y="4447981"/>
            <a:ext cx="711849" cy="316603"/>
          </a:xfrm>
          <a:prstGeom prst="roundRect">
            <a:avLst>
              <a:gd name="adj" fmla="val 0"/>
            </a:avLst>
          </a:prstGeom>
          <a:solidFill>
            <a:schemeClr val="accent3">
              <a:lumMod val="20000"/>
              <a:lumOff val="80000"/>
            </a:schemeClr>
          </a:solidFill>
          <a:ln w="6350">
            <a:solidFill>
              <a:schemeClr val="accent5">
                <a:lumMod val="60000"/>
                <a:lumOff val="40000"/>
              </a:schemeClr>
            </a:solidFill>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0" tIns="0" rIns="0" bIns="0" rtlCol="0" anchor="ctr"/>
          <a:lstStyle/>
          <a:p>
            <a:pPr algn="ctr"/>
            <a:r>
              <a:rPr lang="en-US" altLang="ko-KR" sz="900" b="1" dirty="0">
                <a:solidFill>
                  <a:srgbClr val="00B050"/>
                </a:solidFill>
                <a:latin typeface="+mj-ea"/>
                <a:ea typeface="+mj-ea"/>
              </a:rPr>
              <a:t>RFID Card</a:t>
            </a:r>
          </a:p>
          <a:p>
            <a:pPr algn="ctr"/>
            <a:r>
              <a:rPr lang="en-US" altLang="ko-KR" sz="900" b="1" dirty="0">
                <a:solidFill>
                  <a:srgbClr val="00B050"/>
                </a:solidFill>
                <a:latin typeface="+mj-ea"/>
                <a:ea typeface="+mj-ea"/>
              </a:rPr>
              <a:t>Writer</a:t>
            </a:r>
            <a:endParaRPr lang="ko-KR" altLang="en-US" sz="900" b="1" dirty="0">
              <a:solidFill>
                <a:srgbClr val="00B050"/>
              </a:solidFill>
              <a:latin typeface="+mj-ea"/>
              <a:ea typeface="+mj-ea"/>
            </a:endParaRPr>
          </a:p>
        </p:txBody>
      </p:sp>
      <p:cxnSp>
        <p:nvCxnSpPr>
          <p:cNvPr id="93" name="직선 연결선 92">
            <a:extLst>
              <a:ext uri="{FF2B5EF4-FFF2-40B4-BE49-F238E27FC236}">
                <a16:creationId xmlns="" xmlns:a16="http://schemas.microsoft.com/office/drawing/2014/main" id="{2799A1EF-0A4E-4B43-B43A-D1440E0D6993}"/>
              </a:ext>
            </a:extLst>
          </p:cNvPr>
          <p:cNvCxnSpPr>
            <a:cxnSpLocks/>
            <a:stCxn id="154" idx="2"/>
            <a:endCxn id="92" idx="0"/>
          </p:cNvCxnSpPr>
          <p:nvPr/>
        </p:nvCxnSpPr>
        <p:spPr>
          <a:xfrm flipH="1">
            <a:off x="2778656" y="4380239"/>
            <a:ext cx="2995" cy="67742"/>
          </a:xfrm>
          <a:prstGeom prst="line">
            <a:avLst/>
          </a:prstGeom>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 xmlns:a16="http://schemas.microsoft.com/office/drawing/2014/main" id="{22BCC297-832B-49AB-8B8B-B0BFB9FA1EBE}"/>
              </a:ext>
            </a:extLst>
          </p:cNvPr>
          <p:cNvSpPr txBox="1"/>
          <p:nvPr/>
        </p:nvSpPr>
        <p:spPr>
          <a:xfrm>
            <a:off x="928662" y="4957057"/>
            <a:ext cx="702436" cy="430887"/>
          </a:xfrm>
          <a:prstGeom prst="rect">
            <a:avLst/>
          </a:prstGeom>
          <a:noFill/>
        </p:spPr>
        <p:txBody>
          <a:bodyPr wrap="none" rtlCol="0">
            <a:spAutoFit/>
          </a:bodyPr>
          <a:lstStyle/>
          <a:p>
            <a:pPr algn="ctr"/>
            <a:r>
              <a:rPr lang="en-US" altLang="ko-KR" sz="1100" dirty="0">
                <a:solidFill>
                  <a:srgbClr val="FF0000"/>
                </a:solidFill>
                <a:latin typeface="+mj-ea"/>
                <a:ea typeface="+mj-ea"/>
              </a:rPr>
              <a:t>Rotary </a:t>
            </a:r>
          </a:p>
          <a:p>
            <a:pPr algn="ctr"/>
            <a:r>
              <a:rPr lang="en-US" altLang="ko-KR" sz="1100" dirty="0">
                <a:solidFill>
                  <a:srgbClr val="FF0000"/>
                </a:solidFill>
                <a:latin typeface="+mj-ea"/>
                <a:ea typeface="+mj-ea"/>
              </a:rPr>
              <a:t>Encoder</a:t>
            </a:r>
            <a:endParaRPr lang="ko-KR" altLang="en-US" sz="1100" dirty="0">
              <a:solidFill>
                <a:srgbClr val="FF0000"/>
              </a:solidFill>
              <a:latin typeface="+mj-ea"/>
              <a:ea typeface="+mj-ea"/>
            </a:endParaRPr>
          </a:p>
        </p:txBody>
      </p:sp>
      <p:cxnSp>
        <p:nvCxnSpPr>
          <p:cNvPr id="98" name="연결선: 꺾임 12">
            <a:extLst>
              <a:ext uri="{FF2B5EF4-FFF2-40B4-BE49-F238E27FC236}">
                <a16:creationId xmlns="" xmlns:a16="http://schemas.microsoft.com/office/drawing/2014/main" id="{EF2F9556-8B9B-4362-80F8-CFBE6EB643E7}"/>
              </a:ext>
            </a:extLst>
          </p:cNvPr>
          <p:cNvCxnSpPr>
            <a:cxnSpLocks/>
            <a:stCxn id="118" idx="0"/>
            <a:endCxn id="154" idx="3"/>
          </p:cNvCxnSpPr>
          <p:nvPr/>
        </p:nvCxnSpPr>
        <p:spPr>
          <a:xfrm rot="5400000" flipH="1" flipV="1">
            <a:off x="1767421" y="4228744"/>
            <a:ext cx="665111" cy="651501"/>
          </a:xfrm>
          <a:prstGeom prst="bentConnector2">
            <a:avLst/>
          </a:prstGeom>
          <a:ln>
            <a:solidFill>
              <a:srgbClr val="F69240"/>
            </a:solidFill>
            <a:tailEnd type="triangle"/>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 xmlns:a16="http://schemas.microsoft.com/office/drawing/2014/main" id="{0BBE8DDB-92CB-4ED2-9C62-49A3EF94CDD4}"/>
              </a:ext>
            </a:extLst>
          </p:cNvPr>
          <p:cNvSpPr txBox="1"/>
          <p:nvPr/>
        </p:nvSpPr>
        <p:spPr>
          <a:xfrm>
            <a:off x="1016367" y="4295009"/>
            <a:ext cx="1489767" cy="276999"/>
          </a:xfrm>
          <a:prstGeom prst="rect">
            <a:avLst/>
          </a:prstGeom>
          <a:noFill/>
        </p:spPr>
        <p:txBody>
          <a:bodyPr wrap="none" rtlCol="0">
            <a:spAutoFit/>
          </a:bodyPr>
          <a:lstStyle/>
          <a:p>
            <a:pPr algn="r"/>
            <a:r>
              <a:rPr lang="en-US" altLang="ko-KR" sz="1200" dirty="0" smtClean="0">
                <a:latin typeface="+mj-ea"/>
                <a:ea typeface="+mj-ea"/>
              </a:rPr>
              <a:t>Fabric Length Info.</a:t>
            </a:r>
            <a:endParaRPr lang="ko-KR" altLang="en-US" sz="1200" dirty="0">
              <a:latin typeface="+mj-ea"/>
              <a:ea typeface="+mj-ea"/>
            </a:endParaRPr>
          </a:p>
        </p:txBody>
      </p:sp>
      <p:sp>
        <p:nvSpPr>
          <p:cNvPr id="100" name="모서리가 둥근 직사각형 29">
            <a:extLst>
              <a:ext uri="{FF2B5EF4-FFF2-40B4-BE49-F238E27FC236}">
                <a16:creationId xmlns="" xmlns:a16="http://schemas.microsoft.com/office/drawing/2014/main" id="{2F128CC4-BDA9-4088-86D3-F268ECF7FF1C}"/>
              </a:ext>
            </a:extLst>
          </p:cNvPr>
          <p:cNvSpPr/>
          <p:nvPr/>
        </p:nvSpPr>
        <p:spPr>
          <a:xfrm rot="10800000" flipV="1">
            <a:off x="4499993" y="4431355"/>
            <a:ext cx="711849" cy="316603"/>
          </a:xfrm>
          <a:prstGeom prst="roundRect">
            <a:avLst>
              <a:gd name="adj" fmla="val 0"/>
            </a:avLst>
          </a:prstGeom>
          <a:ln w="6350">
            <a:solidFill>
              <a:srgbClr val="F69240"/>
            </a:solidFill>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0" tIns="0" rIns="0" bIns="0" rtlCol="0" anchor="ctr"/>
          <a:lstStyle/>
          <a:p>
            <a:pPr algn="ctr"/>
            <a:r>
              <a:rPr lang="en-US" altLang="ko-KR" sz="900" b="1" dirty="0">
                <a:solidFill>
                  <a:schemeClr val="accent6">
                    <a:lumMod val="75000"/>
                  </a:schemeClr>
                </a:solidFill>
                <a:latin typeface="+mj-ea"/>
                <a:ea typeface="+mj-ea"/>
              </a:rPr>
              <a:t>IoT Device</a:t>
            </a:r>
            <a:endParaRPr lang="ko-KR" altLang="en-US" sz="900" b="1" dirty="0">
              <a:solidFill>
                <a:schemeClr val="accent6">
                  <a:lumMod val="75000"/>
                </a:schemeClr>
              </a:solidFill>
              <a:latin typeface="+mj-ea"/>
              <a:ea typeface="+mj-ea"/>
            </a:endParaRPr>
          </a:p>
        </p:txBody>
      </p:sp>
      <p:sp>
        <p:nvSpPr>
          <p:cNvPr id="106" name="모서리가 둥근 직사각형 29">
            <a:extLst>
              <a:ext uri="{FF2B5EF4-FFF2-40B4-BE49-F238E27FC236}">
                <a16:creationId xmlns="" xmlns:a16="http://schemas.microsoft.com/office/drawing/2014/main" id="{C9FFA849-8838-431D-AB5B-2C00DC27C084}"/>
              </a:ext>
            </a:extLst>
          </p:cNvPr>
          <p:cNvSpPr/>
          <p:nvPr/>
        </p:nvSpPr>
        <p:spPr>
          <a:xfrm rot="10800000" flipV="1">
            <a:off x="5355858" y="4431355"/>
            <a:ext cx="711849" cy="316603"/>
          </a:xfrm>
          <a:prstGeom prst="roundRect">
            <a:avLst>
              <a:gd name="adj" fmla="val 0"/>
            </a:avLst>
          </a:prstGeom>
          <a:solidFill>
            <a:schemeClr val="accent3">
              <a:lumMod val="20000"/>
              <a:lumOff val="80000"/>
            </a:schemeClr>
          </a:solidFill>
          <a:ln w="6350">
            <a:solidFill>
              <a:schemeClr val="accent5">
                <a:lumMod val="60000"/>
                <a:lumOff val="40000"/>
              </a:schemeClr>
            </a:solidFill>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0" tIns="0" rIns="0" bIns="0" rtlCol="0" anchor="ctr"/>
          <a:lstStyle/>
          <a:p>
            <a:pPr algn="ctr"/>
            <a:r>
              <a:rPr lang="en-US" altLang="ko-KR" sz="900" b="1" dirty="0">
                <a:solidFill>
                  <a:srgbClr val="00B050"/>
                </a:solidFill>
                <a:latin typeface="+mj-ea"/>
                <a:ea typeface="+mj-ea"/>
              </a:rPr>
              <a:t>RFID Card</a:t>
            </a:r>
          </a:p>
          <a:p>
            <a:pPr algn="ctr"/>
            <a:r>
              <a:rPr lang="en-US" altLang="ko-KR" sz="900" b="1" dirty="0">
                <a:solidFill>
                  <a:srgbClr val="00B050"/>
                </a:solidFill>
                <a:latin typeface="+mj-ea"/>
                <a:ea typeface="+mj-ea"/>
              </a:rPr>
              <a:t>Reader</a:t>
            </a:r>
            <a:endParaRPr lang="ko-KR" altLang="en-US" sz="900" b="1" dirty="0">
              <a:solidFill>
                <a:srgbClr val="00B050"/>
              </a:solidFill>
              <a:latin typeface="+mj-ea"/>
              <a:ea typeface="+mj-ea"/>
            </a:endParaRPr>
          </a:p>
        </p:txBody>
      </p:sp>
      <p:sp>
        <p:nvSpPr>
          <p:cNvPr id="108" name="모서리가 둥근 직사각형 29">
            <a:extLst>
              <a:ext uri="{FF2B5EF4-FFF2-40B4-BE49-F238E27FC236}">
                <a16:creationId xmlns="" xmlns:a16="http://schemas.microsoft.com/office/drawing/2014/main" id="{21BC5489-11DC-4827-9BD6-B8F0332EDBB8}"/>
              </a:ext>
            </a:extLst>
          </p:cNvPr>
          <p:cNvSpPr/>
          <p:nvPr/>
        </p:nvSpPr>
        <p:spPr>
          <a:xfrm rot="10800000" flipV="1">
            <a:off x="7100511" y="4431355"/>
            <a:ext cx="711849" cy="316603"/>
          </a:xfrm>
          <a:prstGeom prst="roundRect">
            <a:avLst>
              <a:gd name="adj" fmla="val 0"/>
            </a:avLst>
          </a:prstGeom>
          <a:ln w="6350">
            <a:solidFill>
              <a:srgbClr val="F69240"/>
            </a:solidFill>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0" tIns="0" rIns="0" bIns="0" rtlCol="0" anchor="ctr"/>
          <a:lstStyle/>
          <a:p>
            <a:pPr algn="ctr"/>
            <a:r>
              <a:rPr lang="en-US" altLang="ko-KR" sz="900" b="1" dirty="0">
                <a:solidFill>
                  <a:schemeClr val="accent6">
                    <a:lumMod val="75000"/>
                  </a:schemeClr>
                </a:solidFill>
                <a:latin typeface="+mj-ea"/>
                <a:ea typeface="+mj-ea"/>
              </a:rPr>
              <a:t>IoT Device</a:t>
            </a:r>
            <a:endParaRPr lang="ko-KR" altLang="en-US" sz="900" b="1" dirty="0">
              <a:solidFill>
                <a:schemeClr val="accent6">
                  <a:lumMod val="75000"/>
                </a:schemeClr>
              </a:solidFill>
              <a:latin typeface="+mj-ea"/>
              <a:ea typeface="+mj-ea"/>
            </a:endParaRPr>
          </a:p>
        </p:txBody>
      </p:sp>
      <p:sp>
        <p:nvSpPr>
          <p:cNvPr id="109" name="모서리가 둥근 직사각형 29">
            <a:extLst>
              <a:ext uri="{FF2B5EF4-FFF2-40B4-BE49-F238E27FC236}">
                <a16:creationId xmlns="" xmlns:a16="http://schemas.microsoft.com/office/drawing/2014/main" id="{86B33BA1-53DF-4922-B055-558FCCD03199}"/>
              </a:ext>
            </a:extLst>
          </p:cNvPr>
          <p:cNvSpPr/>
          <p:nvPr/>
        </p:nvSpPr>
        <p:spPr>
          <a:xfrm rot="10800000" flipV="1">
            <a:off x="7956376" y="4431355"/>
            <a:ext cx="711849" cy="316603"/>
          </a:xfrm>
          <a:prstGeom prst="roundRect">
            <a:avLst>
              <a:gd name="adj" fmla="val 0"/>
            </a:avLst>
          </a:prstGeom>
          <a:solidFill>
            <a:schemeClr val="accent3">
              <a:lumMod val="20000"/>
              <a:lumOff val="80000"/>
            </a:schemeClr>
          </a:solidFill>
          <a:ln w="6350">
            <a:solidFill>
              <a:schemeClr val="accent5">
                <a:lumMod val="60000"/>
                <a:lumOff val="40000"/>
              </a:schemeClr>
            </a:solidFill>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0" tIns="0" rIns="0" bIns="0" rtlCol="0" anchor="ctr"/>
          <a:lstStyle/>
          <a:p>
            <a:pPr algn="ctr"/>
            <a:r>
              <a:rPr lang="en-US" altLang="ko-KR" sz="900" b="1" dirty="0">
                <a:solidFill>
                  <a:srgbClr val="00B050"/>
                </a:solidFill>
                <a:latin typeface="+mj-ea"/>
                <a:ea typeface="+mj-ea"/>
              </a:rPr>
              <a:t>RFID Card</a:t>
            </a:r>
          </a:p>
          <a:p>
            <a:pPr algn="ctr"/>
            <a:r>
              <a:rPr lang="en-US" altLang="ko-KR" sz="900" b="1" dirty="0">
                <a:solidFill>
                  <a:srgbClr val="00B050"/>
                </a:solidFill>
                <a:latin typeface="+mj-ea"/>
                <a:ea typeface="+mj-ea"/>
              </a:rPr>
              <a:t>Reader</a:t>
            </a:r>
            <a:endParaRPr lang="ko-KR" altLang="en-US" sz="900" b="1" dirty="0">
              <a:solidFill>
                <a:srgbClr val="00B050"/>
              </a:solidFill>
              <a:latin typeface="+mj-ea"/>
              <a:ea typeface="+mj-ea"/>
            </a:endParaRPr>
          </a:p>
        </p:txBody>
      </p:sp>
      <p:pic>
        <p:nvPicPr>
          <p:cNvPr id="110" name="Picture 2" descr="https://lh3.googleusercontent.com/LP9hvhQNG_MqATQrFf7SVcFKY84fgsb0Wm2Brm0hEqYaU5R0Y0gOWMslf707ozXmAyMiaG147kidFGveXjhXM79b1RdL8n3bCIyZ_yKcGX10XTloDGOsMjL4ceAPTTDYUfLxC1EUG9P89F3g6j4-at_wvHnMEaQ9BbSg0SW1dqAaHZMedibKFHbrc-JenCYgZXKbsgFZDBl49-jV4baqt6txwkZXIqrkYMi9zPED1Ra6-g2P-UkuLJe3XKcoIcN1VbShpCuE4lXvsl6rBQq9rH_AQssb5Mreb-0IO4qZ_Ewgk7_5vWCoYoUyTlubrFGUs0G6qxyUwjxDSoIwiZrLA1l2peamXWTdNik10G7v4sAlX03fCfaNvmJ89zqVFmwgX56Ee-ezF29rwvtOqNV6eTZoxRbTTxh6FWTq_XSZgAgdurdA_4PuLmbnjNXHyaOKp9rKJIHsnFWnKrmBlpizQRNtHJ-d0l7HxeYWbInXWELLgfghX8rHiOFb8o_nNJS3WW18ixoCGZgedv9jRQ6QJjHfXnQz9G7QQhvor8Nl5WAcPYvnsDY7yKkVvms9ofYaMIBiggonUz4S0RnSL_2do_p6uu53WjveYndSd_tXVA=w2141-h1204-no">
            <a:extLst>
              <a:ext uri="{FF2B5EF4-FFF2-40B4-BE49-F238E27FC236}">
                <a16:creationId xmlns="" xmlns:a16="http://schemas.microsoft.com/office/drawing/2014/main" id="{43003F6E-C53B-4BAA-AE4F-49970E1F3DBE}"/>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48844" t="21170" r="8639" b="23361"/>
          <a:stretch/>
        </p:blipFill>
        <p:spPr bwMode="auto">
          <a:xfrm>
            <a:off x="286619" y="3145164"/>
            <a:ext cx="1141280" cy="929249"/>
          </a:xfrm>
          <a:prstGeom prst="rect">
            <a:avLst/>
          </a:prstGeom>
          <a:noFill/>
          <a:extLst>
            <a:ext uri="{909E8E84-426E-40DD-AFC4-6F175D3DCCD1}">
              <a14:hiddenFill xmlns:a14="http://schemas.microsoft.com/office/drawing/2010/main">
                <a:solidFill>
                  <a:srgbClr val="FFFFFF"/>
                </a:solidFill>
              </a14:hiddenFill>
            </a:ext>
          </a:extLst>
        </p:spPr>
      </p:pic>
      <p:sp>
        <p:nvSpPr>
          <p:cNvPr id="115" name="AutoShape 902" descr="바배경_어두운거">
            <a:extLst>
              <a:ext uri="{FF2B5EF4-FFF2-40B4-BE49-F238E27FC236}">
                <a16:creationId xmlns="" xmlns:a16="http://schemas.microsoft.com/office/drawing/2014/main" id="{521BD4A8-6CD1-4915-820C-D530DAD9B5E4}"/>
              </a:ext>
            </a:extLst>
          </p:cNvPr>
          <p:cNvSpPr>
            <a:spLocks noChangeArrowheads="1"/>
          </p:cNvSpPr>
          <p:nvPr/>
        </p:nvSpPr>
        <p:spPr bwMode="gray">
          <a:xfrm>
            <a:off x="304724" y="2786058"/>
            <a:ext cx="1124003" cy="359105"/>
          </a:xfrm>
          <a:prstGeom prst="roundRect">
            <a:avLst>
              <a:gd name="adj" fmla="val 0"/>
            </a:avLst>
          </a:prstGeom>
          <a:blipFill dpi="0" rotWithShape="1">
            <a:blip r:embed="rId6">
              <a:extLst>
                <a:ext uri="{BEBA8EAE-BF5A-486C-A8C5-ECC9F3942E4B}">
                  <a14:imgProps xmlns:a14="http://schemas.microsoft.com/office/drawing/2010/main">
                    <a14:imgLayer r:embed="rId7">
                      <a14:imgEffect>
                        <a14:brightnessContrast bright="-20000" contrast="20000"/>
                      </a14:imgEffect>
                    </a14:imgLayer>
                  </a14:imgProps>
                </a:ext>
              </a:extLst>
            </a:blip>
            <a:srcRect/>
            <a:stretch>
              <a:fillRect/>
            </a:stretch>
          </a:blipFill>
          <a:ln w="3175" algn="ctr">
            <a:solidFill>
              <a:schemeClr val="bg1"/>
            </a:solidFill>
            <a:round/>
            <a:headEnd/>
            <a:tailEnd/>
          </a:ln>
          <a:effectLst/>
        </p:spPr>
        <p:txBody>
          <a:bodyPr lIns="0" tIns="36000" rIns="0" bIns="0" anchor="ctr" anchorCtr="0"/>
          <a:lstStyle/>
          <a:p>
            <a:pPr algn="ctr" defTabSz="874713"/>
            <a:endParaRPr lang="ko-KR" altLang="en-US" sz="1600" b="1" dirty="0">
              <a:solidFill>
                <a:schemeClr val="bg1"/>
              </a:solidFill>
              <a:latin typeface="+mj-ea"/>
              <a:ea typeface="+mj-ea"/>
            </a:endParaRPr>
          </a:p>
        </p:txBody>
      </p:sp>
      <p:sp>
        <p:nvSpPr>
          <p:cNvPr id="116" name="TextBox 115">
            <a:extLst>
              <a:ext uri="{FF2B5EF4-FFF2-40B4-BE49-F238E27FC236}">
                <a16:creationId xmlns="" xmlns:a16="http://schemas.microsoft.com/office/drawing/2014/main" id="{133A7900-EB1D-44E8-A308-40F5A48625FF}"/>
              </a:ext>
            </a:extLst>
          </p:cNvPr>
          <p:cNvSpPr txBox="1"/>
          <p:nvPr/>
        </p:nvSpPr>
        <p:spPr>
          <a:xfrm>
            <a:off x="449452" y="2852096"/>
            <a:ext cx="801696" cy="219714"/>
          </a:xfrm>
          <a:prstGeom prst="rect">
            <a:avLst/>
          </a:prstGeom>
          <a:noFill/>
        </p:spPr>
        <p:txBody>
          <a:bodyPr wrap="square" lIns="0" tIns="0" rIns="0" bIns="0" rtlCol="0" anchor="ctr" anchorCtr="0">
            <a:noAutofit/>
          </a:bodyPr>
          <a:lstStyle/>
          <a:p>
            <a:pPr algn="ctr"/>
            <a:r>
              <a:rPr lang="en-US" altLang="ko-KR" sz="1200" b="1" dirty="0" smtClean="0">
                <a:solidFill>
                  <a:schemeClr val="bg1"/>
                </a:solidFill>
                <a:latin typeface="+mj-ea"/>
                <a:ea typeface="+mj-ea"/>
              </a:rPr>
              <a:t>Raw Fabric</a:t>
            </a:r>
            <a:endParaRPr lang="ko-KR" altLang="en-US" sz="1200" b="1" dirty="0">
              <a:solidFill>
                <a:schemeClr val="bg1"/>
              </a:solidFill>
              <a:latin typeface="+mj-ea"/>
              <a:ea typeface="+mj-ea"/>
            </a:endParaRPr>
          </a:p>
        </p:txBody>
      </p:sp>
      <p:sp>
        <p:nvSpPr>
          <p:cNvPr id="117" name="화살표: 굽음 14">
            <a:extLst>
              <a:ext uri="{FF2B5EF4-FFF2-40B4-BE49-F238E27FC236}">
                <a16:creationId xmlns="" xmlns:a16="http://schemas.microsoft.com/office/drawing/2014/main" id="{194E96F5-CD7D-4EF1-8412-3402A62B3E84}"/>
              </a:ext>
            </a:extLst>
          </p:cNvPr>
          <p:cNvSpPr/>
          <p:nvPr/>
        </p:nvSpPr>
        <p:spPr>
          <a:xfrm rot="10800000" flipH="1">
            <a:off x="847697" y="4074413"/>
            <a:ext cx="1319601" cy="1814627"/>
          </a:xfrm>
          <a:prstGeom prst="bentArrow">
            <a:avLst>
              <a:gd name="adj1" fmla="val 6266"/>
              <a:gd name="adj2" fmla="val 9698"/>
              <a:gd name="adj3" fmla="val 12921"/>
              <a:gd name="adj4" fmla="val 11990"/>
            </a:avLst>
          </a:prstGeom>
          <a:solidFill>
            <a:schemeClr val="accent2">
              <a:lumMod val="20000"/>
              <a:lumOff val="80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ko-KR" altLang="en-US" sz="2000">
              <a:solidFill>
                <a:schemeClr val="tx1"/>
              </a:solidFill>
              <a:latin typeface="+mj-ea"/>
              <a:ea typeface="+mj-ea"/>
            </a:endParaRPr>
          </a:p>
        </p:txBody>
      </p:sp>
      <p:pic>
        <p:nvPicPr>
          <p:cNvPr id="118" name="그림 117" descr="http://www.newark.com/productimages/standard/en_US/4742997.jpg?01AD=3E-UlfZu2iVdsLPzYBokkjMvzZjZk1mXGTEEXKjnMV9z7Jhhi5vbJHA&amp;01RI=3145B65C92B446A&amp;01NA=na">
            <a:extLst>
              <a:ext uri="{FF2B5EF4-FFF2-40B4-BE49-F238E27FC236}">
                <a16:creationId xmlns="" xmlns:a16="http://schemas.microsoft.com/office/drawing/2014/main" id="{79EE708D-6560-412C-BE65-3B4EEAD07F8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03234" y="4887049"/>
            <a:ext cx="541983" cy="409044"/>
          </a:xfrm>
          <a:prstGeom prst="rect">
            <a:avLst/>
          </a:prstGeom>
          <a:noFill/>
          <a:extLst>
            <a:ext uri="{909E8E84-426E-40DD-AFC4-6F175D3DCCD1}">
              <a14:hiddenFill xmlns:a14="http://schemas.microsoft.com/office/drawing/2010/main">
                <a:solidFill>
                  <a:srgbClr val="FFFFFF"/>
                </a:solidFill>
              </a14:hiddenFill>
            </a:ext>
          </a:extLst>
        </p:spPr>
      </p:pic>
      <p:sp>
        <p:nvSpPr>
          <p:cNvPr id="119" name="사각형: 둥근 모서리 75">
            <a:extLst>
              <a:ext uri="{FF2B5EF4-FFF2-40B4-BE49-F238E27FC236}">
                <a16:creationId xmlns="" xmlns:a16="http://schemas.microsoft.com/office/drawing/2014/main" id="{1427AEE6-07C8-4177-8AE3-345D07EA465E}"/>
              </a:ext>
            </a:extLst>
          </p:cNvPr>
          <p:cNvSpPr/>
          <p:nvPr/>
        </p:nvSpPr>
        <p:spPr>
          <a:xfrm>
            <a:off x="3499718" y="4773845"/>
            <a:ext cx="423052" cy="440382"/>
          </a:xfrm>
          <a:prstGeom prst="roundRect">
            <a:avLst>
              <a:gd name="adj" fmla="val 4946"/>
            </a:avLst>
          </a:prstGeom>
          <a:solidFill>
            <a:schemeClr val="bg1"/>
          </a:solidFill>
          <a:ln w="635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en-US" altLang="ko-KR" sz="1000" b="1" dirty="0">
                <a:solidFill>
                  <a:schemeClr val="accent6">
                    <a:lumMod val="75000"/>
                  </a:schemeClr>
                </a:solidFill>
                <a:latin typeface="+mj-ea"/>
                <a:ea typeface="+mj-ea"/>
              </a:rPr>
              <a:t>RFID </a:t>
            </a:r>
          </a:p>
          <a:p>
            <a:pPr algn="ctr"/>
            <a:r>
              <a:rPr lang="en-US" altLang="ko-KR" sz="1000" b="1" dirty="0">
                <a:solidFill>
                  <a:schemeClr val="accent6">
                    <a:lumMod val="75000"/>
                  </a:schemeClr>
                </a:solidFill>
                <a:latin typeface="+mj-ea"/>
                <a:ea typeface="+mj-ea"/>
              </a:rPr>
              <a:t>Card</a:t>
            </a:r>
            <a:endParaRPr lang="ko-KR" altLang="en-US" sz="1000" b="1" dirty="0">
              <a:solidFill>
                <a:schemeClr val="accent6">
                  <a:lumMod val="75000"/>
                </a:schemeClr>
              </a:solidFill>
              <a:latin typeface="+mj-ea"/>
              <a:ea typeface="+mj-ea"/>
            </a:endParaRPr>
          </a:p>
        </p:txBody>
      </p:sp>
      <p:sp>
        <p:nvSpPr>
          <p:cNvPr id="121" name="화살표: 오른쪽 2">
            <a:extLst>
              <a:ext uri="{FF2B5EF4-FFF2-40B4-BE49-F238E27FC236}">
                <a16:creationId xmlns="" xmlns:a16="http://schemas.microsoft.com/office/drawing/2014/main" id="{84CFE27C-4840-4B56-B9B2-595ED10827E3}"/>
              </a:ext>
            </a:extLst>
          </p:cNvPr>
          <p:cNvSpPr/>
          <p:nvPr/>
        </p:nvSpPr>
        <p:spPr>
          <a:xfrm>
            <a:off x="3346646" y="5705199"/>
            <a:ext cx="1297974" cy="196014"/>
          </a:xfrm>
          <a:prstGeom prst="rightArrow">
            <a:avLst>
              <a:gd name="adj1" fmla="val 41368"/>
              <a:gd name="adj2" fmla="val 65106"/>
            </a:avLst>
          </a:prstGeom>
          <a:solidFill>
            <a:srgbClr val="F2DCDB"/>
          </a:solidFill>
          <a:ln w="9525">
            <a:solidFill>
              <a:srgbClr val="F69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mj-ea"/>
              <a:ea typeface="+mj-ea"/>
            </a:endParaRPr>
          </a:p>
        </p:txBody>
      </p:sp>
      <p:cxnSp>
        <p:nvCxnSpPr>
          <p:cNvPr id="122" name="연결선: 구부러짐 47">
            <a:extLst>
              <a:ext uri="{FF2B5EF4-FFF2-40B4-BE49-F238E27FC236}">
                <a16:creationId xmlns="" xmlns:a16="http://schemas.microsoft.com/office/drawing/2014/main" id="{1B95D3A2-4B80-4C4A-8134-66F7BC6241E1}"/>
              </a:ext>
            </a:extLst>
          </p:cNvPr>
          <p:cNvCxnSpPr>
            <a:cxnSpLocks/>
            <a:endCxn id="119" idx="1"/>
          </p:cNvCxnSpPr>
          <p:nvPr/>
        </p:nvCxnSpPr>
        <p:spPr>
          <a:xfrm rot="16200000" flipH="1">
            <a:off x="3300143" y="4794461"/>
            <a:ext cx="246078" cy="153072"/>
          </a:xfrm>
          <a:prstGeom prst="curvedConnector2">
            <a:avLst/>
          </a:prstGeom>
          <a:ln>
            <a:solidFill>
              <a:srgbClr val="F69240"/>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123" name="그림 122" descr="https://lh4.googleusercontent.com/p5MCTBCLh3zNFL_6FDIU_5XrOtu6cbk_VBhyScrdM3smscAc21NglfUBJ3zDLSphKkELpypaP_B3J5SMheQl8-UoLPpSOvfVLXyOeQsihPTHWlLnU71oZihL1aIfoHdMMgeF0QilAPc">
            <a:extLst>
              <a:ext uri="{FF2B5EF4-FFF2-40B4-BE49-F238E27FC236}">
                <a16:creationId xmlns="" xmlns:a16="http://schemas.microsoft.com/office/drawing/2014/main" id="{731D8917-F404-4352-8E6F-8A9A97F37503}"/>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6425" r="31425" b="21866"/>
          <a:stretch/>
        </p:blipFill>
        <p:spPr bwMode="auto">
          <a:xfrm rot="16200000">
            <a:off x="4133765" y="4795930"/>
            <a:ext cx="312208" cy="578746"/>
          </a:xfrm>
          <a:prstGeom prst="rect">
            <a:avLst/>
          </a:prstGeom>
          <a:noFill/>
          <a:extLst>
            <a:ext uri="{909E8E84-426E-40DD-AFC4-6F175D3DCCD1}">
              <a14:hiddenFill xmlns:a14="http://schemas.microsoft.com/office/drawing/2010/main">
                <a:solidFill>
                  <a:srgbClr val="FFFFFF"/>
                </a:solidFill>
              </a14:hiddenFill>
            </a:ext>
          </a:extLst>
        </p:spPr>
      </p:pic>
      <p:pic>
        <p:nvPicPr>
          <p:cNvPr id="124" name="그림 123">
            <a:extLst>
              <a:ext uri="{FF2B5EF4-FFF2-40B4-BE49-F238E27FC236}">
                <a16:creationId xmlns="" xmlns:a16="http://schemas.microsoft.com/office/drawing/2014/main" id="{9F450689-5051-4039-A8CF-DD0CAC2C715E}"/>
              </a:ext>
            </a:extLst>
          </p:cNvPr>
          <p:cNvPicPr>
            <a:picLocks noChangeAspect="1"/>
          </p:cNvPicPr>
          <p:nvPr/>
        </p:nvPicPr>
        <p:blipFill>
          <a:blip r:embed="rId11" cstate="print"/>
          <a:stretch>
            <a:fillRect/>
          </a:stretch>
        </p:blipFill>
        <p:spPr>
          <a:xfrm rot="10800000">
            <a:off x="3962919" y="5390834"/>
            <a:ext cx="521084" cy="156253"/>
          </a:xfrm>
          <a:prstGeom prst="rect">
            <a:avLst/>
          </a:prstGeom>
        </p:spPr>
      </p:pic>
      <p:cxnSp>
        <p:nvCxnSpPr>
          <p:cNvPr id="126" name="연결선: 꺾임 51">
            <a:extLst>
              <a:ext uri="{FF2B5EF4-FFF2-40B4-BE49-F238E27FC236}">
                <a16:creationId xmlns="" xmlns:a16="http://schemas.microsoft.com/office/drawing/2014/main" id="{170787D3-0B93-425C-93D7-E76888C911AA}"/>
              </a:ext>
            </a:extLst>
          </p:cNvPr>
          <p:cNvCxnSpPr>
            <a:cxnSpLocks/>
            <a:stCxn id="123" idx="3"/>
            <a:endCxn id="100" idx="3"/>
          </p:cNvCxnSpPr>
          <p:nvPr/>
        </p:nvCxnSpPr>
        <p:spPr>
          <a:xfrm rot="5400000" flipH="1" flipV="1">
            <a:off x="4225160" y="4654366"/>
            <a:ext cx="339542" cy="210124"/>
          </a:xfrm>
          <a:prstGeom prst="bentConnector2">
            <a:avLst/>
          </a:prstGeom>
          <a:ln>
            <a:solidFill>
              <a:srgbClr val="F69240"/>
            </a:solidFill>
            <a:tailEnd type="triangle"/>
          </a:ln>
        </p:spPr>
        <p:style>
          <a:lnRef idx="1">
            <a:schemeClr val="accent1"/>
          </a:lnRef>
          <a:fillRef idx="0">
            <a:schemeClr val="accent1"/>
          </a:fillRef>
          <a:effectRef idx="0">
            <a:schemeClr val="accent1"/>
          </a:effectRef>
          <a:fontRef idx="minor">
            <a:schemeClr val="tx1"/>
          </a:fontRef>
        </p:style>
      </p:cxnSp>
      <p:sp>
        <p:nvSpPr>
          <p:cNvPr id="127" name="TextBox 126">
            <a:extLst>
              <a:ext uri="{FF2B5EF4-FFF2-40B4-BE49-F238E27FC236}">
                <a16:creationId xmlns="" xmlns:a16="http://schemas.microsoft.com/office/drawing/2014/main" id="{26496059-C9A0-4449-BC15-58C1948CD4D1}"/>
              </a:ext>
            </a:extLst>
          </p:cNvPr>
          <p:cNvSpPr txBox="1"/>
          <p:nvPr/>
        </p:nvSpPr>
        <p:spPr>
          <a:xfrm>
            <a:off x="3857620" y="5524844"/>
            <a:ext cx="851516" cy="261610"/>
          </a:xfrm>
          <a:prstGeom prst="rect">
            <a:avLst/>
          </a:prstGeom>
          <a:noFill/>
        </p:spPr>
        <p:txBody>
          <a:bodyPr wrap="none" rtlCol="0">
            <a:spAutoFit/>
          </a:bodyPr>
          <a:lstStyle/>
          <a:p>
            <a:pPr algn="ctr"/>
            <a:r>
              <a:rPr lang="en-US" altLang="ko-KR" sz="1100" dirty="0">
                <a:solidFill>
                  <a:srgbClr val="FF0000"/>
                </a:solidFill>
                <a:latin typeface="+mj-ea"/>
                <a:ea typeface="+mj-ea"/>
              </a:rPr>
              <a:t>pH</a:t>
            </a:r>
            <a:r>
              <a:rPr lang="ko-KR" altLang="en-US" sz="1100" dirty="0">
                <a:solidFill>
                  <a:srgbClr val="FF0000"/>
                </a:solidFill>
                <a:latin typeface="+mj-ea"/>
                <a:ea typeface="+mj-ea"/>
              </a:rPr>
              <a:t> </a:t>
            </a:r>
            <a:r>
              <a:rPr lang="en-US" altLang="ko-KR" sz="1100" dirty="0">
                <a:solidFill>
                  <a:srgbClr val="FF0000"/>
                </a:solidFill>
                <a:latin typeface="+mj-ea"/>
                <a:ea typeface="+mj-ea"/>
              </a:rPr>
              <a:t>Sensor</a:t>
            </a:r>
            <a:endParaRPr lang="ko-KR" altLang="en-US" sz="1100" dirty="0">
              <a:solidFill>
                <a:srgbClr val="FF0000"/>
              </a:solidFill>
              <a:latin typeface="+mj-ea"/>
              <a:ea typeface="+mj-ea"/>
            </a:endParaRPr>
          </a:p>
        </p:txBody>
      </p:sp>
      <p:sp>
        <p:nvSpPr>
          <p:cNvPr id="128" name="TextBox 127">
            <a:extLst>
              <a:ext uri="{FF2B5EF4-FFF2-40B4-BE49-F238E27FC236}">
                <a16:creationId xmlns="" xmlns:a16="http://schemas.microsoft.com/office/drawing/2014/main" id="{5CC83954-04ED-4912-B622-4978043B1514}"/>
              </a:ext>
            </a:extLst>
          </p:cNvPr>
          <p:cNvSpPr txBox="1"/>
          <p:nvPr/>
        </p:nvSpPr>
        <p:spPr>
          <a:xfrm>
            <a:off x="3714744" y="5143512"/>
            <a:ext cx="1103186" cy="261610"/>
          </a:xfrm>
          <a:prstGeom prst="rect">
            <a:avLst/>
          </a:prstGeom>
          <a:noFill/>
        </p:spPr>
        <p:txBody>
          <a:bodyPr wrap="none" rtlCol="0">
            <a:spAutoFit/>
          </a:bodyPr>
          <a:lstStyle/>
          <a:p>
            <a:pPr algn="ctr"/>
            <a:r>
              <a:rPr lang="en-US" altLang="ko-KR" sz="1100" dirty="0" smtClean="0">
                <a:solidFill>
                  <a:srgbClr val="FF0000"/>
                </a:solidFill>
                <a:latin typeface="+mj-ea"/>
                <a:ea typeface="+mj-ea"/>
              </a:rPr>
              <a:t>Temp.</a:t>
            </a:r>
            <a:r>
              <a:rPr lang="ko-KR" altLang="en-US" sz="1100" dirty="0" smtClean="0">
                <a:solidFill>
                  <a:srgbClr val="FF0000"/>
                </a:solidFill>
                <a:latin typeface="+mj-ea"/>
                <a:ea typeface="+mj-ea"/>
              </a:rPr>
              <a:t> </a:t>
            </a:r>
            <a:r>
              <a:rPr lang="en-US" altLang="ko-KR" sz="1100" dirty="0" smtClean="0">
                <a:solidFill>
                  <a:srgbClr val="FF0000"/>
                </a:solidFill>
                <a:latin typeface="+mj-ea"/>
                <a:ea typeface="+mj-ea"/>
              </a:rPr>
              <a:t>Sensor </a:t>
            </a:r>
            <a:endParaRPr lang="ko-KR" altLang="en-US" sz="1100" dirty="0">
              <a:solidFill>
                <a:srgbClr val="FF0000"/>
              </a:solidFill>
              <a:latin typeface="+mj-ea"/>
              <a:ea typeface="+mj-ea"/>
            </a:endParaRPr>
          </a:p>
        </p:txBody>
      </p:sp>
      <p:sp>
        <p:nvSpPr>
          <p:cNvPr id="129" name="TextBox 128">
            <a:extLst>
              <a:ext uri="{FF2B5EF4-FFF2-40B4-BE49-F238E27FC236}">
                <a16:creationId xmlns="" xmlns:a16="http://schemas.microsoft.com/office/drawing/2014/main" id="{9E9B96EA-96CB-4F3F-8937-1C2EAB3AD07F}"/>
              </a:ext>
            </a:extLst>
          </p:cNvPr>
          <p:cNvSpPr txBox="1"/>
          <p:nvPr/>
        </p:nvSpPr>
        <p:spPr>
          <a:xfrm>
            <a:off x="3475378" y="4335450"/>
            <a:ext cx="1081619" cy="261610"/>
          </a:xfrm>
          <a:prstGeom prst="rect">
            <a:avLst/>
          </a:prstGeom>
          <a:noFill/>
        </p:spPr>
        <p:txBody>
          <a:bodyPr wrap="square" rtlCol="0">
            <a:spAutoFit/>
          </a:bodyPr>
          <a:lstStyle/>
          <a:p>
            <a:pPr algn="r"/>
            <a:r>
              <a:rPr lang="en-US" altLang="ko-KR" sz="1100" dirty="0" smtClean="0">
                <a:latin typeface="+mj-ea"/>
                <a:ea typeface="+mj-ea"/>
              </a:rPr>
              <a:t>Temp/pH Info.</a:t>
            </a:r>
            <a:endParaRPr lang="ko-KR" altLang="en-US" sz="1100" dirty="0">
              <a:latin typeface="+mj-ea"/>
              <a:ea typeface="+mj-ea"/>
            </a:endParaRPr>
          </a:p>
        </p:txBody>
      </p:sp>
      <p:cxnSp>
        <p:nvCxnSpPr>
          <p:cNvPr id="138" name="연결선: 꺾임 58">
            <a:extLst>
              <a:ext uri="{FF2B5EF4-FFF2-40B4-BE49-F238E27FC236}">
                <a16:creationId xmlns="" xmlns:a16="http://schemas.microsoft.com/office/drawing/2014/main" id="{A2DBE976-468E-4FE1-9852-4A4718BDC8B7}"/>
              </a:ext>
            </a:extLst>
          </p:cNvPr>
          <p:cNvCxnSpPr>
            <a:cxnSpLocks/>
            <a:endCxn id="108" idx="3"/>
          </p:cNvCxnSpPr>
          <p:nvPr/>
        </p:nvCxnSpPr>
        <p:spPr>
          <a:xfrm rot="5400000" flipH="1" flipV="1">
            <a:off x="6833572" y="4611797"/>
            <a:ext cx="289079" cy="244800"/>
          </a:xfrm>
          <a:prstGeom prst="bentConnector2">
            <a:avLst/>
          </a:prstGeom>
          <a:ln>
            <a:solidFill>
              <a:srgbClr val="F69240"/>
            </a:solidFill>
            <a:tailEnd type="triangle"/>
          </a:ln>
        </p:spPr>
        <p:style>
          <a:lnRef idx="1">
            <a:schemeClr val="accent1"/>
          </a:lnRef>
          <a:fillRef idx="0">
            <a:schemeClr val="accent1"/>
          </a:fillRef>
          <a:effectRef idx="0">
            <a:schemeClr val="accent1"/>
          </a:effectRef>
          <a:fontRef idx="minor">
            <a:schemeClr val="tx1"/>
          </a:fontRef>
        </p:style>
      </p:cxnSp>
      <p:sp>
        <p:nvSpPr>
          <p:cNvPr id="142" name="화살표: 오른쪽 62">
            <a:extLst>
              <a:ext uri="{FF2B5EF4-FFF2-40B4-BE49-F238E27FC236}">
                <a16:creationId xmlns="" xmlns:a16="http://schemas.microsoft.com/office/drawing/2014/main" id="{C6B4E781-1DFE-4D31-A0F6-7A19CBCF9F1D}"/>
              </a:ext>
            </a:extLst>
          </p:cNvPr>
          <p:cNvSpPr/>
          <p:nvPr/>
        </p:nvSpPr>
        <p:spPr>
          <a:xfrm>
            <a:off x="5856480" y="5705199"/>
            <a:ext cx="1297974" cy="196014"/>
          </a:xfrm>
          <a:prstGeom prst="rightArrow">
            <a:avLst>
              <a:gd name="adj1" fmla="val 41368"/>
              <a:gd name="adj2" fmla="val 65106"/>
            </a:avLst>
          </a:prstGeom>
          <a:solidFill>
            <a:srgbClr val="F2DCDB"/>
          </a:solidFill>
          <a:ln w="9525">
            <a:solidFill>
              <a:srgbClr val="F69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mj-ea"/>
              <a:ea typeface="+mj-ea"/>
            </a:endParaRPr>
          </a:p>
        </p:txBody>
      </p:sp>
      <p:sp>
        <p:nvSpPr>
          <p:cNvPr id="143" name="사각형: 둥근 모서리 67">
            <a:extLst>
              <a:ext uri="{FF2B5EF4-FFF2-40B4-BE49-F238E27FC236}">
                <a16:creationId xmlns="" xmlns:a16="http://schemas.microsoft.com/office/drawing/2014/main" id="{0F562FA4-D318-45A8-A344-434E57CD8361}"/>
              </a:ext>
            </a:extLst>
          </p:cNvPr>
          <p:cNvSpPr/>
          <p:nvPr/>
        </p:nvSpPr>
        <p:spPr>
          <a:xfrm>
            <a:off x="5929322" y="4714884"/>
            <a:ext cx="423052" cy="440382"/>
          </a:xfrm>
          <a:prstGeom prst="roundRect">
            <a:avLst>
              <a:gd name="adj" fmla="val 4946"/>
            </a:avLst>
          </a:prstGeom>
          <a:solidFill>
            <a:schemeClr val="bg1"/>
          </a:solidFill>
          <a:ln w="635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en-US" altLang="ko-KR" sz="1000" b="1" dirty="0">
                <a:solidFill>
                  <a:schemeClr val="accent6">
                    <a:lumMod val="75000"/>
                  </a:schemeClr>
                </a:solidFill>
                <a:latin typeface="+mj-ea"/>
                <a:ea typeface="+mj-ea"/>
              </a:rPr>
              <a:t>RFID </a:t>
            </a:r>
          </a:p>
          <a:p>
            <a:pPr algn="ctr"/>
            <a:r>
              <a:rPr lang="en-US" altLang="ko-KR" sz="1000" b="1" dirty="0">
                <a:solidFill>
                  <a:schemeClr val="accent6">
                    <a:lumMod val="75000"/>
                  </a:schemeClr>
                </a:solidFill>
                <a:latin typeface="+mj-ea"/>
                <a:ea typeface="+mj-ea"/>
              </a:rPr>
              <a:t>Card</a:t>
            </a:r>
            <a:endParaRPr lang="ko-KR" altLang="en-US" sz="1000" b="1" dirty="0">
              <a:solidFill>
                <a:schemeClr val="accent6">
                  <a:lumMod val="75000"/>
                </a:schemeClr>
              </a:solidFill>
              <a:latin typeface="+mj-ea"/>
              <a:ea typeface="+mj-ea"/>
            </a:endParaRPr>
          </a:p>
        </p:txBody>
      </p:sp>
      <p:sp>
        <p:nvSpPr>
          <p:cNvPr id="144" name="사각형: 둥근 모서리 69">
            <a:extLst>
              <a:ext uri="{FF2B5EF4-FFF2-40B4-BE49-F238E27FC236}">
                <a16:creationId xmlns="" xmlns:a16="http://schemas.microsoft.com/office/drawing/2014/main" id="{B95224BF-629B-403D-A7EE-5E7A2F1D3E51}"/>
              </a:ext>
            </a:extLst>
          </p:cNvPr>
          <p:cNvSpPr/>
          <p:nvPr/>
        </p:nvSpPr>
        <p:spPr>
          <a:xfrm>
            <a:off x="8633268" y="4556225"/>
            <a:ext cx="423052" cy="440382"/>
          </a:xfrm>
          <a:prstGeom prst="roundRect">
            <a:avLst>
              <a:gd name="adj" fmla="val 4946"/>
            </a:avLst>
          </a:prstGeom>
          <a:solidFill>
            <a:schemeClr val="bg1"/>
          </a:solidFill>
          <a:ln w="635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en-US" altLang="ko-KR" sz="1000" b="1" dirty="0">
                <a:solidFill>
                  <a:schemeClr val="accent6">
                    <a:lumMod val="75000"/>
                  </a:schemeClr>
                </a:solidFill>
                <a:latin typeface="+mj-ea"/>
                <a:ea typeface="+mj-ea"/>
              </a:rPr>
              <a:t>RFID </a:t>
            </a:r>
          </a:p>
          <a:p>
            <a:pPr algn="ctr"/>
            <a:r>
              <a:rPr lang="en-US" altLang="ko-KR" sz="1000" b="1" dirty="0">
                <a:solidFill>
                  <a:schemeClr val="accent6">
                    <a:lumMod val="75000"/>
                  </a:schemeClr>
                </a:solidFill>
                <a:latin typeface="+mj-ea"/>
                <a:ea typeface="+mj-ea"/>
              </a:rPr>
              <a:t>Card</a:t>
            </a:r>
            <a:endParaRPr lang="ko-KR" altLang="en-US" sz="1000" b="1" dirty="0">
              <a:solidFill>
                <a:schemeClr val="accent6">
                  <a:lumMod val="75000"/>
                </a:schemeClr>
              </a:solidFill>
              <a:latin typeface="+mj-ea"/>
              <a:ea typeface="+mj-ea"/>
            </a:endParaRPr>
          </a:p>
        </p:txBody>
      </p:sp>
      <p:pic>
        <p:nvPicPr>
          <p:cNvPr id="145" name="그림 144">
            <a:extLst>
              <a:ext uri="{FF2B5EF4-FFF2-40B4-BE49-F238E27FC236}">
                <a16:creationId xmlns="" xmlns:a16="http://schemas.microsoft.com/office/drawing/2014/main" id="{8CA432EA-E823-4BD6-9251-4AF13F9E018E}"/>
              </a:ext>
            </a:extLst>
          </p:cNvPr>
          <p:cNvPicPr>
            <a:picLocks noChangeAspect="1"/>
          </p:cNvPicPr>
          <p:nvPr/>
        </p:nvPicPr>
        <p:blipFill>
          <a:blip r:embed="rId12"/>
          <a:stretch>
            <a:fillRect/>
          </a:stretch>
        </p:blipFill>
        <p:spPr>
          <a:xfrm>
            <a:off x="4565999" y="3002550"/>
            <a:ext cx="626812" cy="863712"/>
          </a:xfrm>
          <a:prstGeom prst="rect">
            <a:avLst/>
          </a:prstGeom>
        </p:spPr>
      </p:pic>
      <p:cxnSp>
        <p:nvCxnSpPr>
          <p:cNvPr id="146" name="직선 화살표 연결선 145">
            <a:extLst>
              <a:ext uri="{FF2B5EF4-FFF2-40B4-BE49-F238E27FC236}">
                <a16:creationId xmlns="" xmlns:a16="http://schemas.microsoft.com/office/drawing/2014/main" id="{A29ED406-540B-43C5-AC21-E2E17F3089F1}"/>
              </a:ext>
            </a:extLst>
          </p:cNvPr>
          <p:cNvCxnSpPr>
            <a:cxnSpLocks/>
            <a:stCxn id="154" idx="1"/>
          </p:cNvCxnSpPr>
          <p:nvPr/>
        </p:nvCxnSpPr>
        <p:spPr>
          <a:xfrm flipV="1">
            <a:off x="3137576" y="3671144"/>
            <a:ext cx="1362416" cy="550794"/>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7" name="직선 화살표 연결선 146">
            <a:extLst>
              <a:ext uri="{FF2B5EF4-FFF2-40B4-BE49-F238E27FC236}">
                <a16:creationId xmlns="" xmlns:a16="http://schemas.microsoft.com/office/drawing/2014/main" id="{A9B4BACC-7165-40D8-913D-31787265741E}"/>
              </a:ext>
            </a:extLst>
          </p:cNvPr>
          <p:cNvCxnSpPr>
            <a:cxnSpLocks/>
          </p:cNvCxnSpPr>
          <p:nvPr/>
        </p:nvCxnSpPr>
        <p:spPr>
          <a:xfrm flipH="1" flipV="1">
            <a:off x="5100045" y="3808678"/>
            <a:ext cx="253205" cy="265735"/>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8" name="직선 화살표 연결선 147">
            <a:extLst>
              <a:ext uri="{FF2B5EF4-FFF2-40B4-BE49-F238E27FC236}">
                <a16:creationId xmlns="" xmlns:a16="http://schemas.microsoft.com/office/drawing/2014/main" id="{321842D8-80F2-4332-9B5B-CABE82FE948F}"/>
              </a:ext>
            </a:extLst>
          </p:cNvPr>
          <p:cNvCxnSpPr>
            <a:cxnSpLocks/>
            <a:stCxn id="163" idx="3"/>
          </p:cNvCxnSpPr>
          <p:nvPr/>
        </p:nvCxnSpPr>
        <p:spPr>
          <a:xfrm flipH="1" flipV="1">
            <a:off x="5286502" y="3574716"/>
            <a:ext cx="2669874" cy="647222"/>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9" name="TextBox 148">
            <a:extLst>
              <a:ext uri="{FF2B5EF4-FFF2-40B4-BE49-F238E27FC236}">
                <a16:creationId xmlns="" xmlns:a16="http://schemas.microsoft.com/office/drawing/2014/main" id="{8BA68412-969E-4251-8802-7A2CBAE114A9}"/>
              </a:ext>
            </a:extLst>
          </p:cNvPr>
          <p:cNvSpPr txBox="1"/>
          <p:nvPr/>
        </p:nvSpPr>
        <p:spPr>
          <a:xfrm>
            <a:off x="5180529" y="3071810"/>
            <a:ext cx="880369" cy="461665"/>
          </a:xfrm>
          <a:prstGeom prst="rect">
            <a:avLst/>
          </a:prstGeom>
          <a:noFill/>
        </p:spPr>
        <p:txBody>
          <a:bodyPr wrap="none" rtlCol="0">
            <a:spAutoFit/>
          </a:bodyPr>
          <a:lstStyle/>
          <a:p>
            <a:pPr algn="ctr"/>
            <a:r>
              <a:rPr lang="en-US" altLang="ko-KR" sz="1200" dirty="0">
                <a:latin typeface="+mj-ea"/>
                <a:ea typeface="+mj-ea"/>
              </a:rPr>
              <a:t>PDM/POP</a:t>
            </a:r>
          </a:p>
          <a:p>
            <a:pPr algn="ctr"/>
            <a:r>
              <a:rPr lang="en-US" altLang="ko-KR" sz="1200" dirty="0">
                <a:latin typeface="+mj-ea"/>
                <a:ea typeface="+mj-ea"/>
              </a:rPr>
              <a:t>Server</a:t>
            </a:r>
            <a:endParaRPr lang="ko-KR" altLang="en-US" sz="1200" dirty="0">
              <a:latin typeface="+mj-ea"/>
              <a:ea typeface="+mj-ea"/>
            </a:endParaRPr>
          </a:p>
        </p:txBody>
      </p:sp>
      <p:pic>
        <p:nvPicPr>
          <p:cNvPr id="150" name="그림 149">
            <a:extLst>
              <a:ext uri="{FF2B5EF4-FFF2-40B4-BE49-F238E27FC236}">
                <a16:creationId xmlns="" xmlns:a16="http://schemas.microsoft.com/office/drawing/2014/main" id="{8804DD7B-ED82-44DE-8CEB-F5FA051AFE68}"/>
              </a:ext>
            </a:extLst>
          </p:cNvPr>
          <p:cNvPicPr>
            <a:picLocks noChangeAspect="1"/>
          </p:cNvPicPr>
          <p:nvPr/>
        </p:nvPicPr>
        <p:blipFill>
          <a:blip r:embed="rId13"/>
          <a:stretch>
            <a:fillRect/>
          </a:stretch>
        </p:blipFill>
        <p:spPr>
          <a:xfrm>
            <a:off x="3329704" y="1529873"/>
            <a:ext cx="832074" cy="884487"/>
          </a:xfrm>
          <a:prstGeom prst="rect">
            <a:avLst/>
          </a:prstGeom>
        </p:spPr>
      </p:pic>
      <p:cxnSp>
        <p:nvCxnSpPr>
          <p:cNvPr id="151" name="직선 화살표 연결선 150">
            <a:extLst>
              <a:ext uri="{FF2B5EF4-FFF2-40B4-BE49-F238E27FC236}">
                <a16:creationId xmlns="" xmlns:a16="http://schemas.microsoft.com/office/drawing/2014/main" id="{EEF3192B-5A0B-4037-B667-16EA155ED15E}"/>
              </a:ext>
            </a:extLst>
          </p:cNvPr>
          <p:cNvCxnSpPr>
            <a:cxnSpLocks/>
          </p:cNvCxnSpPr>
          <p:nvPr/>
        </p:nvCxnSpPr>
        <p:spPr>
          <a:xfrm flipH="1" flipV="1">
            <a:off x="3985155" y="2439876"/>
            <a:ext cx="647458" cy="657169"/>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52" name="그림 151">
            <a:extLst>
              <a:ext uri="{FF2B5EF4-FFF2-40B4-BE49-F238E27FC236}">
                <a16:creationId xmlns="" xmlns:a16="http://schemas.microsoft.com/office/drawing/2014/main" id="{DEB38776-AABB-476F-A5E4-F4CD5E5DFD33}"/>
              </a:ext>
            </a:extLst>
          </p:cNvPr>
          <p:cNvPicPr>
            <a:picLocks noChangeAspect="1"/>
          </p:cNvPicPr>
          <p:nvPr/>
        </p:nvPicPr>
        <p:blipFill>
          <a:blip r:embed="rId13"/>
          <a:stretch>
            <a:fillRect/>
          </a:stretch>
        </p:blipFill>
        <p:spPr>
          <a:xfrm>
            <a:off x="5406871" y="1529873"/>
            <a:ext cx="832074" cy="884487"/>
          </a:xfrm>
          <a:prstGeom prst="rect">
            <a:avLst/>
          </a:prstGeom>
        </p:spPr>
      </p:pic>
      <p:cxnSp>
        <p:nvCxnSpPr>
          <p:cNvPr id="153" name="직선 화살표 연결선 152">
            <a:extLst>
              <a:ext uri="{FF2B5EF4-FFF2-40B4-BE49-F238E27FC236}">
                <a16:creationId xmlns="" xmlns:a16="http://schemas.microsoft.com/office/drawing/2014/main" id="{852D7F9E-1513-4360-BD66-A6C7D8FBC3C6}"/>
              </a:ext>
            </a:extLst>
          </p:cNvPr>
          <p:cNvCxnSpPr>
            <a:cxnSpLocks/>
          </p:cNvCxnSpPr>
          <p:nvPr/>
        </p:nvCxnSpPr>
        <p:spPr>
          <a:xfrm flipV="1">
            <a:off x="5148263" y="2439877"/>
            <a:ext cx="582337" cy="62972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4" name="모서리가 둥근 직사각형 29">
            <a:extLst>
              <a:ext uri="{FF2B5EF4-FFF2-40B4-BE49-F238E27FC236}">
                <a16:creationId xmlns="" xmlns:a16="http://schemas.microsoft.com/office/drawing/2014/main" id="{CF07B2A7-D328-414B-AB10-8A285D5C6872}"/>
              </a:ext>
            </a:extLst>
          </p:cNvPr>
          <p:cNvSpPr/>
          <p:nvPr/>
        </p:nvSpPr>
        <p:spPr>
          <a:xfrm rot="10800000" flipV="1">
            <a:off x="2425727" y="4063636"/>
            <a:ext cx="711849" cy="316603"/>
          </a:xfrm>
          <a:prstGeom prst="roundRect">
            <a:avLst>
              <a:gd name="adj" fmla="val 0"/>
            </a:avLst>
          </a:prstGeom>
          <a:ln w="6350">
            <a:solidFill>
              <a:schemeClr val="accent5">
                <a:lumMod val="60000"/>
                <a:lumOff val="40000"/>
              </a:schemeClr>
            </a:solidFill>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0" tIns="0" rIns="0" bIns="0" rtlCol="0" anchor="ctr"/>
          <a:lstStyle/>
          <a:p>
            <a:pPr algn="ctr"/>
            <a:r>
              <a:rPr lang="en-US" altLang="ko-KR" sz="900" b="1" dirty="0">
                <a:solidFill>
                  <a:srgbClr val="0070C0"/>
                </a:solidFill>
                <a:latin typeface="+mj-ea"/>
                <a:ea typeface="+mj-ea"/>
              </a:rPr>
              <a:t>Touch</a:t>
            </a:r>
          </a:p>
          <a:p>
            <a:pPr algn="ctr"/>
            <a:r>
              <a:rPr lang="en-US" altLang="ko-KR" sz="900" b="1" dirty="0">
                <a:solidFill>
                  <a:srgbClr val="0070C0"/>
                </a:solidFill>
                <a:latin typeface="+mj-ea"/>
                <a:ea typeface="+mj-ea"/>
              </a:rPr>
              <a:t>Screen PC</a:t>
            </a:r>
            <a:endParaRPr lang="ko-KR" altLang="en-US" sz="900" b="1" dirty="0">
              <a:solidFill>
                <a:srgbClr val="0070C0"/>
              </a:solidFill>
              <a:latin typeface="+mj-ea"/>
              <a:ea typeface="+mj-ea"/>
            </a:endParaRPr>
          </a:p>
        </p:txBody>
      </p:sp>
      <p:cxnSp>
        <p:nvCxnSpPr>
          <p:cNvPr id="155" name="직선 연결선 154">
            <a:extLst>
              <a:ext uri="{FF2B5EF4-FFF2-40B4-BE49-F238E27FC236}">
                <a16:creationId xmlns="" xmlns:a16="http://schemas.microsoft.com/office/drawing/2014/main" id="{4BDC5142-1113-4EDD-8835-B70F41F7B6B5}"/>
              </a:ext>
            </a:extLst>
          </p:cNvPr>
          <p:cNvCxnSpPr>
            <a:cxnSpLocks/>
            <a:stCxn id="156" idx="2"/>
          </p:cNvCxnSpPr>
          <p:nvPr/>
        </p:nvCxnSpPr>
        <p:spPr>
          <a:xfrm flipH="1">
            <a:off x="5706180" y="4380239"/>
            <a:ext cx="2995" cy="67742"/>
          </a:xfrm>
          <a:prstGeom prst="line">
            <a:avLst/>
          </a:prstGeom>
        </p:spPr>
        <p:style>
          <a:lnRef idx="1">
            <a:schemeClr val="accent1"/>
          </a:lnRef>
          <a:fillRef idx="0">
            <a:schemeClr val="accent1"/>
          </a:fillRef>
          <a:effectRef idx="0">
            <a:schemeClr val="accent1"/>
          </a:effectRef>
          <a:fontRef idx="minor">
            <a:schemeClr val="tx1"/>
          </a:fontRef>
        </p:style>
      </p:cxnSp>
      <p:sp>
        <p:nvSpPr>
          <p:cNvPr id="156" name="모서리가 둥근 직사각형 29">
            <a:extLst>
              <a:ext uri="{FF2B5EF4-FFF2-40B4-BE49-F238E27FC236}">
                <a16:creationId xmlns="" xmlns:a16="http://schemas.microsoft.com/office/drawing/2014/main" id="{6A129882-3C28-480A-B816-768444509A5D}"/>
              </a:ext>
            </a:extLst>
          </p:cNvPr>
          <p:cNvSpPr/>
          <p:nvPr/>
        </p:nvSpPr>
        <p:spPr>
          <a:xfrm rot="10800000" flipV="1">
            <a:off x="5353251" y="4063636"/>
            <a:ext cx="711849" cy="316603"/>
          </a:xfrm>
          <a:prstGeom prst="roundRect">
            <a:avLst>
              <a:gd name="adj" fmla="val 0"/>
            </a:avLst>
          </a:prstGeom>
          <a:ln w="6350">
            <a:solidFill>
              <a:schemeClr val="accent5">
                <a:lumMod val="60000"/>
                <a:lumOff val="40000"/>
              </a:schemeClr>
            </a:solidFill>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0" tIns="0" rIns="0" bIns="0" rtlCol="0" anchor="ctr"/>
          <a:lstStyle/>
          <a:p>
            <a:pPr algn="ctr"/>
            <a:r>
              <a:rPr lang="en-US" altLang="ko-KR" sz="900" b="1" dirty="0">
                <a:solidFill>
                  <a:srgbClr val="0070C0"/>
                </a:solidFill>
                <a:latin typeface="+mj-ea"/>
                <a:ea typeface="+mj-ea"/>
              </a:rPr>
              <a:t>Touch</a:t>
            </a:r>
          </a:p>
          <a:p>
            <a:pPr algn="ctr"/>
            <a:r>
              <a:rPr lang="en-US" altLang="ko-KR" sz="900" b="1" dirty="0">
                <a:solidFill>
                  <a:srgbClr val="0070C0"/>
                </a:solidFill>
                <a:latin typeface="+mj-ea"/>
                <a:ea typeface="+mj-ea"/>
              </a:rPr>
              <a:t>Screen PC</a:t>
            </a:r>
            <a:endParaRPr lang="ko-KR" altLang="en-US" sz="900" b="1" dirty="0">
              <a:solidFill>
                <a:srgbClr val="0070C0"/>
              </a:solidFill>
              <a:latin typeface="+mj-ea"/>
              <a:ea typeface="+mj-ea"/>
            </a:endParaRPr>
          </a:p>
        </p:txBody>
      </p:sp>
      <p:cxnSp>
        <p:nvCxnSpPr>
          <p:cNvPr id="162" name="직선 연결선 161">
            <a:extLst>
              <a:ext uri="{FF2B5EF4-FFF2-40B4-BE49-F238E27FC236}">
                <a16:creationId xmlns="" xmlns:a16="http://schemas.microsoft.com/office/drawing/2014/main" id="{AEE1F5E5-C0C5-4FF0-896C-570B1E823756}"/>
              </a:ext>
            </a:extLst>
          </p:cNvPr>
          <p:cNvCxnSpPr>
            <a:cxnSpLocks/>
            <a:stCxn id="163" idx="2"/>
          </p:cNvCxnSpPr>
          <p:nvPr/>
        </p:nvCxnSpPr>
        <p:spPr>
          <a:xfrm flipH="1">
            <a:off x="8309305" y="4380239"/>
            <a:ext cx="2995" cy="67742"/>
          </a:xfrm>
          <a:prstGeom prst="line">
            <a:avLst/>
          </a:prstGeom>
        </p:spPr>
        <p:style>
          <a:lnRef idx="1">
            <a:schemeClr val="accent1"/>
          </a:lnRef>
          <a:fillRef idx="0">
            <a:schemeClr val="accent1"/>
          </a:fillRef>
          <a:effectRef idx="0">
            <a:schemeClr val="accent1"/>
          </a:effectRef>
          <a:fontRef idx="minor">
            <a:schemeClr val="tx1"/>
          </a:fontRef>
        </p:style>
      </p:cxnSp>
      <p:sp>
        <p:nvSpPr>
          <p:cNvPr id="163" name="모서리가 둥근 직사각형 29">
            <a:extLst>
              <a:ext uri="{FF2B5EF4-FFF2-40B4-BE49-F238E27FC236}">
                <a16:creationId xmlns="" xmlns:a16="http://schemas.microsoft.com/office/drawing/2014/main" id="{05DF02A0-1B88-47F6-8576-66BBF93B03EB}"/>
              </a:ext>
            </a:extLst>
          </p:cNvPr>
          <p:cNvSpPr/>
          <p:nvPr/>
        </p:nvSpPr>
        <p:spPr>
          <a:xfrm rot="10800000" flipV="1">
            <a:off x="7956376" y="4063636"/>
            <a:ext cx="711849" cy="316603"/>
          </a:xfrm>
          <a:prstGeom prst="roundRect">
            <a:avLst>
              <a:gd name="adj" fmla="val 0"/>
            </a:avLst>
          </a:prstGeom>
          <a:ln w="6350">
            <a:solidFill>
              <a:schemeClr val="accent5">
                <a:lumMod val="60000"/>
                <a:lumOff val="40000"/>
              </a:schemeClr>
            </a:solidFill>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0" tIns="0" rIns="0" bIns="0" rtlCol="0" anchor="ctr"/>
          <a:lstStyle/>
          <a:p>
            <a:pPr algn="ctr"/>
            <a:r>
              <a:rPr lang="en-US" altLang="ko-KR" sz="900" b="1" dirty="0">
                <a:solidFill>
                  <a:srgbClr val="0070C0"/>
                </a:solidFill>
                <a:latin typeface="+mj-ea"/>
                <a:ea typeface="+mj-ea"/>
              </a:rPr>
              <a:t>Touch</a:t>
            </a:r>
          </a:p>
          <a:p>
            <a:pPr algn="ctr"/>
            <a:r>
              <a:rPr lang="en-US" altLang="ko-KR" sz="900" b="1" dirty="0">
                <a:solidFill>
                  <a:srgbClr val="0070C0"/>
                </a:solidFill>
                <a:latin typeface="+mj-ea"/>
                <a:ea typeface="+mj-ea"/>
              </a:rPr>
              <a:t>Screen PC</a:t>
            </a:r>
            <a:endParaRPr lang="ko-KR" altLang="en-US" sz="900" b="1" dirty="0">
              <a:solidFill>
                <a:srgbClr val="0070C0"/>
              </a:solidFill>
              <a:latin typeface="+mj-ea"/>
              <a:ea typeface="+mj-ea"/>
            </a:endParaRPr>
          </a:p>
        </p:txBody>
      </p:sp>
      <p:cxnSp>
        <p:nvCxnSpPr>
          <p:cNvPr id="164" name="직선 화살표 연결선 163">
            <a:extLst>
              <a:ext uri="{FF2B5EF4-FFF2-40B4-BE49-F238E27FC236}">
                <a16:creationId xmlns="" xmlns:a16="http://schemas.microsoft.com/office/drawing/2014/main" id="{496316B0-747D-4A36-99D2-8BB419980F77}"/>
              </a:ext>
            </a:extLst>
          </p:cNvPr>
          <p:cNvCxnSpPr>
            <a:cxnSpLocks/>
            <a:stCxn id="100" idx="0"/>
            <a:endCxn id="145" idx="2"/>
          </p:cNvCxnSpPr>
          <p:nvPr/>
        </p:nvCxnSpPr>
        <p:spPr>
          <a:xfrm flipV="1">
            <a:off x="4855917" y="3866262"/>
            <a:ext cx="23488" cy="565093"/>
          </a:xfrm>
          <a:prstGeom prst="straightConnector1">
            <a:avLst/>
          </a:prstGeom>
          <a:ln>
            <a:solidFill>
              <a:srgbClr val="F6924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9" name="직선 화살표 연결선 168">
            <a:extLst>
              <a:ext uri="{FF2B5EF4-FFF2-40B4-BE49-F238E27FC236}">
                <a16:creationId xmlns="" xmlns:a16="http://schemas.microsoft.com/office/drawing/2014/main" id="{CA1B233F-DC60-42B5-832A-825CBD39294D}"/>
              </a:ext>
            </a:extLst>
          </p:cNvPr>
          <p:cNvCxnSpPr>
            <a:cxnSpLocks/>
            <a:stCxn id="108" idx="0"/>
          </p:cNvCxnSpPr>
          <p:nvPr/>
        </p:nvCxnSpPr>
        <p:spPr>
          <a:xfrm flipH="1" flipV="1">
            <a:off x="5253653" y="3718241"/>
            <a:ext cx="2202782" cy="713114"/>
          </a:xfrm>
          <a:prstGeom prst="straightConnector1">
            <a:avLst/>
          </a:prstGeom>
          <a:ln>
            <a:solidFill>
              <a:srgbClr val="F6924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70" name="TextBox 169">
            <a:extLst>
              <a:ext uri="{FF2B5EF4-FFF2-40B4-BE49-F238E27FC236}">
                <a16:creationId xmlns="" xmlns:a16="http://schemas.microsoft.com/office/drawing/2014/main" id="{E2C7D75A-7F81-4537-8DCA-BDAE74B7F71B}"/>
              </a:ext>
            </a:extLst>
          </p:cNvPr>
          <p:cNvSpPr txBox="1"/>
          <p:nvPr/>
        </p:nvSpPr>
        <p:spPr>
          <a:xfrm>
            <a:off x="2928926" y="1214422"/>
            <a:ext cx="1164724" cy="276999"/>
          </a:xfrm>
          <a:prstGeom prst="rect">
            <a:avLst/>
          </a:prstGeom>
          <a:noFill/>
        </p:spPr>
        <p:txBody>
          <a:bodyPr wrap="square" rtlCol="0">
            <a:spAutoFit/>
          </a:bodyPr>
          <a:lstStyle/>
          <a:p>
            <a:pPr algn="ctr"/>
            <a:r>
              <a:rPr lang="en-US" altLang="ko-KR" sz="1200" b="1" dirty="0">
                <a:latin typeface="+mj-ea"/>
                <a:ea typeface="+mj-ea"/>
              </a:rPr>
              <a:t>PDM</a:t>
            </a:r>
            <a:r>
              <a:rPr lang="ko-KR" altLang="en-US" sz="1200" b="1" dirty="0">
                <a:latin typeface="+mj-ea"/>
                <a:ea typeface="+mj-ea"/>
              </a:rPr>
              <a:t> </a:t>
            </a:r>
            <a:r>
              <a:rPr lang="en-US" altLang="ko-KR" sz="1200" b="1" dirty="0">
                <a:latin typeface="+mj-ea"/>
                <a:ea typeface="+mj-ea"/>
              </a:rPr>
              <a:t>System</a:t>
            </a:r>
          </a:p>
        </p:txBody>
      </p:sp>
      <p:sp>
        <p:nvSpPr>
          <p:cNvPr id="171" name="TextBox 170">
            <a:extLst>
              <a:ext uri="{FF2B5EF4-FFF2-40B4-BE49-F238E27FC236}">
                <a16:creationId xmlns="" xmlns:a16="http://schemas.microsoft.com/office/drawing/2014/main" id="{53D7E8E1-E7D9-452F-852C-1C614F7CC345}"/>
              </a:ext>
            </a:extLst>
          </p:cNvPr>
          <p:cNvSpPr txBox="1"/>
          <p:nvPr/>
        </p:nvSpPr>
        <p:spPr>
          <a:xfrm>
            <a:off x="5811040" y="1285860"/>
            <a:ext cx="1249091" cy="276999"/>
          </a:xfrm>
          <a:prstGeom prst="rect">
            <a:avLst/>
          </a:prstGeom>
          <a:noFill/>
        </p:spPr>
        <p:txBody>
          <a:bodyPr wrap="square" rtlCol="0">
            <a:spAutoFit/>
          </a:bodyPr>
          <a:lstStyle/>
          <a:p>
            <a:pPr algn="ctr"/>
            <a:r>
              <a:rPr lang="en-US" altLang="ko-KR" sz="1200" b="1" dirty="0">
                <a:latin typeface="+mj-ea"/>
                <a:ea typeface="+mj-ea"/>
              </a:rPr>
              <a:t>POP System</a:t>
            </a:r>
            <a:endParaRPr lang="ko-KR" altLang="en-US" sz="1200" b="1" dirty="0">
              <a:latin typeface="+mj-ea"/>
              <a:ea typeface="+mj-ea"/>
            </a:endParaRPr>
          </a:p>
        </p:txBody>
      </p:sp>
      <p:sp>
        <p:nvSpPr>
          <p:cNvPr id="172" name="TextBox 171">
            <a:extLst>
              <a:ext uri="{FF2B5EF4-FFF2-40B4-BE49-F238E27FC236}">
                <a16:creationId xmlns="" xmlns:a16="http://schemas.microsoft.com/office/drawing/2014/main" id="{51D81C4D-D7D7-4F8D-B410-66DE93F01533}"/>
              </a:ext>
            </a:extLst>
          </p:cNvPr>
          <p:cNvSpPr txBox="1"/>
          <p:nvPr/>
        </p:nvSpPr>
        <p:spPr>
          <a:xfrm>
            <a:off x="214282" y="1507803"/>
            <a:ext cx="3472746" cy="954107"/>
          </a:xfrm>
          <a:prstGeom prst="rect">
            <a:avLst/>
          </a:prstGeom>
          <a:noFill/>
        </p:spPr>
        <p:txBody>
          <a:bodyPr wrap="none" rtlCol="0">
            <a:spAutoFit/>
          </a:bodyPr>
          <a:lstStyle/>
          <a:p>
            <a:pPr marL="171450" indent="-171450">
              <a:buFont typeface="Wingdings" panose="05000000000000000000" pitchFamily="2" charset="2"/>
              <a:buChar char="§"/>
            </a:pPr>
            <a:r>
              <a:rPr lang="en-US" altLang="ko-KR" sz="1400" dirty="0" smtClean="0">
                <a:solidFill>
                  <a:srgbClr val="6666FF"/>
                </a:solidFill>
                <a:latin typeface="+mj-ea"/>
                <a:ea typeface="+mj-ea"/>
              </a:rPr>
              <a:t>Order Information Management</a:t>
            </a:r>
            <a:endParaRPr lang="en-US" altLang="ko-KR" sz="1400" dirty="0">
              <a:solidFill>
                <a:srgbClr val="6666FF"/>
              </a:solidFill>
              <a:latin typeface="+mj-ea"/>
              <a:ea typeface="+mj-ea"/>
            </a:endParaRPr>
          </a:p>
          <a:p>
            <a:pPr marL="171450" indent="-171450">
              <a:buFont typeface="Wingdings" panose="05000000000000000000" pitchFamily="2" charset="2"/>
              <a:buChar char="§"/>
            </a:pPr>
            <a:r>
              <a:rPr lang="en-US" altLang="ko-KR" sz="1400" dirty="0" smtClean="0">
                <a:solidFill>
                  <a:srgbClr val="6666FF"/>
                </a:solidFill>
                <a:latin typeface="+mj-ea"/>
                <a:ea typeface="+mj-ea"/>
              </a:rPr>
              <a:t>Prescription Information Management</a:t>
            </a:r>
            <a:endParaRPr lang="en-US" altLang="ko-KR" sz="1400" dirty="0">
              <a:solidFill>
                <a:srgbClr val="6666FF"/>
              </a:solidFill>
              <a:latin typeface="+mj-ea"/>
              <a:ea typeface="+mj-ea"/>
            </a:endParaRPr>
          </a:p>
          <a:p>
            <a:pPr marL="171450" indent="-171450">
              <a:buFont typeface="Wingdings" panose="05000000000000000000" pitchFamily="2" charset="2"/>
              <a:buChar char="§"/>
            </a:pPr>
            <a:r>
              <a:rPr lang="en-US" altLang="ko-KR" sz="1400" dirty="0" smtClean="0">
                <a:solidFill>
                  <a:srgbClr val="6666FF"/>
                </a:solidFill>
                <a:latin typeface="+mj-ea"/>
                <a:ea typeface="+mj-ea"/>
              </a:rPr>
              <a:t>Fabric Management</a:t>
            </a:r>
            <a:endParaRPr lang="en-US" altLang="ko-KR" sz="1400" dirty="0">
              <a:solidFill>
                <a:srgbClr val="6666FF"/>
              </a:solidFill>
              <a:latin typeface="+mj-ea"/>
              <a:ea typeface="+mj-ea"/>
            </a:endParaRPr>
          </a:p>
          <a:p>
            <a:pPr marL="171450" indent="-171450">
              <a:buFont typeface="Wingdings" panose="05000000000000000000" pitchFamily="2" charset="2"/>
              <a:buChar char="§"/>
            </a:pPr>
            <a:r>
              <a:rPr lang="en-US" altLang="ko-KR" sz="1400" dirty="0" smtClean="0">
                <a:solidFill>
                  <a:srgbClr val="6666FF"/>
                </a:solidFill>
                <a:latin typeface="+mj-ea"/>
                <a:ea typeface="+mj-ea"/>
              </a:rPr>
              <a:t>Production Management</a:t>
            </a:r>
            <a:endParaRPr lang="en-US" altLang="ko-KR" sz="1400" dirty="0">
              <a:solidFill>
                <a:srgbClr val="6666FF"/>
              </a:solidFill>
              <a:latin typeface="+mj-ea"/>
              <a:ea typeface="+mj-ea"/>
            </a:endParaRPr>
          </a:p>
        </p:txBody>
      </p:sp>
      <p:sp>
        <p:nvSpPr>
          <p:cNvPr id="177" name="TextBox 176">
            <a:extLst>
              <a:ext uri="{FF2B5EF4-FFF2-40B4-BE49-F238E27FC236}">
                <a16:creationId xmlns="" xmlns:a16="http://schemas.microsoft.com/office/drawing/2014/main" id="{D3A0535E-C2D2-490F-869B-61992205FCDA}"/>
              </a:ext>
            </a:extLst>
          </p:cNvPr>
          <p:cNvSpPr txBox="1"/>
          <p:nvPr/>
        </p:nvSpPr>
        <p:spPr>
          <a:xfrm>
            <a:off x="6237934" y="1587313"/>
            <a:ext cx="1940724" cy="523220"/>
          </a:xfrm>
          <a:prstGeom prst="rect">
            <a:avLst/>
          </a:prstGeom>
          <a:noFill/>
        </p:spPr>
        <p:txBody>
          <a:bodyPr wrap="none" rtlCol="0">
            <a:spAutoFit/>
          </a:bodyPr>
          <a:lstStyle/>
          <a:p>
            <a:pPr marL="171450" indent="-171450">
              <a:buFont typeface="Wingdings" panose="05000000000000000000" pitchFamily="2" charset="2"/>
              <a:buChar char="§"/>
            </a:pPr>
            <a:r>
              <a:rPr lang="en-US" altLang="ko-KR" sz="1400" dirty="0" smtClean="0">
                <a:solidFill>
                  <a:srgbClr val="6666FF"/>
                </a:solidFill>
                <a:latin typeface="+mj-ea"/>
                <a:ea typeface="+mj-ea"/>
              </a:rPr>
              <a:t>Work Instruction</a:t>
            </a:r>
            <a:endParaRPr lang="en-US" altLang="ko-KR" sz="1400" dirty="0">
              <a:solidFill>
                <a:srgbClr val="6666FF"/>
              </a:solidFill>
              <a:latin typeface="+mj-ea"/>
              <a:ea typeface="+mj-ea"/>
            </a:endParaRPr>
          </a:p>
          <a:p>
            <a:pPr marL="171450" indent="-171450">
              <a:buFont typeface="Wingdings" panose="05000000000000000000" pitchFamily="2" charset="2"/>
              <a:buChar char="§"/>
            </a:pPr>
            <a:r>
              <a:rPr lang="en-US" altLang="ko-KR" sz="1400" dirty="0" smtClean="0">
                <a:solidFill>
                  <a:srgbClr val="6666FF"/>
                </a:solidFill>
                <a:latin typeface="+mj-ea"/>
                <a:ea typeface="+mj-ea"/>
              </a:rPr>
              <a:t>Process Monitoring</a:t>
            </a:r>
            <a:endParaRPr lang="ko-KR" altLang="en-US" sz="1400" dirty="0">
              <a:solidFill>
                <a:srgbClr val="6666FF"/>
              </a:solidFill>
              <a:latin typeface="+mj-ea"/>
              <a:ea typeface="+mj-ea"/>
            </a:endParaRPr>
          </a:p>
        </p:txBody>
      </p:sp>
      <p:sp>
        <p:nvSpPr>
          <p:cNvPr id="178" name="TextBox 177">
            <a:extLst>
              <a:ext uri="{FF2B5EF4-FFF2-40B4-BE49-F238E27FC236}">
                <a16:creationId xmlns="" xmlns:a16="http://schemas.microsoft.com/office/drawing/2014/main" id="{4EDD25F7-A837-47D7-BD17-FB1A3843F7BF}"/>
              </a:ext>
            </a:extLst>
          </p:cNvPr>
          <p:cNvSpPr txBox="1"/>
          <p:nvPr/>
        </p:nvSpPr>
        <p:spPr>
          <a:xfrm>
            <a:off x="2161937" y="3571876"/>
            <a:ext cx="1249091" cy="276999"/>
          </a:xfrm>
          <a:prstGeom prst="rect">
            <a:avLst/>
          </a:prstGeom>
          <a:noFill/>
        </p:spPr>
        <p:txBody>
          <a:bodyPr wrap="square" rtlCol="0">
            <a:spAutoFit/>
          </a:bodyPr>
          <a:lstStyle/>
          <a:p>
            <a:pPr algn="ctr"/>
            <a:r>
              <a:rPr lang="en-US" altLang="ko-KR" sz="1200" b="1" dirty="0">
                <a:latin typeface="+mj-ea"/>
                <a:ea typeface="+mj-ea"/>
              </a:rPr>
              <a:t>POP System</a:t>
            </a:r>
            <a:endParaRPr lang="ko-KR" altLang="en-US" sz="1200" b="1" dirty="0">
              <a:latin typeface="+mj-ea"/>
              <a:ea typeface="+mj-ea"/>
            </a:endParaRPr>
          </a:p>
        </p:txBody>
      </p:sp>
      <p:sp>
        <p:nvSpPr>
          <p:cNvPr id="179" name="TextBox 178">
            <a:extLst>
              <a:ext uri="{FF2B5EF4-FFF2-40B4-BE49-F238E27FC236}">
                <a16:creationId xmlns="" xmlns:a16="http://schemas.microsoft.com/office/drawing/2014/main" id="{4A572929-46E3-460D-99EF-93416C5DBEA7}"/>
              </a:ext>
            </a:extLst>
          </p:cNvPr>
          <p:cNvSpPr txBox="1"/>
          <p:nvPr/>
        </p:nvSpPr>
        <p:spPr>
          <a:xfrm>
            <a:off x="7272746" y="3773664"/>
            <a:ext cx="1859227" cy="276999"/>
          </a:xfrm>
          <a:prstGeom prst="rect">
            <a:avLst/>
          </a:prstGeom>
          <a:noFill/>
        </p:spPr>
        <p:txBody>
          <a:bodyPr wrap="none" rtlCol="0">
            <a:spAutoFit/>
          </a:bodyPr>
          <a:lstStyle/>
          <a:p>
            <a:pPr marL="171450" indent="-171450">
              <a:buFont typeface="Wingdings" panose="05000000000000000000" pitchFamily="2" charset="2"/>
              <a:buChar char="§"/>
            </a:pPr>
            <a:r>
              <a:rPr lang="en-US" altLang="ko-KR" sz="1200" dirty="0" smtClean="0">
                <a:solidFill>
                  <a:srgbClr val="6666FF"/>
                </a:solidFill>
                <a:latin typeface="+mj-ea"/>
                <a:ea typeface="+mj-ea"/>
              </a:rPr>
              <a:t>Process Management</a:t>
            </a:r>
            <a:endParaRPr lang="ko-KR" altLang="en-US" sz="1200" dirty="0">
              <a:solidFill>
                <a:srgbClr val="6666FF"/>
              </a:solidFill>
              <a:latin typeface="+mj-ea"/>
              <a:ea typeface="+mj-ea"/>
            </a:endParaRPr>
          </a:p>
        </p:txBody>
      </p:sp>
      <p:sp>
        <p:nvSpPr>
          <p:cNvPr id="182" name="TextBox 181">
            <a:extLst>
              <a:ext uri="{FF2B5EF4-FFF2-40B4-BE49-F238E27FC236}">
                <a16:creationId xmlns="" xmlns:a16="http://schemas.microsoft.com/office/drawing/2014/main" id="{C6E214C6-886A-4E0D-9D85-C7F47601CEE1}"/>
              </a:ext>
            </a:extLst>
          </p:cNvPr>
          <p:cNvSpPr txBox="1"/>
          <p:nvPr/>
        </p:nvSpPr>
        <p:spPr>
          <a:xfrm>
            <a:off x="7643834" y="3571876"/>
            <a:ext cx="1249091" cy="276999"/>
          </a:xfrm>
          <a:prstGeom prst="rect">
            <a:avLst/>
          </a:prstGeom>
          <a:noFill/>
        </p:spPr>
        <p:txBody>
          <a:bodyPr wrap="square" rtlCol="0">
            <a:spAutoFit/>
          </a:bodyPr>
          <a:lstStyle/>
          <a:p>
            <a:pPr algn="ctr"/>
            <a:r>
              <a:rPr lang="en-US" altLang="ko-KR" sz="1200" b="1" dirty="0">
                <a:latin typeface="+mj-ea"/>
                <a:ea typeface="+mj-ea"/>
              </a:rPr>
              <a:t>POP System</a:t>
            </a:r>
            <a:endParaRPr lang="ko-KR" altLang="en-US" sz="1200" b="1" dirty="0">
              <a:latin typeface="+mj-ea"/>
              <a:ea typeface="+mj-ea"/>
            </a:endParaRPr>
          </a:p>
        </p:txBody>
      </p:sp>
      <p:sp>
        <p:nvSpPr>
          <p:cNvPr id="188" name="TextBox 187">
            <a:extLst>
              <a:ext uri="{FF2B5EF4-FFF2-40B4-BE49-F238E27FC236}">
                <a16:creationId xmlns="" xmlns:a16="http://schemas.microsoft.com/office/drawing/2014/main" id="{9E9B96EA-96CB-4F3F-8937-1C2EAB3AD07F}"/>
              </a:ext>
            </a:extLst>
          </p:cNvPr>
          <p:cNvSpPr txBox="1"/>
          <p:nvPr/>
        </p:nvSpPr>
        <p:spPr>
          <a:xfrm>
            <a:off x="6097250" y="4311308"/>
            <a:ext cx="1081619" cy="261610"/>
          </a:xfrm>
          <a:prstGeom prst="rect">
            <a:avLst/>
          </a:prstGeom>
          <a:noFill/>
        </p:spPr>
        <p:txBody>
          <a:bodyPr wrap="square" rtlCol="0">
            <a:spAutoFit/>
          </a:bodyPr>
          <a:lstStyle/>
          <a:p>
            <a:pPr algn="r"/>
            <a:r>
              <a:rPr lang="en-US" altLang="ko-KR" sz="1100" dirty="0" smtClean="0">
                <a:latin typeface="+mj-ea"/>
                <a:ea typeface="+mj-ea"/>
              </a:rPr>
              <a:t>Temp/pH Info.</a:t>
            </a:r>
            <a:endParaRPr lang="ko-KR" altLang="en-US" sz="1100" dirty="0">
              <a:latin typeface="+mj-ea"/>
              <a:ea typeface="+mj-ea"/>
            </a:endParaRPr>
          </a:p>
        </p:txBody>
      </p:sp>
      <p:pic>
        <p:nvPicPr>
          <p:cNvPr id="68" name="그림 67" descr="https://lh4.googleusercontent.com/p5MCTBCLh3zNFL_6FDIU_5XrOtu6cbk_VBhyScrdM3smscAc21NglfUBJ3zDLSphKkELpypaP_B3J5SMheQl8-UoLPpSOvfVLXyOeQsihPTHWlLnU71oZihL1aIfoHdMMgeF0QilAPc">
            <a:extLst>
              <a:ext uri="{FF2B5EF4-FFF2-40B4-BE49-F238E27FC236}">
                <a16:creationId xmlns="" xmlns:a16="http://schemas.microsoft.com/office/drawing/2014/main" id="{731D8917-F404-4352-8E6F-8A9A97F37503}"/>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6425" r="31425" b="21866"/>
          <a:stretch/>
        </p:blipFill>
        <p:spPr bwMode="auto">
          <a:xfrm rot="16200000">
            <a:off x="6745355" y="4724492"/>
            <a:ext cx="312208" cy="578746"/>
          </a:xfrm>
          <a:prstGeom prst="rect">
            <a:avLst/>
          </a:prstGeom>
          <a:noFill/>
          <a:extLst>
            <a:ext uri="{909E8E84-426E-40DD-AFC4-6F175D3DCCD1}">
              <a14:hiddenFill xmlns:a14="http://schemas.microsoft.com/office/drawing/2010/main">
                <a:solidFill>
                  <a:srgbClr val="FFFFFF"/>
                </a:solidFill>
              </a14:hiddenFill>
            </a:ext>
          </a:extLst>
        </p:spPr>
      </p:pic>
      <p:pic>
        <p:nvPicPr>
          <p:cNvPr id="69" name="그림 68">
            <a:extLst>
              <a:ext uri="{FF2B5EF4-FFF2-40B4-BE49-F238E27FC236}">
                <a16:creationId xmlns="" xmlns:a16="http://schemas.microsoft.com/office/drawing/2014/main" id="{9F450689-5051-4039-A8CF-DD0CAC2C715E}"/>
              </a:ext>
            </a:extLst>
          </p:cNvPr>
          <p:cNvPicPr>
            <a:picLocks noChangeAspect="1"/>
          </p:cNvPicPr>
          <p:nvPr/>
        </p:nvPicPr>
        <p:blipFill>
          <a:blip r:embed="rId11" cstate="print"/>
          <a:stretch>
            <a:fillRect/>
          </a:stretch>
        </p:blipFill>
        <p:spPr>
          <a:xfrm rot="10800000">
            <a:off x="6574509" y="5319396"/>
            <a:ext cx="521084" cy="156253"/>
          </a:xfrm>
          <a:prstGeom prst="rect">
            <a:avLst/>
          </a:prstGeom>
        </p:spPr>
      </p:pic>
      <p:sp>
        <p:nvSpPr>
          <p:cNvPr id="70" name="TextBox 69">
            <a:extLst>
              <a:ext uri="{FF2B5EF4-FFF2-40B4-BE49-F238E27FC236}">
                <a16:creationId xmlns="" xmlns:a16="http://schemas.microsoft.com/office/drawing/2014/main" id="{26496059-C9A0-4449-BC15-58C1948CD4D1}"/>
              </a:ext>
            </a:extLst>
          </p:cNvPr>
          <p:cNvSpPr txBox="1"/>
          <p:nvPr/>
        </p:nvSpPr>
        <p:spPr>
          <a:xfrm>
            <a:off x="6469210" y="5453406"/>
            <a:ext cx="851516" cy="261610"/>
          </a:xfrm>
          <a:prstGeom prst="rect">
            <a:avLst/>
          </a:prstGeom>
          <a:noFill/>
        </p:spPr>
        <p:txBody>
          <a:bodyPr wrap="none" rtlCol="0">
            <a:spAutoFit/>
          </a:bodyPr>
          <a:lstStyle/>
          <a:p>
            <a:pPr algn="ctr"/>
            <a:r>
              <a:rPr lang="en-US" altLang="ko-KR" sz="1100" dirty="0">
                <a:solidFill>
                  <a:srgbClr val="FF0000"/>
                </a:solidFill>
                <a:latin typeface="+mj-ea"/>
                <a:ea typeface="+mj-ea"/>
              </a:rPr>
              <a:t>pH</a:t>
            </a:r>
            <a:r>
              <a:rPr lang="ko-KR" altLang="en-US" sz="1100" dirty="0">
                <a:solidFill>
                  <a:srgbClr val="FF0000"/>
                </a:solidFill>
                <a:latin typeface="+mj-ea"/>
                <a:ea typeface="+mj-ea"/>
              </a:rPr>
              <a:t> </a:t>
            </a:r>
            <a:r>
              <a:rPr lang="en-US" altLang="ko-KR" sz="1100" dirty="0">
                <a:solidFill>
                  <a:srgbClr val="FF0000"/>
                </a:solidFill>
                <a:latin typeface="+mj-ea"/>
                <a:ea typeface="+mj-ea"/>
              </a:rPr>
              <a:t>Sensor</a:t>
            </a:r>
            <a:endParaRPr lang="ko-KR" altLang="en-US" sz="1100" dirty="0">
              <a:solidFill>
                <a:srgbClr val="FF0000"/>
              </a:solidFill>
              <a:latin typeface="+mj-ea"/>
              <a:ea typeface="+mj-ea"/>
            </a:endParaRPr>
          </a:p>
        </p:txBody>
      </p:sp>
      <p:sp>
        <p:nvSpPr>
          <p:cNvPr id="71" name="TextBox 70">
            <a:extLst>
              <a:ext uri="{FF2B5EF4-FFF2-40B4-BE49-F238E27FC236}">
                <a16:creationId xmlns="" xmlns:a16="http://schemas.microsoft.com/office/drawing/2014/main" id="{5CC83954-04ED-4912-B622-4978043B1514}"/>
              </a:ext>
            </a:extLst>
          </p:cNvPr>
          <p:cNvSpPr txBox="1"/>
          <p:nvPr/>
        </p:nvSpPr>
        <p:spPr>
          <a:xfrm>
            <a:off x="6326334" y="5072074"/>
            <a:ext cx="1103186" cy="261610"/>
          </a:xfrm>
          <a:prstGeom prst="rect">
            <a:avLst/>
          </a:prstGeom>
          <a:noFill/>
        </p:spPr>
        <p:txBody>
          <a:bodyPr wrap="none" rtlCol="0">
            <a:spAutoFit/>
          </a:bodyPr>
          <a:lstStyle/>
          <a:p>
            <a:pPr algn="ctr"/>
            <a:r>
              <a:rPr lang="en-US" altLang="ko-KR" sz="1100" dirty="0" smtClean="0">
                <a:solidFill>
                  <a:srgbClr val="FF0000"/>
                </a:solidFill>
                <a:latin typeface="+mj-ea"/>
                <a:ea typeface="+mj-ea"/>
              </a:rPr>
              <a:t>Temp.</a:t>
            </a:r>
            <a:r>
              <a:rPr lang="ko-KR" altLang="en-US" sz="1100" dirty="0" smtClean="0">
                <a:solidFill>
                  <a:srgbClr val="FF0000"/>
                </a:solidFill>
                <a:latin typeface="+mj-ea"/>
                <a:ea typeface="+mj-ea"/>
              </a:rPr>
              <a:t> </a:t>
            </a:r>
            <a:r>
              <a:rPr lang="en-US" altLang="ko-KR" sz="1100" dirty="0" smtClean="0">
                <a:solidFill>
                  <a:srgbClr val="FF0000"/>
                </a:solidFill>
                <a:latin typeface="+mj-ea"/>
                <a:ea typeface="+mj-ea"/>
              </a:rPr>
              <a:t>Sensor </a:t>
            </a:r>
            <a:endParaRPr lang="ko-KR" altLang="en-US" sz="1100" dirty="0">
              <a:solidFill>
                <a:srgbClr val="FF0000"/>
              </a:solidFill>
              <a:latin typeface="+mj-ea"/>
              <a:ea typeface="+mj-ea"/>
            </a:endParaRPr>
          </a:p>
        </p:txBody>
      </p:sp>
      <p:sp>
        <p:nvSpPr>
          <p:cNvPr id="72" name="AutoShape 902" descr="바배경_어두운거">
            <a:extLst>
              <a:ext uri="{FF2B5EF4-FFF2-40B4-BE49-F238E27FC236}">
                <a16:creationId xmlns="" xmlns:a16="http://schemas.microsoft.com/office/drawing/2014/main" id="{F6CB472A-F9A5-489D-BE9E-9B6763307991}"/>
              </a:ext>
            </a:extLst>
          </p:cNvPr>
          <p:cNvSpPr>
            <a:spLocks noChangeArrowheads="1"/>
          </p:cNvSpPr>
          <p:nvPr/>
        </p:nvSpPr>
        <p:spPr bwMode="gray">
          <a:xfrm>
            <a:off x="4643438" y="5929330"/>
            <a:ext cx="1100562" cy="388632"/>
          </a:xfrm>
          <a:prstGeom prst="roundRect">
            <a:avLst>
              <a:gd name="adj" fmla="val 0"/>
            </a:avLst>
          </a:prstGeom>
          <a:blipFill dpi="0" rotWithShape="1">
            <a:blip r:embed="rId6">
              <a:extLst>
                <a:ext uri="{BEBA8EAE-BF5A-486C-A8C5-ECC9F3942E4B}">
                  <a14:imgProps xmlns:a14="http://schemas.microsoft.com/office/drawing/2010/main">
                    <a14:imgLayer r:embed="rId7">
                      <a14:imgEffect>
                        <a14:brightnessContrast bright="-20000" contrast="20000"/>
                      </a14:imgEffect>
                    </a14:imgLayer>
                  </a14:imgProps>
                </a:ext>
              </a:extLst>
            </a:blip>
            <a:srcRect/>
            <a:stretch>
              <a:fillRect/>
            </a:stretch>
          </a:blipFill>
          <a:ln w="3175" algn="ctr">
            <a:solidFill>
              <a:schemeClr val="bg1"/>
            </a:solidFill>
            <a:round/>
            <a:headEnd/>
            <a:tailEnd/>
          </a:ln>
          <a:effectLst/>
        </p:spPr>
        <p:txBody>
          <a:bodyPr lIns="0" tIns="36000" rIns="0" bIns="0" anchor="ctr" anchorCtr="0"/>
          <a:lstStyle/>
          <a:p>
            <a:pPr algn="ctr" defTabSz="874713"/>
            <a:endParaRPr lang="ko-KR" altLang="en-US" b="1" dirty="0">
              <a:solidFill>
                <a:schemeClr val="bg1"/>
              </a:solidFill>
              <a:latin typeface="+mj-ea"/>
              <a:ea typeface="+mj-ea"/>
            </a:endParaRPr>
          </a:p>
        </p:txBody>
      </p:sp>
      <p:sp>
        <p:nvSpPr>
          <p:cNvPr id="73" name="TextBox 72">
            <a:extLst>
              <a:ext uri="{FF2B5EF4-FFF2-40B4-BE49-F238E27FC236}">
                <a16:creationId xmlns="" xmlns:a16="http://schemas.microsoft.com/office/drawing/2014/main" id="{9944D06B-DBA8-4E96-8B1A-90E273AF18DF}"/>
              </a:ext>
            </a:extLst>
          </p:cNvPr>
          <p:cNvSpPr txBox="1"/>
          <p:nvPr/>
        </p:nvSpPr>
        <p:spPr>
          <a:xfrm>
            <a:off x="4788165" y="5930100"/>
            <a:ext cx="801696" cy="387862"/>
          </a:xfrm>
          <a:prstGeom prst="rect">
            <a:avLst/>
          </a:prstGeom>
          <a:noFill/>
        </p:spPr>
        <p:txBody>
          <a:bodyPr wrap="square" lIns="0" tIns="0" rIns="0" bIns="0" rtlCol="0" anchor="ctr" anchorCtr="0">
            <a:noAutofit/>
          </a:bodyPr>
          <a:lstStyle/>
          <a:p>
            <a:pPr algn="ctr"/>
            <a:r>
              <a:rPr lang="en-US" altLang="ko-KR" sz="1200" b="1" dirty="0" smtClean="0">
                <a:solidFill>
                  <a:schemeClr val="bg1"/>
                </a:solidFill>
                <a:latin typeface="+mj-ea"/>
                <a:ea typeface="+mj-ea"/>
              </a:rPr>
              <a:t>Scouring</a:t>
            </a:r>
            <a:endParaRPr lang="ko-KR" altLang="en-US" sz="1200" b="1" dirty="0">
              <a:solidFill>
                <a:schemeClr val="bg1"/>
              </a:solidFill>
              <a:latin typeface="+mj-ea"/>
              <a:ea typeface="+mj-ea"/>
            </a:endParaRPr>
          </a:p>
        </p:txBody>
      </p:sp>
      <p:sp>
        <p:nvSpPr>
          <p:cNvPr id="74" name="AutoShape 902" descr="바배경_어두운거">
            <a:extLst>
              <a:ext uri="{FF2B5EF4-FFF2-40B4-BE49-F238E27FC236}">
                <a16:creationId xmlns="" xmlns:a16="http://schemas.microsoft.com/office/drawing/2014/main" id="{F6CB472A-F9A5-489D-BE9E-9B6763307991}"/>
              </a:ext>
            </a:extLst>
          </p:cNvPr>
          <p:cNvSpPr>
            <a:spLocks noChangeArrowheads="1"/>
          </p:cNvSpPr>
          <p:nvPr/>
        </p:nvSpPr>
        <p:spPr bwMode="gray">
          <a:xfrm>
            <a:off x="7329090" y="5929330"/>
            <a:ext cx="1100562" cy="388632"/>
          </a:xfrm>
          <a:prstGeom prst="roundRect">
            <a:avLst>
              <a:gd name="adj" fmla="val 0"/>
            </a:avLst>
          </a:prstGeom>
          <a:blipFill dpi="0" rotWithShape="1">
            <a:blip r:embed="rId6">
              <a:extLst>
                <a:ext uri="{BEBA8EAE-BF5A-486C-A8C5-ECC9F3942E4B}">
                  <a14:imgProps xmlns:a14="http://schemas.microsoft.com/office/drawing/2010/main">
                    <a14:imgLayer r:embed="rId7">
                      <a14:imgEffect>
                        <a14:brightnessContrast bright="-20000" contrast="20000"/>
                      </a14:imgEffect>
                    </a14:imgLayer>
                  </a14:imgProps>
                </a:ext>
              </a:extLst>
            </a:blip>
            <a:srcRect/>
            <a:stretch>
              <a:fillRect/>
            </a:stretch>
          </a:blipFill>
          <a:ln w="3175" algn="ctr">
            <a:solidFill>
              <a:schemeClr val="bg1"/>
            </a:solidFill>
            <a:round/>
            <a:headEnd/>
            <a:tailEnd/>
          </a:ln>
          <a:effectLst/>
        </p:spPr>
        <p:txBody>
          <a:bodyPr lIns="0" tIns="36000" rIns="0" bIns="0" anchor="ctr" anchorCtr="0"/>
          <a:lstStyle/>
          <a:p>
            <a:pPr algn="ctr" defTabSz="874713"/>
            <a:endParaRPr lang="ko-KR" altLang="en-US" b="1" dirty="0">
              <a:solidFill>
                <a:schemeClr val="bg1"/>
              </a:solidFill>
              <a:latin typeface="+mj-ea"/>
              <a:ea typeface="+mj-ea"/>
            </a:endParaRPr>
          </a:p>
        </p:txBody>
      </p:sp>
      <p:sp>
        <p:nvSpPr>
          <p:cNvPr id="75" name="TextBox 74">
            <a:extLst>
              <a:ext uri="{FF2B5EF4-FFF2-40B4-BE49-F238E27FC236}">
                <a16:creationId xmlns="" xmlns:a16="http://schemas.microsoft.com/office/drawing/2014/main" id="{9944D06B-DBA8-4E96-8B1A-90E273AF18DF}"/>
              </a:ext>
            </a:extLst>
          </p:cNvPr>
          <p:cNvSpPr txBox="1"/>
          <p:nvPr/>
        </p:nvSpPr>
        <p:spPr>
          <a:xfrm>
            <a:off x="7473817" y="5930100"/>
            <a:ext cx="801696" cy="387862"/>
          </a:xfrm>
          <a:prstGeom prst="rect">
            <a:avLst/>
          </a:prstGeom>
          <a:noFill/>
        </p:spPr>
        <p:txBody>
          <a:bodyPr wrap="square" lIns="0" tIns="0" rIns="0" bIns="0" rtlCol="0" anchor="ctr" anchorCtr="0">
            <a:noAutofit/>
          </a:bodyPr>
          <a:lstStyle/>
          <a:p>
            <a:pPr algn="ctr"/>
            <a:r>
              <a:rPr lang="en-US" altLang="ko-KR" sz="1200" b="1" dirty="0" smtClean="0">
                <a:solidFill>
                  <a:schemeClr val="bg1"/>
                </a:solidFill>
                <a:latin typeface="+mj-ea"/>
                <a:ea typeface="+mj-ea"/>
              </a:rPr>
              <a:t>Preprocess</a:t>
            </a:r>
            <a:endParaRPr lang="ko-KR" altLang="en-US" sz="1200" b="1" dirty="0">
              <a:solidFill>
                <a:schemeClr val="bg1"/>
              </a:solidFill>
              <a:latin typeface="+mj-ea"/>
              <a:ea typeface="+mj-ea"/>
            </a:endParaRPr>
          </a:p>
        </p:txBody>
      </p:sp>
    </p:spTree>
    <p:extLst>
      <p:ext uri="{BB962C8B-B14F-4D97-AF65-F5344CB8AC3E}">
        <p14:creationId xmlns:p14="http://schemas.microsoft.com/office/powerpoint/2010/main" val="19109608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7. Apparel Part Smart Factory</a:t>
            </a:r>
            <a:endParaRPr lang="ko-KR" altLang="en-US" dirty="0"/>
          </a:p>
        </p:txBody>
      </p:sp>
      <p:sp>
        <p:nvSpPr>
          <p:cNvPr id="5" name="슬라이드 번호 개체 틀 4"/>
          <p:cNvSpPr>
            <a:spLocks noGrp="1"/>
          </p:cNvSpPr>
          <p:nvPr>
            <p:ph type="sldNum" sz="quarter" idx="12"/>
          </p:nvPr>
        </p:nvSpPr>
        <p:spPr/>
        <p:txBody>
          <a:bodyPr/>
          <a:lstStyle/>
          <a:p>
            <a:fld id="{0F567439-5C3E-4BB1-91F1-4F884E3EA3BA}" type="slidenum">
              <a:rPr lang="ko-KR" altLang="en-US" smtClean="0"/>
              <a:pPr/>
              <a:t>23</a:t>
            </a:fld>
            <a:endParaRPr lang="ko-KR" altLang="en-US" dirty="0"/>
          </a:p>
        </p:txBody>
      </p:sp>
      <p:sp>
        <p:nvSpPr>
          <p:cNvPr id="6" name="TextBox 5"/>
          <p:cNvSpPr txBox="1">
            <a:spLocks noChangeArrowheads="1"/>
          </p:cNvSpPr>
          <p:nvPr/>
        </p:nvSpPr>
        <p:spPr bwMode="auto">
          <a:xfrm>
            <a:off x="323528" y="692696"/>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a:latin typeface="맑은 고딕" pitchFamily="50" charset="-127"/>
                <a:ea typeface="맑은 고딕" pitchFamily="50" charset="-127"/>
              </a:rPr>
              <a:t>Process Simulator </a:t>
            </a:r>
            <a:r>
              <a:rPr lang="en-US" altLang="ko-KR" sz="1600" b="1" dirty="0" smtClean="0">
                <a:latin typeface="맑은 고딕" pitchFamily="50" charset="-127"/>
                <a:ea typeface="맑은 고딕" pitchFamily="50" charset="-127"/>
              </a:rPr>
              <a:t>(Fabric) </a:t>
            </a:r>
            <a:endParaRPr lang="ko-KR" altLang="en-US" sz="1600" b="1" dirty="0">
              <a:solidFill>
                <a:srgbClr val="C00000"/>
              </a:solidFill>
              <a:latin typeface="맑은 고딕" pitchFamily="50" charset="-127"/>
              <a:ea typeface="맑은 고딕" pitchFamily="50" charset="-127"/>
            </a:endParaRPr>
          </a:p>
        </p:txBody>
      </p:sp>
      <p:sp>
        <p:nvSpPr>
          <p:cNvPr id="7" name="Freeform 3"/>
          <p:cNvSpPr>
            <a:spLocks noEditPoints="1"/>
          </p:cNvSpPr>
          <p:nvPr/>
        </p:nvSpPr>
        <p:spPr bwMode="gray">
          <a:xfrm flipH="1">
            <a:off x="3066590" y="2530640"/>
            <a:ext cx="3643338" cy="2571768"/>
          </a:xfrm>
          <a:custGeom>
            <a:avLst/>
            <a:gdLst/>
            <a:ahLst/>
            <a:cxnLst>
              <a:cxn ang="0">
                <a:pos x="1092" y="50"/>
              </a:cxn>
              <a:cxn ang="0">
                <a:pos x="822" y="168"/>
              </a:cxn>
              <a:cxn ang="0">
                <a:pos x="594" y="300"/>
              </a:cxn>
              <a:cxn ang="0">
                <a:pos x="406" y="446"/>
              </a:cxn>
              <a:cxn ang="0">
                <a:pos x="254" y="604"/>
              </a:cxn>
              <a:cxn ang="0">
                <a:pos x="140" y="772"/>
              </a:cxn>
              <a:cxn ang="0">
                <a:pos x="60" y="944"/>
              </a:cxn>
              <a:cxn ang="0">
                <a:pos x="14" y="1122"/>
              </a:cxn>
              <a:cxn ang="0">
                <a:pos x="0" y="1300"/>
              </a:cxn>
              <a:cxn ang="0">
                <a:pos x="18" y="1476"/>
              </a:cxn>
              <a:cxn ang="0">
                <a:pos x="64" y="1650"/>
              </a:cxn>
              <a:cxn ang="0">
                <a:pos x="138" y="1818"/>
              </a:cxn>
              <a:cxn ang="0">
                <a:pos x="238" y="1978"/>
              </a:cxn>
              <a:cxn ang="0">
                <a:pos x="364" y="2126"/>
              </a:cxn>
              <a:cxn ang="0">
                <a:pos x="512" y="2262"/>
              </a:cxn>
              <a:cxn ang="0">
                <a:pos x="684" y="2382"/>
              </a:cxn>
              <a:cxn ang="0">
                <a:pos x="874" y="2484"/>
              </a:cxn>
              <a:cxn ang="0">
                <a:pos x="1086" y="2564"/>
              </a:cxn>
              <a:cxn ang="0">
                <a:pos x="1314" y="2622"/>
              </a:cxn>
              <a:cxn ang="0">
                <a:pos x="1558" y="2654"/>
              </a:cxn>
              <a:cxn ang="0">
                <a:pos x="1818" y="2658"/>
              </a:cxn>
              <a:cxn ang="0">
                <a:pos x="2090" y="2632"/>
              </a:cxn>
              <a:cxn ang="0">
                <a:pos x="2374" y="2574"/>
              </a:cxn>
              <a:cxn ang="0">
                <a:pos x="2544" y="2912"/>
              </a:cxn>
              <a:cxn ang="0">
                <a:pos x="1868" y="1552"/>
              </a:cxn>
              <a:cxn ang="0">
                <a:pos x="1956" y="1914"/>
              </a:cxn>
              <a:cxn ang="0">
                <a:pos x="1788" y="1936"/>
              </a:cxn>
              <a:cxn ang="0">
                <a:pos x="1616" y="1934"/>
              </a:cxn>
              <a:cxn ang="0">
                <a:pos x="1442" y="1912"/>
              </a:cxn>
              <a:cxn ang="0">
                <a:pos x="1272" y="1872"/>
              </a:cxn>
              <a:cxn ang="0">
                <a:pos x="1108" y="1812"/>
              </a:cxn>
              <a:cxn ang="0">
                <a:pos x="952" y="1736"/>
              </a:cxn>
              <a:cxn ang="0">
                <a:pos x="810" y="1646"/>
              </a:cxn>
              <a:cxn ang="0">
                <a:pos x="684" y="1542"/>
              </a:cxn>
              <a:cxn ang="0">
                <a:pos x="578" y="1428"/>
              </a:cxn>
              <a:cxn ang="0">
                <a:pos x="494" y="1304"/>
              </a:cxn>
              <a:cxn ang="0">
                <a:pos x="438" y="1170"/>
              </a:cxn>
              <a:cxn ang="0">
                <a:pos x="410" y="1032"/>
              </a:cxn>
              <a:cxn ang="0">
                <a:pos x="416" y="888"/>
              </a:cxn>
              <a:cxn ang="0">
                <a:pos x="460" y="742"/>
              </a:cxn>
              <a:cxn ang="0">
                <a:pos x="544" y="592"/>
              </a:cxn>
              <a:cxn ang="0">
                <a:pos x="670" y="444"/>
              </a:cxn>
              <a:cxn ang="0">
                <a:pos x="844" y="298"/>
              </a:cxn>
              <a:cxn ang="0">
                <a:pos x="1070" y="154"/>
              </a:cxn>
              <a:cxn ang="0">
                <a:pos x="1348" y="16"/>
              </a:cxn>
              <a:cxn ang="0">
                <a:pos x="1244" y="0"/>
              </a:cxn>
              <a:cxn ang="0">
                <a:pos x="2820" y="1934"/>
              </a:cxn>
              <a:cxn ang="0">
                <a:pos x="2820" y="1934"/>
              </a:cxn>
            </a:cxnLst>
            <a:rect l="0" t="0" r="r" b="b"/>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lnTo>
                  <a:pt x="1244" y="0"/>
                </a:lnTo>
                <a:lnTo>
                  <a:pt x="1244" y="0"/>
                </a:lnTo>
                <a:close/>
                <a:moveTo>
                  <a:pt x="2820" y="1934"/>
                </a:moveTo>
                <a:lnTo>
                  <a:pt x="2820" y="1934"/>
                </a:lnTo>
                <a:lnTo>
                  <a:pt x="2820" y="1934"/>
                </a:lnTo>
                <a:close/>
              </a:path>
            </a:pathLst>
          </a:custGeom>
          <a:gradFill flip="none" rotWithShape="1">
            <a:gsLst>
              <a:gs pos="0">
                <a:srgbClr val="FF9966">
                  <a:tint val="66000"/>
                  <a:satMod val="160000"/>
                  <a:alpha val="3000"/>
                </a:srgbClr>
              </a:gs>
              <a:gs pos="50000">
                <a:srgbClr val="FF9966">
                  <a:tint val="44500"/>
                  <a:satMod val="160000"/>
                </a:srgbClr>
              </a:gs>
              <a:gs pos="100000">
                <a:srgbClr val="FF9966">
                  <a:tint val="23500"/>
                  <a:satMod val="160000"/>
                </a:srgbClr>
              </a:gs>
            </a:gsLst>
            <a:lin ang="2700000" scaled="1"/>
            <a:tileRect/>
          </a:gradFill>
          <a:ln w="0">
            <a:noFill/>
            <a:prstDash val="solid"/>
            <a:round/>
            <a:headEnd/>
            <a:tailEnd/>
          </a:ln>
          <a:effectLst>
            <a:outerShdw dist="206741" dir="8249373" algn="ctr" rotWithShape="0">
              <a:schemeClr val="bg2">
                <a:alpha val="12000"/>
              </a:schemeClr>
            </a:outerShdw>
          </a:effectLst>
        </p:spPr>
        <p:txBody>
          <a:bodyPr/>
          <a:lstStyle/>
          <a:p>
            <a:endParaRPr lang="ko-KR" altLang="en-US"/>
          </a:p>
        </p:txBody>
      </p:sp>
      <p:pic>
        <p:nvPicPr>
          <p:cNvPr id="8"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1756" y="1124744"/>
            <a:ext cx="4536503" cy="2447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그룹 8"/>
          <p:cNvGrpSpPr/>
          <p:nvPr/>
        </p:nvGrpSpPr>
        <p:grpSpPr>
          <a:xfrm>
            <a:off x="6228184" y="1642186"/>
            <a:ext cx="2016224" cy="1571574"/>
            <a:chOff x="323528" y="993329"/>
            <a:chExt cx="1368152" cy="1571574"/>
          </a:xfrm>
        </p:grpSpPr>
        <p:sp>
          <p:nvSpPr>
            <p:cNvPr id="10" name="직사각형 9"/>
            <p:cNvSpPr/>
            <p:nvPr/>
          </p:nvSpPr>
          <p:spPr>
            <a:xfrm>
              <a:off x="323528" y="1281360"/>
              <a:ext cx="1368152" cy="1283543"/>
            </a:xfrm>
            <a:prstGeom prst="rect">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18000" tIns="18000" rIns="18000" bIns="18000" rtlCol="0" anchor="t"/>
            <a:lstStyle/>
            <a:p>
              <a:r>
                <a:rPr lang="en-US" altLang="ko-KR" sz="1000" dirty="0">
                  <a:solidFill>
                    <a:schemeClr val="tx1"/>
                  </a:solidFill>
                </a:rPr>
                <a:t>- </a:t>
              </a:r>
              <a:r>
                <a:rPr lang="en-US" altLang="ko-KR" sz="1000" dirty="0" smtClean="0">
                  <a:solidFill>
                    <a:schemeClr val="tx1"/>
                  </a:solidFill>
                </a:rPr>
                <a:t>Manufacturing </a:t>
              </a:r>
              <a:r>
                <a:rPr lang="en-US" altLang="ko-KR" sz="1000" dirty="0">
                  <a:solidFill>
                    <a:schemeClr val="tx1"/>
                  </a:solidFill>
                </a:rPr>
                <a:t>Lead </a:t>
              </a:r>
              <a:r>
                <a:rPr lang="en-US" altLang="ko-KR" sz="1000" dirty="0" smtClean="0">
                  <a:solidFill>
                    <a:schemeClr val="tx1"/>
                  </a:solidFill>
                </a:rPr>
                <a:t>Time</a:t>
              </a:r>
              <a:endParaRPr lang="en-US" altLang="ko-KR" sz="1000" dirty="0">
                <a:solidFill>
                  <a:schemeClr val="tx1"/>
                </a:solidFill>
              </a:endParaRPr>
            </a:p>
            <a:p>
              <a:r>
                <a:rPr lang="en-US" altLang="ko-KR" sz="1000" dirty="0" smtClean="0">
                  <a:solidFill>
                    <a:schemeClr val="tx1"/>
                  </a:solidFill>
                </a:rPr>
                <a:t>- </a:t>
              </a:r>
              <a:r>
                <a:rPr lang="en-US" altLang="ko-KR" sz="1000" b="1" dirty="0" smtClean="0">
                  <a:solidFill>
                    <a:srgbClr val="C00000"/>
                  </a:solidFill>
                </a:rPr>
                <a:t>Work-in-Process</a:t>
              </a:r>
              <a:endParaRPr lang="en-US" altLang="ko-KR" sz="1000" b="1" dirty="0">
                <a:solidFill>
                  <a:srgbClr val="C00000"/>
                </a:solidFill>
              </a:endParaRPr>
            </a:p>
            <a:p>
              <a:r>
                <a:rPr lang="en-US" altLang="ko-KR" sz="1000" dirty="0" smtClean="0">
                  <a:solidFill>
                    <a:schemeClr val="tx1"/>
                  </a:solidFill>
                </a:rPr>
                <a:t>- </a:t>
              </a:r>
              <a:r>
                <a:rPr lang="en-US" altLang="ko-KR" sz="1000" b="1" dirty="0">
                  <a:solidFill>
                    <a:srgbClr val="C00000"/>
                  </a:solidFill>
                </a:rPr>
                <a:t>Machine </a:t>
              </a:r>
              <a:r>
                <a:rPr lang="en-US" altLang="ko-KR" sz="1000" b="1" dirty="0" smtClean="0">
                  <a:solidFill>
                    <a:srgbClr val="C00000"/>
                  </a:solidFill>
                </a:rPr>
                <a:t>Utilization</a:t>
              </a:r>
              <a:endParaRPr lang="en-US" altLang="ko-KR" sz="1000" b="1" dirty="0">
                <a:solidFill>
                  <a:srgbClr val="C00000"/>
                </a:solidFill>
              </a:endParaRPr>
            </a:p>
            <a:p>
              <a:r>
                <a:rPr lang="en-US" altLang="ko-KR" sz="1000" dirty="0" smtClean="0">
                  <a:solidFill>
                    <a:schemeClr val="tx1"/>
                  </a:solidFill>
                </a:rPr>
                <a:t>- Throughput</a:t>
              </a:r>
              <a:endParaRPr lang="en-US" altLang="ko-KR" sz="1000" dirty="0">
                <a:solidFill>
                  <a:schemeClr val="tx1"/>
                </a:solidFill>
              </a:endParaRPr>
            </a:p>
            <a:p>
              <a:r>
                <a:rPr lang="en-US" altLang="ko-KR" sz="1000" dirty="0" smtClean="0">
                  <a:solidFill>
                    <a:schemeClr val="tx1"/>
                  </a:solidFill>
                </a:rPr>
                <a:t>- Capacity</a:t>
              </a:r>
              <a:endParaRPr lang="en-US" altLang="ko-KR" sz="1000" dirty="0">
                <a:solidFill>
                  <a:schemeClr val="tx1"/>
                </a:solidFill>
              </a:endParaRPr>
            </a:p>
            <a:p>
              <a:r>
                <a:rPr lang="en-US" altLang="ko-KR" sz="1000" dirty="0" smtClean="0">
                  <a:solidFill>
                    <a:schemeClr val="tx1"/>
                  </a:solidFill>
                </a:rPr>
                <a:t>- Flexibility</a:t>
              </a:r>
              <a:endParaRPr lang="en-US" altLang="ko-KR" sz="1000" dirty="0">
                <a:solidFill>
                  <a:schemeClr val="tx1"/>
                </a:solidFill>
              </a:endParaRPr>
            </a:p>
            <a:p>
              <a:r>
                <a:rPr lang="en-US" altLang="ko-KR" sz="1000" dirty="0" smtClean="0">
                  <a:solidFill>
                    <a:schemeClr val="tx1"/>
                  </a:solidFill>
                </a:rPr>
                <a:t>- </a:t>
              </a:r>
              <a:r>
                <a:rPr lang="en-US" altLang="ko-KR" sz="1000" dirty="0" err="1" smtClean="0">
                  <a:solidFill>
                    <a:schemeClr val="tx1"/>
                  </a:solidFill>
                </a:rPr>
                <a:t>Performability</a:t>
              </a:r>
              <a:endParaRPr lang="en-US" altLang="ko-KR" sz="1000" dirty="0">
                <a:solidFill>
                  <a:schemeClr val="tx1"/>
                </a:solidFill>
              </a:endParaRPr>
            </a:p>
            <a:p>
              <a:r>
                <a:rPr lang="en-US" altLang="ko-KR" sz="1000" dirty="0" smtClean="0">
                  <a:solidFill>
                    <a:schemeClr val="tx1"/>
                  </a:solidFill>
                </a:rPr>
                <a:t>- Quality</a:t>
              </a:r>
              <a:endParaRPr lang="ko-KR" altLang="en-US" sz="1000" dirty="0">
                <a:solidFill>
                  <a:schemeClr val="tx1"/>
                </a:solidFill>
              </a:endParaRPr>
            </a:p>
          </p:txBody>
        </p:sp>
        <p:sp>
          <p:nvSpPr>
            <p:cNvPr id="11" name="양쪽 모서리가 둥근 사각형 10"/>
            <p:cNvSpPr/>
            <p:nvPr/>
          </p:nvSpPr>
          <p:spPr>
            <a:xfrm>
              <a:off x="323528" y="993329"/>
              <a:ext cx="1368152" cy="288032"/>
            </a:xfrm>
            <a:prstGeom prst="round2SameRect">
              <a:avLst>
                <a:gd name="adj1" fmla="val 33202"/>
                <a:gd name="adj2" fmla="val 0"/>
              </a:avLst>
            </a:prstGeom>
            <a:solidFill>
              <a:schemeClr val="tx1">
                <a:lumMod val="75000"/>
                <a:lumOff val="25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en-US" altLang="ko-KR" sz="1000" b="1" dirty="0" smtClean="0"/>
                <a:t>Performance Index</a:t>
              </a:r>
              <a:endParaRPr lang="ko-KR" altLang="en-US" sz="1000" b="1" dirty="0">
                <a:solidFill>
                  <a:schemeClr val="bg1"/>
                </a:solidFill>
              </a:endParaRPr>
            </a:p>
          </p:txBody>
        </p:sp>
      </p:grpSp>
      <p:pic>
        <p:nvPicPr>
          <p:cNvPr id="13" name="Picture 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25118" y="3948839"/>
            <a:ext cx="4564731" cy="2326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3529" y="3682768"/>
            <a:ext cx="4201589" cy="29751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458276" y="2418099"/>
            <a:ext cx="1895262" cy="307777"/>
          </a:xfrm>
          <a:prstGeom prst="rect">
            <a:avLst/>
          </a:prstGeom>
          <a:noFill/>
        </p:spPr>
        <p:txBody>
          <a:bodyPr wrap="none" rtlCol="0">
            <a:spAutoFit/>
          </a:bodyPr>
          <a:lstStyle/>
          <a:p>
            <a:r>
              <a:rPr lang="en-US" altLang="ko-KR" sz="1400" b="1" dirty="0" smtClean="0">
                <a:solidFill>
                  <a:srgbClr val="0000FF"/>
                </a:solidFill>
              </a:rPr>
              <a:t>&lt;System Structure&gt;</a:t>
            </a:r>
            <a:endParaRPr lang="ko-KR" altLang="en-US" sz="1400" b="1" dirty="0">
              <a:solidFill>
                <a:srgbClr val="0000FF"/>
              </a:solidFill>
            </a:endParaRPr>
          </a:p>
        </p:txBody>
      </p:sp>
      <p:sp>
        <p:nvSpPr>
          <p:cNvPr id="66" name="TextBox 65"/>
          <p:cNvSpPr txBox="1"/>
          <p:nvPr/>
        </p:nvSpPr>
        <p:spPr>
          <a:xfrm>
            <a:off x="6228184" y="1268760"/>
            <a:ext cx="2152384" cy="307777"/>
          </a:xfrm>
          <a:prstGeom prst="rect">
            <a:avLst/>
          </a:prstGeom>
          <a:noFill/>
        </p:spPr>
        <p:txBody>
          <a:bodyPr wrap="none" rtlCol="0">
            <a:spAutoFit/>
          </a:bodyPr>
          <a:lstStyle/>
          <a:p>
            <a:r>
              <a:rPr lang="en-US" altLang="ko-KR" sz="1400" b="1" dirty="0" smtClean="0">
                <a:solidFill>
                  <a:srgbClr val="0000FF"/>
                </a:solidFill>
              </a:rPr>
              <a:t>&lt;Object Performance&gt;</a:t>
            </a:r>
            <a:endParaRPr lang="ko-KR" altLang="en-US" sz="1400" b="1" dirty="0">
              <a:solidFill>
                <a:srgbClr val="0000FF"/>
              </a:solidFill>
            </a:endParaRPr>
          </a:p>
        </p:txBody>
      </p:sp>
      <p:sp>
        <p:nvSpPr>
          <p:cNvPr id="67" name="TextBox 66"/>
          <p:cNvSpPr txBox="1"/>
          <p:nvPr/>
        </p:nvSpPr>
        <p:spPr>
          <a:xfrm>
            <a:off x="5508104" y="6261198"/>
            <a:ext cx="2935868" cy="307777"/>
          </a:xfrm>
          <a:prstGeom prst="rect">
            <a:avLst/>
          </a:prstGeom>
          <a:noFill/>
        </p:spPr>
        <p:txBody>
          <a:bodyPr wrap="none" rtlCol="0">
            <a:spAutoFit/>
          </a:bodyPr>
          <a:lstStyle/>
          <a:p>
            <a:r>
              <a:rPr lang="en-US" altLang="ko-KR" sz="1400" b="1" dirty="0" smtClean="0">
                <a:solidFill>
                  <a:srgbClr val="0000FF"/>
                </a:solidFill>
              </a:rPr>
              <a:t>&lt;Petri-Net modeling</a:t>
            </a:r>
            <a:r>
              <a:rPr lang="ko-KR" altLang="en-US" sz="1400" b="1" dirty="0">
                <a:solidFill>
                  <a:srgbClr val="0000FF"/>
                </a:solidFill>
              </a:rPr>
              <a:t> </a:t>
            </a:r>
            <a:r>
              <a:rPr lang="en-US" altLang="ko-KR" sz="1400" b="1" dirty="0" smtClean="0">
                <a:solidFill>
                  <a:srgbClr val="0000FF"/>
                </a:solidFill>
              </a:rPr>
              <a:t>Structure&gt;</a:t>
            </a:r>
            <a:endParaRPr lang="ko-KR" altLang="en-US" sz="1400" b="1" dirty="0">
              <a:solidFill>
                <a:srgbClr val="0000FF"/>
              </a:solidFill>
            </a:endParaRPr>
          </a:p>
        </p:txBody>
      </p:sp>
      <p:sp>
        <p:nvSpPr>
          <p:cNvPr id="68" name="TextBox 67"/>
          <p:cNvSpPr txBox="1"/>
          <p:nvPr/>
        </p:nvSpPr>
        <p:spPr>
          <a:xfrm>
            <a:off x="2740618" y="3979140"/>
            <a:ext cx="2035750" cy="307777"/>
          </a:xfrm>
          <a:prstGeom prst="rect">
            <a:avLst/>
          </a:prstGeom>
          <a:noFill/>
        </p:spPr>
        <p:txBody>
          <a:bodyPr wrap="none" rtlCol="0">
            <a:spAutoFit/>
          </a:bodyPr>
          <a:lstStyle/>
          <a:p>
            <a:r>
              <a:rPr lang="en-US" altLang="ko-KR" sz="1400" b="1" dirty="0" smtClean="0">
                <a:solidFill>
                  <a:srgbClr val="0000FF"/>
                </a:solidFill>
              </a:rPr>
              <a:t>&lt;4M Data </a:t>
            </a:r>
            <a:r>
              <a:rPr lang="en-US" altLang="ko-KR" sz="1400" b="1" dirty="0" err="1" smtClean="0">
                <a:solidFill>
                  <a:srgbClr val="0000FF"/>
                </a:solidFill>
              </a:rPr>
              <a:t>Stureture</a:t>
            </a:r>
            <a:r>
              <a:rPr lang="en-US" altLang="ko-KR" sz="1400" b="1" dirty="0" smtClean="0">
                <a:solidFill>
                  <a:srgbClr val="0000FF"/>
                </a:solidFill>
              </a:rPr>
              <a:t>&gt;</a:t>
            </a:r>
            <a:endParaRPr lang="ko-KR" altLang="en-US" sz="1400" b="1" dirty="0">
              <a:solidFill>
                <a:srgbClr val="0000FF"/>
              </a:solidFill>
            </a:endParaRPr>
          </a:p>
        </p:txBody>
      </p:sp>
    </p:spTree>
    <p:extLst>
      <p:ext uri="{BB962C8B-B14F-4D97-AF65-F5344CB8AC3E}">
        <p14:creationId xmlns:p14="http://schemas.microsoft.com/office/powerpoint/2010/main" val="312893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직사각형 2056"/>
          <p:cNvSpPr/>
          <p:nvPr/>
        </p:nvSpPr>
        <p:spPr>
          <a:xfrm>
            <a:off x="1784308" y="5194371"/>
            <a:ext cx="471033" cy="444397"/>
          </a:xfrm>
          <a:prstGeom prst="rect">
            <a:avLst/>
          </a:prstGeom>
          <a:solidFill>
            <a:schemeClr val="tx2">
              <a:lumMod val="40000"/>
              <a:lumOff val="60000"/>
            </a:schemeClr>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p:cNvSpPr>
            <a:spLocks noGrp="1"/>
          </p:cNvSpPr>
          <p:nvPr>
            <p:ph type="title"/>
          </p:nvPr>
        </p:nvSpPr>
        <p:spPr/>
        <p:txBody>
          <a:bodyPr/>
          <a:lstStyle/>
          <a:p>
            <a:r>
              <a:rPr lang="en-US" altLang="ko-KR" dirty="0" smtClean="0"/>
              <a:t>7. Apparel Part Smart Factory</a:t>
            </a:r>
            <a:endParaRPr lang="ko-KR" altLang="en-US" dirty="0"/>
          </a:p>
        </p:txBody>
      </p:sp>
      <p:sp>
        <p:nvSpPr>
          <p:cNvPr id="4" name="슬라이드 번호 개체 틀 3"/>
          <p:cNvSpPr>
            <a:spLocks noGrp="1"/>
          </p:cNvSpPr>
          <p:nvPr>
            <p:ph type="sldNum" sz="quarter" idx="12"/>
          </p:nvPr>
        </p:nvSpPr>
        <p:spPr>
          <a:xfrm>
            <a:off x="8748464" y="6597352"/>
            <a:ext cx="395536" cy="260648"/>
          </a:xfrm>
        </p:spPr>
        <p:txBody>
          <a:bodyPr/>
          <a:lstStyle/>
          <a:p>
            <a:fld id="{0F567439-5C3E-4BB1-91F1-4F884E3EA3BA}" type="slidenum">
              <a:rPr lang="ko-KR" altLang="en-US" smtClean="0"/>
              <a:pPr/>
              <a:t>24</a:t>
            </a:fld>
            <a:endParaRPr lang="ko-KR" altLang="en-US" dirty="0"/>
          </a:p>
        </p:txBody>
      </p:sp>
      <p:pic>
        <p:nvPicPr>
          <p:cNvPr id="2050" name="Picture 2" descr="C:\Users\user\Desktop\대량맞춤\이미지\image00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650698" y="1195384"/>
            <a:ext cx="5229225" cy="1733550"/>
          </a:xfrm>
          <a:prstGeom prst="rect">
            <a:avLst/>
          </a:prstGeom>
          <a:noFill/>
          <a:extLst>
            <a:ext uri="{909E8E84-426E-40DD-AFC4-6F175D3DCCD1}">
              <a14:hiddenFill xmlns:a14="http://schemas.microsoft.com/office/drawing/2010/main">
                <a:solidFill>
                  <a:srgbClr val="FFFFFF"/>
                </a:solidFill>
              </a14:hiddenFill>
            </a:ext>
          </a:extLst>
        </p:spPr>
      </p:pic>
      <p:sp>
        <p:nvSpPr>
          <p:cNvPr id="5" name="직사각형 4"/>
          <p:cNvSpPr/>
          <p:nvPr/>
        </p:nvSpPr>
        <p:spPr>
          <a:xfrm>
            <a:off x="3452714" y="4918687"/>
            <a:ext cx="1080120" cy="720080"/>
          </a:xfrm>
          <a:prstGeom prst="rect">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smtClean="0">
                <a:solidFill>
                  <a:schemeClr val="tx1"/>
                </a:solidFill>
              </a:rPr>
              <a:t>Operation</a:t>
            </a:r>
            <a:endParaRPr lang="ko-KR" altLang="en-US" sz="1200" dirty="0">
              <a:solidFill>
                <a:schemeClr val="tx1"/>
              </a:solidFill>
            </a:endParaRPr>
          </a:p>
        </p:txBody>
      </p:sp>
      <p:sp>
        <p:nvSpPr>
          <p:cNvPr id="6" name="TextBox 5"/>
          <p:cNvSpPr txBox="1"/>
          <p:nvPr/>
        </p:nvSpPr>
        <p:spPr>
          <a:xfrm>
            <a:off x="2600475" y="4270617"/>
            <a:ext cx="736099" cy="276999"/>
          </a:xfrm>
          <a:prstGeom prst="rect">
            <a:avLst/>
          </a:prstGeom>
          <a:noFill/>
        </p:spPr>
        <p:txBody>
          <a:bodyPr wrap="none" rtlCol="0">
            <a:spAutoFit/>
          </a:bodyPr>
          <a:lstStyle/>
          <a:p>
            <a:r>
              <a:rPr lang="en-US" altLang="ko-KR" sz="1200" dirty="0" smtClean="0">
                <a:solidFill>
                  <a:srgbClr val="0000FF"/>
                </a:solidFill>
              </a:rPr>
              <a:t>Method</a:t>
            </a:r>
            <a:endParaRPr lang="ko-KR" altLang="en-US" sz="1200" dirty="0">
              <a:solidFill>
                <a:srgbClr val="0000FF"/>
              </a:solidFill>
            </a:endParaRPr>
          </a:p>
        </p:txBody>
      </p:sp>
      <p:sp>
        <p:nvSpPr>
          <p:cNvPr id="14" name="TextBox 13"/>
          <p:cNvSpPr txBox="1"/>
          <p:nvPr/>
        </p:nvSpPr>
        <p:spPr>
          <a:xfrm>
            <a:off x="2228579" y="4547166"/>
            <a:ext cx="777777" cy="276999"/>
          </a:xfrm>
          <a:prstGeom prst="rect">
            <a:avLst/>
          </a:prstGeom>
          <a:noFill/>
        </p:spPr>
        <p:txBody>
          <a:bodyPr wrap="none" rtlCol="0">
            <a:spAutoFit/>
          </a:bodyPr>
          <a:lstStyle/>
          <a:p>
            <a:r>
              <a:rPr lang="en-US" altLang="ko-KR" sz="1200" dirty="0" smtClean="0">
                <a:solidFill>
                  <a:srgbClr val="0000FF"/>
                </a:solidFill>
              </a:rPr>
              <a:t>Machine</a:t>
            </a:r>
            <a:endParaRPr lang="ko-KR" altLang="en-US" sz="1200" dirty="0">
              <a:solidFill>
                <a:srgbClr val="0000FF"/>
              </a:solidFill>
            </a:endParaRPr>
          </a:p>
        </p:txBody>
      </p:sp>
      <p:sp>
        <p:nvSpPr>
          <p:cNvPr id="15" name="TextBox 14"/>
          <p:cNvSpPr txBox="1"/>
          <p:nvPr/>
        </p:nvSpPr>
        <p:spPr>
          <a:xfrm>
            <a:off x="2195557" y="5047896"/>
            <a:ext cx="843821" cy="461665"/>
          </a:xfrm>
          <a:prstGeom prst="rect">
            <a:avLst/>
          </a:prstGeom>
          <a:noFill/>
        </p:spPr>
        <p:txBody>
          <a:bodyPr wrap="none" rtlCol="0">
            <a:spAutoFit/>
          </a:bodyPr>
          <a:lstStyle/>
          <a:p>
            <a:pPr algn="ctr"/>
            <a:r>
              <a:rPr lang="en-US" altLang="ko-KR" sz="1200" dirty="0" smtClean="0"/>
              <a:t>Parts</a:t>
            </a:r>
          </a:p>
          <a:p>
            <a:pPr algn="ctr"/>
            <a:r>
              <a:rPr lang="en-US" altLang="ko-KR" sz="1200" dirty="0" smtClean="0"/>
              <a:t>(</a:t>
            </a:r>
            <a:r>
              <a:rPr lang="en-US" altLang="ko-KR" sz="1200" dirty="0" smtClean="0">
                <a:solidFill>
                  <a:srgbClr val="0000FF"/>
                </a:solidFill>
              </a:rPr>
              <a:t>Material</a:t>
            </a:r>
            <a:r>
              <a:rPr lang="en-US" altLang="ko-KR" sz="1200" dirty="0" smtClean="0"/>
              <a:t>)</a:t>
            </a:r>
            <a:endParaRPr lang="ko-KR" altLang="en-US" sz="1200" dirty="0"/>
          </a:p>
        </p:txBody>
      </p:sp>
      <p:sp>
        <p:nvSpPr>
          <p:cNvPr id="16" name="TextBox 15"/>
          <p:cNvSpPr txBox="1"/>
          <p:nvPr/>
        </p:nvSpPr>
        <p:spPr>
          <a:xfrm>
            <a:off x="4990405" y="5047895"/>
            <a:ext cx="843821" cy="461665"/>
          </a:xfrm>
          <a:prstGeom prst="rect">
            <a:avLst/>
          </a:prstGeom>
          <a:noFill/>
        </p:spPr>
        <p:txBody>
          <a:bodyPr wrap="none" rtlCol="0">
            <a:spAutoFit/>
          </a:bodyPr>
          <a:lstStyle/>
          <a:p>
            <a:pPr algn="ctr"/>
            <a:r>
              <a:rPr lang="en-US" altLang="ko-KR" sz="1200" dirty="0"/>
              <a:t>Parts</a:t>
            </a:r>
          </a:p>
          <a:p>
            <a:pPr algn="ctr"/>
            <a:r>
              <a:rPr lang="en-US" altLang="ko-KR" sz="1200" dirty="0"/>
              <a:t>(Material)</a:t>
            </a:r>
            <a:endParaRPr lang="ko-KR" altLang="en-US" sz="1200" dirty="0"/>
          </a:p>
        </p:txBody>
      </p:sp>
      <p:cxnSp>
        <p:nvCxnSpPr>
          <p:cNvPr id="18" name="직선 화살표 연결선 17"/>
          <p:cNvCxnSpPr>
            <a:stCxn id="15" idx="3"/>
            <a:endCxn id="5" idx="1"/>
          </p:cNvCxnSpPr>
          <p:nvPr/>
        </p:nvCxnSpPr>
        <p:spPr>
          <a:xfrm flipV="1">
            <a:off x="3039378" y="5278727"/>
            <a:ext cx="413336" cy="2"/>
          </a:xfrm>
          <a:prstGeom prst="straightConnector1">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21" name="직선 화살표 연결선 20"/>
          <p:cNvCxnSpPr>
            <a:stCxn id="5" idx="3"/>
            <a:endCxn id="16" idx="1"/>
          </p:cNvCxnSpPr>
          <p:nvPr/>
        </p:nvCxnSpPr>
        <p:spPr>
          <a:xfrm>
            <a:off x="4532834" y="5278727"/>
            <a:ext cx="457571" cy="1"/>
          </a:xfrm>
          <a:prstGeom prst="straightConnector1">
            <a:avLst/>
          </a:prstGeom>
          <a:solidFill>
            <a:schemeClr val="bg1"/>
          </a:solidFill>
          <a:ln w="12700">
            <a:solidFill>
              <a:schemeClr val="tx1">
                <a:lumMod val="75000"/>
                <a:lumOff val="25000"/>
              </a:schemeClr>
            </a:solidFill>
            <a:tailEnd type="triangle" w="med" len="lg"/>
          </a:ln>
        </p:spPr>
        <p:style>
          <a:lnRef idx="2">
            <a:schemeClr val="accent1">
              <a:shade val="50000"/>
            </a:schemeClr>
          </a:lnRef>
          <a:fillRef idx="1">
            <a:schemeClr val="accent1"/>
          </a:fillRef>
          <a:effectRef idx="0">
            <a:schemeClr val="accent1"/>
          </a:effectRef>
          <a:fontRef idx="minor">
            <a:schemeClr val="lt1"/>
          </a:fontRef>
        </p:style>
      </p:cxnSp>
      <p:sp>
        <p:nvSpPr>
          <p:cNvPr id="26" name="TextBox 25"/>
          <p:cNvSpPr txBox="1"/>
          <p:nvPr/>
        </p:nvSpPr>
        <p:spPr>
          <a:xfrm>
            <a:off x="3052628" y="3993618"/>
            <a:ext cx="495649" cy="276999"/>
          </a:xfrm>
          <a:prstGeom prst="rect">
            <a:avLst/>
          </a:prstGeom>
          <a:noFill/>
        </p:spPr>
        <p:txBody>
          <a:bodyPr wrap="none" rtlCol="0">
            <a:spAutoFit/>
          </a:bodyPr>
          <a:lstStyle/>
          <a:p>
            <a:r>
              <a:rPr lang="en-US" altLang="ko-KR" sz="1200" dirty="0" smtClean="0">
                <a:solidFill>
                  <a:srgbClr val="0000FF"/>
                </a:solidFill>
              </a:rPr>
              <a:t>Man</a:t>
            </a:r>
            <a:endParaRPr lang="ko-KR" altLang="en-US" sz="1200" dirty="0">
              <a:solidFill>
                <a:srgbClr val="0000FF"/>
              </a:solidFill>
            </a:endParaRPr>
          </a:p>
        </p:txBody>
      </p:sp>
      <p:cxnSp>
        <p:nvCxnSpPr>
          <p:cNvPr id="20" name="꺾인 연결선 19"/>
          <p:cNvCxnSpPr>
            <a:stCxn id="26" idx="3"/>
          </p:cNvCxnSpPr>
          <p:nvPr/>
        </p:nvCxnSpPr>
        <p:spPr>
          <a:xfrm>
            <a:off x="3548277" y="4132118"/>
            <a:ext cx="768533" cy="786571"/>
          </a:xfrm>
          <a:prstGeom prst="bentConnector2">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29" name="꺾인 연결선 28"/>
          <p:cNvCxnSpPr>
            <a:stCxn id="6" idx="3"/>
            <a:endCxn id="5" idx="0"/>
          </p:cNvCxnSpPr>
          <p:nvPr/>
        </p:nvCxnSpPr>
        <p:spPr>
          <a:xfrm>
            <a:off x="3336574" y="4409117"/>
            <a:ext cx="656200" cy="509570"/>
          </a:xfrm>
          <a:prstGeom prst="bentConnector2">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32" name="꺾인 연결선 31"/>
          <p:cNvCxnSpPr>
            <a:stCxn id="14" idx="3"/>
          </p:cNvCxnSpPr>
          <p:nvPr/>
        </p:nvCxnSpPr>
        <p:spPr>
          <a:xfrm>
            <a:off x="3006356" y="4685666"/>
            <a:ext cx="446358" cy="421885"/>
          </a:xfrm>
          <a:prstGeom prst="bentConnector3">
            <a:avLst>
              <a:gd name="adj1" fmla="val 50000"/>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nvGrpSpPr>
          <p:cNvPr id="2056" name="그룹 2055"/>
          <p:cNvGrpSpPr/>
          <p:nvPr/>
        </p:nvGrpSpPr>
        <p:grpSpPr>
          <a:xfrm>
            <a:off x="1784308" y="4918686"/>
            <a:ext cx="471039" cy="720080"/>
            <a:chOff x="2180322" y="4320255"/>
            <a:chExt cx="471039" cy="720080"/>
          </a:xfrm>
          <a:noFill/>
        </p:grpSpPr>
        <p:sp>
          <p:nvSpPr>
            <p:cNvPr id="31" name="직사각형 30"/>
            <p:cNvSpPr/>
            <p:nvPr/>
          </p:nvSpPr>
          <p:spPr>
            <a:xfrm>
              <a:off x="2180328" y="4320255"/>
              <a:ext cx="471033" cy="720080"/>
            </a:xfrm>
            <a:prstGeom prst="rect">
              <a:avLst/>
            </a:prstGeom>
            <a:grp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b="1">
                <a:solidFill>
                  <a:schemeClr val="tx1"/>
                </a:solidFill>
              </a:endParaRPr>
            </a:p>
          </p:txBody>
        </p:sp>
        <p:cxnSp>
          <p:nvCxnSpPr>
            <p:cNvPr id="2049" name="직선 연결선 2048"/>
            <p:cNvCxnSpPr/>
            <p:nvPr/>
          </p:nvCxnSpPr>
          <p:spPr>
            <a:xfrm>
              <a:off x="2180328" y="4422302"/>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2" name="직선 연결선 41"/>
            <p:cNvCxnSpPr/>
            <p:nvPr/>
          </p:nvCxnSpPr>
          <p:spPr>
            <a:xfrm>
              <a:off x="2180327" y="4509120"/>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3" name="직선 연결선 42"/>
            <p:cNvCxnSpPr/>
            <p:nvPr/>
          </p:nvCxnSpPr>
          <p:spPr>
            <a:xfrm>
              <a:off x="2180326" y="4595938"/>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4" name="직선 연결선 43"/>
            <p:cNvCxnSpPr/>
            <p:nvPr/>
          </p:nvCxnSpPr>
          <p:spPr>
            <a:xfrm>
              <a:off x="2180325" y="4682756"/>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직선 연결선 44"/>
            <p:cNvCxnSpPr/>
            <p:nvPr/>
          </p:nvCxnSpPr>
          <p:spPr>
            <a:xfrm>
              <a:off x="2180324" y="4769574"/>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6" name="직선 연결선 45"/>
            <p:cNvCxnSpPr/>
            <p:nvPr/>
          </p:nvCxnSpPr>
          <p:spPr>
            <a:xfrm>
              <a:off x="2180323" y="4856392"/>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7" name="직선 연결선 46"/>
            <p:cNvCxnSpPr/>
            <p:nvPr/>
          </p:nvCxnSpPr>
          <p:spPr>
            <a:xfrm>
              <a:off x="2180322" y="4943210"/>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50" name="직사각형 49"/>
          <p:cNvSpPr/>
          <p:nvPr/>
        </p:nvSpPr>
        <p:spPr>
          <a:xfrm>
            <a:off x="5834226" y="5368007"/>
            <a:ext cx="471033" cy="270761"/>
          </a:xfrm>
          <a:prstGeom prst="rect">
            <a:avLst/>
          </a:prstGeom>
          <a:solidFill>
            <a:schemeClr val="tx2">
              <a:lumMod val="40000"/>
              <a:lumOff val="60000"/>
            </a:schemeClr>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1" name="그룹 50"/>
          <p:cNvGrpSpPr/>
          <p:nvPr/>
        </p:nvGrpSpPr>
        <p:grpSpPr>
          <a:xfrm>
            <a:off x="5834225" y="4918686"/>
            <a:ext cx="471039" cy="720080"/>
            <a:chOff x="2180322" y="4320255"/>
            <a:chExt cx="471039" cy="720080"/>
          </a:xfrm>
          <a:noFill/>
        </p:grpSpPr>
        <p:sp>
          <p:nvSpPr>
            <p:cNvPr id="52" name="직사각형 51"/>
            <p:cNvSpPr/>
            <p:nvPr/>
          </p:nvSpPr>
          <p:spPr>
            <a:xfrm>
              <a:off x="2180328" y="4320255"/>
              <a:ext cx="471033" cy="720080"/>
            </a:xfrm>
            <a:prstGeom prst="rect">
              <a:avLst/>
            </a:prstGeom>
            <a:grp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b="1">
                <a:solidFill>
                  <a:schemeClr val="tx1"/>
                </a:solidFill>
              </a:endParaRPr>
            </a:p>
          </p:txBody>
        </p:sp>
        <p:cxnSp>
          <p:nvCxnSpPr>
            <p:cNvPr id="53" name="직선 연결선 52"/>
            <p:cNvCxnSpPr/>
            <p:nvPr/>
          </p:nvCxnSpPr>
          <p:spPr>
            <a:xfrm>
              <a:off x="2180328" y="4422302"/>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4" name="직선 연결선 53"/>
            <p:cNvCxnSpPr/>
            <p:nvPr/>
          </p:nvCxnSpPr>
          <p:spPr>
            <a:xfrm>
              <a:off x="2180327" y="4509120"/>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5" name="직선 연결선 54"/>
            <p:cNvCxnSpPr/>
            <p:nvPr/>
          </p:nvCxnSpPr>
          <p:spPr>
            <a:xfrm>
              <a:off x="2180326" y="4595938"/>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6" name="직선 연결선 55"/>
            <p:cNvCxnSpPr/>
            <p:nvPr/>
          </p:nvCxnSpPr>
          <p:spPr>
            <a:xfrm>
              <a:off x="2180325" y="4682756"/>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7" name="직선 연결선 56"/>
            <p:cNvCxnSpPr/>
            <p:nvPr/>
          </p:nvCxnSpPr>
          <p:spPr>
            <a:xfrm>
              <a:off x="2180324" y="4769574"/>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8" name="직선 연결선 57"/>
            <p:cNvCxnSpPr/>
            <p:nvPr/>
          </p:nvCxnSpPr>
          <p:spPr>
            <a:xfrm>
              <a:off x="2180323" y="4856392"/>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9" name="직선 연결선 58"/>
            <p:cNvCxnSpPr/>
            <p:nvPr/>
          </p:nvCxnSpPr>
          <p:spPr>
            <a:xfrm>
              <a:off x="2180322" y="4943210"/>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60" name="TextBox 59"/>
          <p:cNvSpPr txBox="1"/>
          <p:nvPr/>
        </p:nvSpPr>
        <p:spPr>
          <a:xfrm>
            <a:off x="1663001" y="5638769"/>
            <a:ext cx="840295" cy="276999"/>
          </a:xfrm>
          <a:prstGeom prst="rect">
            <a:avLst/>
          </a:prstGeom>
          <a:noFill/>
        </p:spPr>
        <p:txBody>
          <a:bodyPr wrap="none" rtlCol="0">
            <a:spAutoFit/>
          </a:bodyPr>
          <a:lstStyle/>
          <a:p>
            <a:r>
              <a:rPr lang="en-US" altLang="ko-KR" sz="1200" b="1" dirty="0" smtClean="0"/>
              <a:t>In-buffer</a:t>
            </a:r>
            <a:endParaRPr lang="ko-KR" altLang="en-US" sz="1200" b="1" dirty="0"/>
          </a:p>
        </p:txBody>
      </p:sp>
      <p:sp>
        <p:nvSpPr>
          <p:cNvPr id="61" name="TextBox 60"/>
          <p:cNvSpPr txBox="1"/>
          <p:nvPr/>
        </p:nvSpPr>
        <p:spPr>
          <a:xfrm>
            <a:off x="5712919" y="5638768"/>
            <a:ext cx="964175" cy="276999"/>
          </a:xfrm>
          <a:prstGeom prst="rect">
            <a:avLst/>
          </a:prstGeom>
          <a:noFill/>
        </p:spPr>
        <p:txBody>
          <a:bodyPr wrap="none" rtlCol="0">
            <a:spAutoFit/>
          </a:bodyPr>
          <a:lstStyle/>
          <a:p>
            <a:r>
              <a:rPr lang="en-US" altLang="ko-KR" sz="1200" b="1" dirty="0" smtClean="0"/>
              <a:t>Out-buffer</a:t>
            </a:r>
            <a:endParaRPr lang="ko-KR" altLang="en-US" sz="1200" b="1" dirty="0"/>
          </a:p>
        </p:txBody>
      </p:sp>
      <p:cxnSp>
        <p:nvCxnSpPr>
          <p:cNvPr id="62" name="직선 화살표 연결선 61"/>
          <p:cNvCxnSpPr/>
          <p:nvPr/>
        </p:nvCxnSpPr>
        <p:spPr>
          <a:xfrm flipV="1">
            <a:off x="3191776" y="5358714"/>
            <a:ext cx="0" cy="496079"/>
          </a:xfrm>
          <a:prstGeom prst="straightConnector1">
            <a:avLst/>
          </a:prstGeom>
          <a:solidFill>
            <a:schemeClr val="bg1"/>
          </a:solidFill>
          <a:ln w="12700">
            <a:solidFill>
              <a:schemeClr val="tx1">
                <a:lumMod val="75000"/>
                <a:lumOff val="25000"/>
              </a:schemeClr>
            </a:solidFill>
            <a:tailEnd type="triangle" w="med" len="med"/>
          </a:ln>
        </p:spPr>
        <p:style>
          <a:lnRef idx="2">
            <a:schemeClr val="accent1">
              <a:shade val="50000"/>
            </a:schemeClr>
          </a:lnRef>
          <a:fillRef idx="1">
            <a:schemeClr val="accent1"/>
          </a:fillRef>
          <a:effectRef idx="0">
            <a:schemeClr val="accent1"/>
          </a:effectRef>
          <a:fontRef idx="minor">
            <a:schemeClr val="lt1"/>
          </a:fontRef>
        </p:style>
      </p:cxnSp>
      <p:cxnSp>
        <p:nvCxnSpPr>
          <p:cNvPr id="65" name="직선 화살표 연결선 64"/>
          <p:cNvCxnSpPr/>
          <p:nvPr/>
        </p:nvCxnSpPr>
        <p:spPr>
          <a:xfrm flipV="1">
            <a:off x="4761675" y="5339046"/>
            <a:ext cx="0" cy="496079"/>
          </a:xfrm>
          <a:prstGeom prst="straightConnector1">
            <a:avLst/>
          </a:prstGeom>
          <a:solidFill>
            <a:schemeClr val="bg1"/>
          </a:solidFill>
          <a:ln w="12700">
            <a:solidFill>
              <a:schemeClr val="tx1">
                <a:lumMod val="75000"/>
                <a:lumOff val="25000"/>
              </a:schemeClr>
            </a:solidFill>
            <a:tailEnd type="triangle" w="med" len="med"/>
          </a:ln>
        </p:spPr>
        <p:style>
          <a:lnRef idx="2">
            <a:schemeClr val="accent1">
              <a:shade val="50000"/>
            </a:schemeClr>
          </a:lnRef>
          <a:fillRef idx="1">
            <a:schemeClr val="accent1"/>
          </a:fillRef>
          <a:effectRef idx="0">
            <a:schemeClr val="accent1"/>
          </a:effectRef>
          <a:fontRef idx="minor">
            <a:schemeClr val="lt1"/>
          </a:fontRef>
        </p:style>
      </p:cxnSp>
      <p:sp>
        <p:nvSpPr>
          <p:cNvPr id="66" name="TextBox 65"/>
          <p:cNvSpPr txBox="1"/>
          <p:nvPr/>
        </p:nvSpPr>
        <p:spPr>
          <a:xfrm>
            <a:off x="2721070" y="5854792"/>
            <a:ext cx="941413" cy="276999"/>
          </a:xfrm>
          <a:prstGeom prst="rect">
            <a:avLst/>
          </a:prstGeom>
          <a:noFill/>
        </p:spPr>
        <p:txBody>
          <a:bodyPr wrap="none" rtlCol="0">
            <a:spAutoFit/>
          </a:bodyPr>
          <a:lstStyle/>
          <a:p>
            <a:pPr algn="ctr"/>
            <a:r>
              <a:rPr lang="en-US" altLang="ko-KR" sz="1200" dirty="0" smtClean="0">
                <a:solidFill>
                  <a:srgbClr val="0000FF"/>
                </a:solidFill>
              </a:rPr>
              <a:t>Start Event</a:t>
            </a:r>
          </a:p>
        </p:txBody>
      </p:sp>
      <p:sp>
        <p:nvSpPr>
          <p:cNvPr id="67" name="TextBox 66"/>
          <p:cNvSpPr txBox="1"/>
          <p:nvPr/>
        </p:nvSpPr>
        <p:spPr>
          <a:xfrm>
            <a:off x="4321170" y="5854792"/>
            <a:ext cx="881010" cy="276999"/>
          </a:xfrm>
          <a:prstGeom prst="rect">
            <a:avLst/>
          </a:prstGeom>
          <a:noFill/>
        </p:spPr>
        <p:txBody>
          <a:bodyPr wrap="none" rtlCol="0">
            <a:spAutoFit/>
          </a:bodyPr>
          <a:lstStyle/>
          <a:p>
            <a:r>
              <a:rPr lang="en-US" altLang="ko-KR" sz="1200" dirty="0" smtClean="0">
                <a:solidFill>
                  <a:srgbClr val="0000FF"/>
                </a:solidFill>
              </a:rPr>
              <a:t>End Event</a:t>
            </a:r>
            <a:endParaRPr lang="ko-KR" altLang="en-US" sz="1200" dirty="0">
              <a:solidFill>
                <a:srgbClr val="0000FF"/>
              </a:solidFill>
            </a:endParaRPr>
          </a:p>
        </p:txBody>
      </p:sp>
      <p:cxnSp>
        <p:nvCxnSpPr>
          <p:cNvPr id="2061" name="직선 화살표 연결선 2060"/>
          <p:cNvCxnSpPr>
            <a:stCxn id="50" idx="3"/>
          </p:cNvCxnSpPr>
          <p:nvPr/>
        </p:nvCxnSpPr>
        <p:spPr>
          <a:xfrm>
            <a:off x="6305259" y="5503388"/>
            <a:ext cx="1075053" cy="331737"/>
          </a:xfrm>
          <a:prstGeom prst="straightConnector1">
            <a:avLst/>
          </a:prstGeom>
          <a:solidFill>
            <a:schemeClr val="bg1"/>
          </a:solidFill>
          <a:ln w="6350">
            <a:solidFill>
              <a:schemeClr val="tx1"/>
            </a:solidFill>
            <a:tailEnd type="triangle" w="med" len="lg"/>
          </a:ln>
        </p:spPr>
        <p:style>
          <a:lnRef idx="2">
            <a:schemeClr val="accent1">
              <a:shade val="50000"/>
            </a:schemeClr>
          </a:lnRef>
          <a:fillRef idx="1">
            <a:schemeClr val="accent1"/>
          </a:fillRef>
          <a:effectRef idx="0">
            <a:schemeClr val="accent1"/>
          </a:effectRef>
          <a:fontRef idx="minor">
            <a:schemeClr val="lt1"/>
          </a:fontRef>
        </p:style>
      </p:cxnSp>
      <p:cxnSp>
        <p:nvCxnSpPr>
          <p:cNvPr id="70" name="직선 화살표 연결선 69"/>
          <p:cNvCxnSpPr/>
          <p:nvPr/>
        </p:nvCxnSpPr>
        <p:spPr>
          <a:xfrm flipV="1">
            <a:off x="6300193" y="4824165"/>
            <a:ext cx="1080119" cy="579471"/>
          </a:xfrm>
          <a:prstGeom prst="straightConnector1">
            <a:avLst/>
          </a:prstGeom>
          <a:solidFill>
            <a:schemeClr val="bg1"/>
          </a:solidFill>
          <a:ln w="12700">
            <a:solidFill>
              <a:schemeClr val="tx1">
                <a:lumMod val="75000"/>
                <a:lumOff val="25000"/>
              </a:schemeClr>
            </a:solidFill>
            <a:tailEnd type="triangle" w="med" len="lg"/>
          </a:ln>
        </p:spPr>
        <p:style>
          <a:lnRef idx="2">
            <a:schemeClr val="accent1">
              <a:shade val="50000"/>
            </a:schemeClr>
          </a:lnRef>
          <a:fillRef idx="1">
            <a:schemeClr val="accent1"/>
          </a:fillRef>
          <a:effectRef idx="0">
            <a:schemeClr val="accent1"/>
          </a:effectRef>
          <a:fontRef idx="minor">
            <a:schemeClr val="lt1"/>
          </a:fontRef>
        </p:style>
      </p:cxnSp>
      <p:cxnSp>
        <p:nvCxnSpPr>
          <p:cNvPr id="75" name="직선 화살표 연결선 74"/>
          <p:cNvCxnSpPr>
            <a:stCxn id="76" idx="3"/>
          </p:cNvCxnSpPr>
          <p:nvPr/>
        </p:nvCxnSpPr>
        <p:spPr>
          <a:xfrm>
            <a:off x="1146642" y="5286213"/>
            <a:ext cx="428945" cy="0"/>
          </a:xfrm>
          <a:prstGeom prst="straightConnector1">
            <a:avLst/>
          </a:prstGeom>
          <a:solidFill>
            <a:schemeClr val="bg1"/>
          </a:solidFill>
          <a:ln w="12700">
            <a:solidFill>
              <a:schemeClr val="tx1">
                <a:lumMod val="75000"/>
                <a:lumOff val="25000"/>
              </a:schemeClr>
            </a:solidFill>
            <a:tailEnd type="triangle" w="med" len="lg"/>
          </a:ln>
        </p:spPr>
        <p:style>
          <a:lnRef idx="2">
            <a:schemeClr val="accent1">
              <a:shade val="50000"/>
            </a:schemeClr>
          </a:lnRef>
          <a:fillRef idx="1">
            <a:schemeClr val="accent1"/>
          </a:fillRef>
          <a:effectRef idx="0">
            <a:schemeClr val="accent1"/>
          </a:effectRef>
          <a:fontRef idx="minor">
            <a:schemeClr val="lt1"/>
          </a:fontRef>
        </p:style>
      </p:cxnSp>
      <p:sp>
        <p:nvSpPr>
          <p:cNvPr id="76" name="TextBox 75"/>
          <p:cNvSpPr txBox="1"/>
          <p:nvPr/>
        </p:nvSpPr>
        <p:spPr>
          <a:xfrm>
            <a:off x="539553" y="5147713"/>
            <a:ext cx="607089" cy="276999"/>
          </a:xfrm>
          <a:prstGeom prst="rect">
            <a:avLst/>
          </a:prstGeom>
          <a:noFill/>
        </p:spPr>
        <p:txBody>
          <a:bodyPr wrap="none" rtlCol="0">
            <a:spAutoFit/>
          </a:bodyPr>
          <a:lstStyle/>
          <a:p>
            <a:r>
              <a:rPr lang="en-US" altLang="ko-KR" sz="1200" b="1" dirty="0" smtClean="0"/>
              <a:t>Order</a:t>
            </a:r>
            <a:endParaRPr lang="ko-KR" altLang="en-US" sz="1200" b="1" dirty="0"/>
          </a:p>
        </p:txBody>
      </p:sp>
      <p:sp>
        <p:nvSpPr>
          <p:cNvPr id="49" name="TextBox 48"/>
          <p:cNvSpPr txBox="1">
            <a:spLocks noChangeArrowheads="1"/>
          </p:cNvSpPr>
          <p:nvPr/>
        </p:nvSpPr>
        <p:spPr bwMode="auto">
          <a:xfrm>
            <a:off x="323528" y="692696"/>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smtClean="0">
                <a:latin typeface="맑은 고딕" pitchFamily="50" charset="-127"/>
                <a:ea typeface="맑은 고딕" pitchFamily="50" charset="-127"/>
              </a:rPr>
              <a:t>Process</a:t>
            </a:r>
            <a:r>
              <a:rPr lang="ko-KR" altLang="en-US" sz="1600" b="1" dirty="0" smtClean="0">
                <a:latin typeface="맑은 고딕" pitchFamily="50" charset="-127"/>
                <a:ea typeface="맑은 고딕" pitchFamily="50" charset="-127"/>
              </a:rPr>
              <a:t> </a:t>
            </a:r>
            <a:r>
              <a:rPr lang="en-US" altLang="ko-KR" sz="1600" b="1" dirty="0" smtClean="0">
                <a:latin typeface="맑은 고딕" pitchFamily="50" charset="-127"/>
                <a:ea typeface="맑은 고딕" pitchFamily="50" charset="-127"/>
              </a:rPr>
              <a:t>Simulation (Sewing)</a:t>
            </a:r>
            <a:endParaRPr lang="ko-KR" altLang="en-US" sz="1600" b="1" dirty="0">
              <a:solidFill>
                <a:srgbClr val="C00000"/>
              </a:solidFill>
              <a:latin typeface="맑은 고딕" pitchFamily="50" charset="-127"/>
              <a:ea typeface="맑은 고딕" pitchFamily="50" charset="-127"/>
            </a:endParaRPr>
          </a:p>
        </p:txBody>
      </p:sp>
      <p:sp>
        <p:nvSpPr>
          <p:cNvPr id="63" name="TextBox 62"/>
          <p:cNvSpPr txBox="1">
            <a:spLocks noChangeArrowheads="1"/>
          </p:cNvSpPr>
          <p:nvPr/>
        </p:nvSpPr>
        <p:spPr bwMode="auto">
          <a:xfrm>
            <a:off x="323528" y="3415753"/>
            <a:ext cx="8820472" cy="307777"/>
          </a:xfrm>
          <a:prstGeom prst="rect">
            <a:avLst/>
          </a:prstGeom>
          <a:noFill/>
          <a:ln w="9525">
            <a:noFill/>
            <a:miter lim="800000"/>
            <a:headEnd/>
            <a:tailEnd/>
          </a:ln>
        </p:spPr>
        <p:txBody>
          <a:bodyPr wrap="square">
            <a:spAutoFit/>
          </a:bodyPr>
          <a:lstStyle/>
          <a:p>
            <a:r>
              <a:rPr lang="ko-KR" altLang="en-US" sz="1400" b="1" dirty="0" smtClean="0">
                <a:solidFill>
                  <a:schemeClr val="tx2">
                    <a:lumMod val="60000"/>
                    <a:lumOff val="40000"/>
                  </a:schemeClr>
                </a:solidFill>
                <a:latin typeface="맑은 고딕" pitchFamily="50" charset="-127"/>
                <a:ea typeface="맑은 고딕" pitchFamily="50" charset="-127"/>
              </a:rPr>
              <a:t>▶</a:t>
            </a:r>
            <a:r>
              <a:rPr lang="ko-KR" altLang="en-US" sz="1400" b="1" dirty="0" smtClean="0">
                <a:latin typeface="맑은 고딕" pitchFamily="50" charset="-127"/>
                <a:ea typeface="맑은 고딕" pitchFamily="50" charset="-127"/>
              </a:rPr>
              <a:t>▶ </a:t>
            </a:r>
            <a:r>
              <a:rPr lang="en-US" sz="1400" b="1" dirty="0" smtClean="0"/>
              <a:t>Simulates the sequence of the following actions according to the type of LOT in the queue</a:t>
            </a:r>
            <a:endParaRPr lang="ko-KR" altLang="en-US" sz="1400" b="1" dirty="0">
              <a:solidFill>
                <a:srgbClr val="C00000"/>
              </a:solidFill>
              <a:latin typeface="맑은 고딕" pitchFamily="50" charset="-127"/>
              <a:ea typeface="맑은 고딕" pitchFamily="50" charset="-127"/>
            </a:endParaRPr>
          </a:p>
        </p:txBody>
      </p:sp>
      <p:sp>
        <p:nvSpPr>
          <p:cNvPr id="7" name="TextBox 6"/>
          <p:cNvSpPr txBox="1"/>
          <p:nvPr/>
        </p:nvSpPr>
        <p:spPr>
          <a:xfrm>
            <a:off x="3213066" y="2906909"/>
            <a:ext cx="3111814" cy="307777"/>
          </a:xfrm>
          <a:prstGeom prst="rect">
            <a:avLst/>
          </a:prstGeom>
          <a:noFill/>
        </p:spPr>
        <p:txBody>
          <a:bodyPr wrap="none" rtlCol="0">
            <a:spAutoFit/>
          </a:bodyPr>
          <a:lstStyle/>
          <a:p>
            <a:r>
              <a:rPr lang="en-US" sz="1400" b="1" dirty="0" smtClean="0"/>
              <a:t>Sequence of process is important.</a:t>
            </a:r>
            <a:endParaRPr lang="ko-KR" altLang="en-US" sz="1400" b="1" dirty="0">
              <a:solidFill>
                <a:srgbClr val="C00000"/>
              </a:solidFill>
              <a:latin typeface="맑은 고딕" pitchFamily="50" charset="-127"/>
              <a:ea typeface="맑은 고딕" pitchFamily="50" charset="-127"/>
            </a:endParaRPr>
          </a:p>
        </p:txBody>
      </p:sp>
      <p:sp>
        <p:nvSpPr>
          <p:cNvPr id="64" name="직사각형 63"/>
          <p:cNvSpPr/>
          <p:nvPr/>
        </p:nvSpPr>
        <p:spPr>
          <a:xfrm>
            <a:off x="7603932" y="4474291"/>
            <a:ext cx="471033" cy="444397"/>
          </a:xfrm>
          <a:prstGeom prst="rect">
            <a:avLst/>
          </a:prstGeom>
          <a:solidFill>
            <a:schemeClr val="tx2">
              <a:lumMod val="40000"/>
              <a:lumOff val="60000"/>
            </a:schemeClr>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8" name="그룹 67"/>
          <p:cNvGrpSpPr/>
          <p:nvPr/>
        </p:nvGrpSpPr>
        <p:grpSpPr>
          <a:xfrm>
            <a:off x="7603933" y="4198606"/>
            <a:ext cx="471039" cy="720080"/>
            <a:chOff x="2180322" y="4320255"/>
            <a:chExt cx="471039" cy="720080"/>
          </a:xfrm>
          <a:noFill/>
        </p:grpSpPr>
        <p:sp>
          <p:nvSpPr>
            <p:cNvPr id="69" name="직사각형 68"/>
            <p:cNvSpPr/>
            <p:nvPr/>
          </p:nvSpPr>
          <p:spPr>
            <a:xfrm>
              <a:off x="2180328" y="4320255"/>
              <a:ext cx="471033" cy="720080"/>
            </a:xfrm>
            <a:prstGeom prst="rect">
              <a:avLst/>
            </a:prstGeom>
            <a:grp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b="1">
                <a:solidFill>
                  <a:schemeClr val="tx1"/>
                </a:solidFill>
              </a:endParaRPr>
            </a:p>
          </p:txBody>
        </p:sp>
        <p:cxnSp>
          <p:nvCxnSpPr>
            <p:cNvPr id="71" name="직선 연결선 70"/>
            <p:cNvCxnSpPr/>
            <p:nvPr/>
          </p:nvCxnSpPr>
          <p:spPr>
            <a:xfrm>
              <a:off x="2180328" y="4422302"/>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직선 연결선 71"/>
            <p:cNvCxnSpPr/>
            <p:nvPr/>
          </p:nvCxnSpPr>
          <p:spPr>
            <a:xfrm>
              <a:off x="2180327" y="4509120"/>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3" name="직선 연결선 72"/>
            <p:cNvCxnSpPr/>
            <p:nvPr/>
          </p:nvCxnSpPr>
          <p:spPr>
            <a:xfrm>
              <a:off x="2180326" y="4595938"/>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7" name="직선 연결선 76"/>
            <p:cNvCxnSpPr/>
            <p:nvPr/>
          </p:nvCxnSpPr>
          <p:spPr>
            <a:xfrm>
              <a:off x="2180325" y="4682756"/>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8" name="직선 연결선 77"/>
            <p:cNvCxnSpPr/>
            <p:nvPr/>
          </p:nvCxnSpPr>
          <p:spPr>
            <a:xfrm>
              <a:off x="2180324" y="4769574"/>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9" name="직선 연결선 78"/>
            <p:cNvCxnSpPr/>
            <p:nvPr/>
          </p:nvCxnSpPr>
          <p:spPr>
            <a:xfrm>
              <a:off x="2180323" y="4856392"/>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0" name="직선 연결선 79"/>
            <p:cNvCxnSpPr/>
            <p:nvPr/>
          </p:nvCxnSpPr>
          <p:spPr>
            <a:xfrm>
              <a:off x="2180322" y="4943210"/>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81" name="직사각형 80"/>
          <p:cNvSpPr/>
          <p:nvPr/>
        </p:nvSpPr>
        <p:spPr>
          <a:xfrm>
            <a:off x="7603932" y="5717948"/>
            <a:ext cx="471033" cy="444397"/>
          </a:xfrm>
          <a:prstGeom prst="rect">
            <a:avLst/>
          </a:prstGeom>
          <a:solidFill>
            <a:schemeClr val="tx2">
              <a:lumMod val="40000"/>
              <a:lumOff val="60000"/>
            </a:schemeClr>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2" name="그룹 81"/>
          <p:cNvGrpSpPr/>
          <p:nvPr/>
        </p:nvGrpSpPr>
        <p:grpSpPr>
          <a:xfrm>
            <a:off x="7603933" y="5442263"/>
            <a:ext cx="471039" cy="720080"/>
            <a:chOff x="2180322" y="4320255"/>
            <a:chExt cx="471039" cy="720080"/>
          </a:xfrm>
          <a:noFill/>
        </p:grpSpPr>
        <p:sp>
          <p:nvSpPr>
            <p:cNvPr id="83" name="직사각형 82"/>
            <p:cNvSpPr/>
            <p:nvPr/>
          </p:nvSpPr>
          <p:spPr>
            <a:xfrm>
              <a:off x="2180328" y="4320255"/>
              <a:ext cx="471033" cy="720080"/>
            </a:xfrm>
            <a:prstGeom prst="rect">
              <a:avLst/>
            </a:prstGeom>
            <a:grp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b="1">
                <a:solidFill>
                  <a:schemeClr val="tx1"/>
                </a:solidFill>
              </a:endParaRPr>
            </a:p>
          </p:txBody>
        </p:sp>
        <p:cxnSp>
          <p:nvCxnSpPr>
            <p:cNvPr id="84" name="직선 연결선 83"/>
            <p:cNvCxnSpPr/>
            <p:nvPr/>
          </p:nvCxnSpPr>
          <p:spPr>
            <a:xfrm>
              <a:off x="2180328" y="4422302"/>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5" name="직선 연결선 84"/>
            <p:cNvCxnSpPr/>
            <p:nvPr/>
          </p:nvCxnSpPr>
          <p:spPr>
            <a:xfrm>
              <a:off x="2180327" y="4509120"/>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6" name="직선 연결선 85"/>
            <p:cNvCxnSpPr/>
            <p:nvPr/>
          </p:nvCxnSpPr>
          <p:spPr>
            <a:xfrm>
              <a:off x="2180326" y="4595938"/>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7" name="직선 연결선 86"/>
            <p:cNvCxnSpPr/>
            <p:nvPr/>
          </p:nvCxnSpPr>
          <p:spPr>
            <a:xfrm>
              <a:off x="2180325" y="4682756"/>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8" name="직선 연결선 87"/>
            <p:cNvCxnSpPr/>
            <p:nvPr/>
          </p:nvCxnSpPr>
          <p:spPr>
            <a:xfrm>
              <a:off x="2180324" y="4769574"/>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9" name="직선 연결선 88"/>
            <p:cNvCxnSpPr/>
            <p:nvPr/>
          </p:nvCxnSpPr>
          <p:spPr>
            <a:xfrm>
              <a:off x="2180323" y="4856392"/>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0" name="직선 연결선 89"/>
            <p:cNvCxnSpPr/>
            <p:nvPr/>
          </p:nvCxnSpPr>
          <p:spPr>
            <a:xfrm>
              <a:off x="2180322" y="4943210"/>
              <a:ext cx="471033" cy="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91" name="직사각형 90"/>
          <p:cNvSpPr/>
          <p:nvPr/>
        </p:nvSpPr>
        <p:spPr>
          <a:xfrm>
            <a:off x="1663001" y="3931940"/>
            <a:ext cx="4737731" cy="2365932"/>
          </a:xfrm>
          <a:prstGeom prst="rect">
            <a:avLst/>
          </a:prstGeom>
          <a:noFill/>
          <a:ln w="1905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2" name="TextBox 91"/>
          <p:cNvSpPr txBox="1"/>
          <p:nvPr/>
        </p:nvSpPr>
        <p:spPr>
          <a:xfrm>
            <a:off x="2927729" y="6347409"/>
            <a:ext cx="2381806" cy="276999"/>
          </a:xfrm>
          <a:prstGeom prst="rect">
            <a:avLst/>
          </a:prstGeom>
          <a:noFill/>
        </p:spPr>
        <p:txBody>
          <a:bodyPr wrap="none" rtlCol="0">
            <a:spAutoFit/>
          </a:bodyPr>
          <a:lstStyle/>
          <a:p>
            <a:r>
              <a:rPr lang="en-US" altLang="ko-KR" sz="1200" dirty="0" smtClean="0">
                <a:latin typeface="맑은 고딕" pitchFamily="50" charset="-127"/>
                <a:ea typeface="맑은 고딕" pitchFamily="50" charset="-127"/>
              </a:rPr>
              <a:t>Process Simulation by 4M Data</a:t>
            </a:r>
            <a:endParaRPr lang="ko-KR" altLang="en-US" sz="1200" dirty="0">
              <a:solidFill>
                <a:srgbClr val="C00000"/>
              </a:solidFill>
              <a:latin typeface="맑은 고딕" pitchFamily="50" charset="-127"/>
              <a:ea typeface="맑은 고딕" pitchFamily="50" charset="-127"/>
            </a:endParaRPr>
          </a:p>
        </p:txBody>
      </p:sp>
      <p:sp>
        <p:nvSpPr>
          <p:cNvPr id="10" name="TextBox 9"/>
          <p:cNvSpPr txBox="1"/>
          <p:nvPr/>
        </p:nvSpPr>
        <p:spPr>
          <a:xfrm>
            <a:off x="6840252" y="5155546"/>
            <a:ext cx="432048" cy="646331"/>
          </a:xfrm>
          <a:prstGeom prst="rect">
            <a:avLst/>
          </a:prstGeom>
          <a:noFill/>
        </p:spPr>
        <p:txBody>
          <a:bodyPr wrap="square" rtlCol="0">
            <a:spAutoFit/>
          </a:bodyPr>
          <a:lstStyle/>
          <a:p>
            <a:r>
              <a:rPr lang="en-US" altLang="ko-KR" dirty="0" smtClean="0"/>
              <a:t>︙︙</a:t>
            </a:r>
            <a:endParaRPr lang="ko-KR" altLang="en-US" dirty="0"/>
          </a:p>
        </p:txBody>
      </p:sp>
    </p:spTree>
    <p:extLst>
      <p:ext uri="{BB962C8B-B14F-4D97-AF65-F5344CB8AC3E}">
        <p14:creationId xmlns:p14="http://schemas.microsoft.com/office/powerpoint/2010/main" val="11570565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7. Apparel Part Smart Factory</a:t>
            </a:r>
            <a:endParaRPr lang="ko-KR" altLang="en-US" dirty="0"/>
          </a:p>
        </p:txBody>
      </p:sp>
      <p:sp>
        <p:nvSpPr>
          <p:cNvPr id="4" name="슬라이드 번호 개체 틀 3"/>
          <p:cNvSpPr>
            <a:spLocks noGrp="1"/>
          </p:cNvSpPr>
          <p:nvPr>
            <p:ph type="sldNum" sz="quarter" idx="12"/>
          </p:nvPr>
        </p:nvSpPr>
        <p:spPr/>
        <p:txBody>
          <a:bodyPr/>
          <a:lstStyle/>
          <a:p>
            <a:fld id="{0F567439-5C3E-4BB1-91F1-4F884E3EA3BA}" type="slidenum">
              <a:rPr lang="ko-KR" altLang="en-US" smtClean="0"/>
              <a:pPr/>
              <a:t>25</a:t>
            </a:fld>
            <a:endParaRPr lang="ko-KR" alt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20" y="2408347"/>
            <a:ext cx="1740105" cy="1586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66207" y="4024560"/>
            <a:ext cx="2062653" cy="461665"/>
          </a:xfrm>
          <a:prstGeom prst="rect">
            <a:avLst/>
          </a:prstGeom>
          <a:noFill/>
        </p:spPr>
        <p:txBody>
          <a:bodyPr wrap="square" rtlCol="0">
            <a:spAutoFit/>
          </a:bodyPr>
          <a:lstStyle/>
          <a:p>
            <a:pPr algn="ctr"/>
            <a:r>
              <a:rPr lang="en-US" altLang="ko-KR" sz="1200" dirty="0" smtClean="0"/>
              <a:t>&lt;Analysis of garment sewing process&gt;</a:t>
            </a:r>
            <a:endParaRPr lang="ko-KR" altLang="en-US" sz="1200" dirty="0"/>
          </a:p>
        </p:txBody>
      </p:sp>
      <p:pic>
        <p:nvPicPr>
          <p:cNvPr id="7" name="Picture 2" descr="C:\Users\Yongsoo Park\Desktop\공정분석.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7752" y="2408347"/>
            <a:ext cx="1594388" cy="158625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518316" y="4024560"/>
            <a:ext cx="1839370" cy="461665"/>
          </a:xfrm>
          <a:prstGeom prst="rect">
            <a:avLst/>
          </a:prstGeom>
          <a:noFill/>
        </p:spPr>
        <p:txBody>
          <a:bodyPr wrap="square" rtlCol="0">
            <a:spAutoFit/>
          </a:bodyPr>
          <a:lstStyle/>
          <a:p>
            <a:pPr algn="ctr"/>
            <a:r>
              <a:rPr lang="en-US" altLang="ko-KR" sz="1200" dirty="0" smtClean="0"/>
              <a:t>&lt;Analysis of process organizing efficiency&gt;</a:t>
            </a:r>
            <a:endParaRPr lang="ko-KR" altLang="en-US" sz="1200"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4067" y="2408347"/>
            <a:ext cx="2115006" cy="1586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4572000" y="4024560"/>
            <a:ext cx="2022156" cy="276999"/>
          </a:xfrm>
          <a:prstGeom prst="rect">
            <a:avLst/>
          </a:prstGeom>
          <a:noFill/>
        </p:spPr>
        <p:txBody>
          <a:bodyPr wrap="none" rtlCol="0">
            <a:spAutoFit/>
          </a:bodyPr>
          <a:lstStyle/>
          <a:p>
            <a:pPr algn="ctr"/>
            <a:r>
              <a:rPr lang="en-US" altLang="ko-KR" sz="1200" dirty="0" smtClean="0"/>
              <a:t>&lt;Garment sewing layout&gt;</a:t>
            </a:r>
          </a:p>
        </p:txBody>
      </p:sp>
      <p:pic>
        <p:nvPicPr>
          <p:cNvPr id="11" name="Picture 88" descr="상승화살표"/>
          <p:cNvPicPr>
            <a:picLocks noChangeAspect="1" noChangeArrowheads="1"/>
          </p:cNvPicPr>
          <p:nvPr/>
        </p:nvPicPr>
        <p:blipFill rotWithShape="1">
          <a:blip r:embed="rId5" cstate="print">
            <a:duotone>
              <a:schemeClr val="accent2">
                <a:shade val="45000"/>
                <a:satMod val="135000"/>
              </a:schemeClr>
              <a:prstClr val="white"/>
            </a:duotone>
          </a:blip>
          <a:srcRect b="25235"/>
          <a:stretch/>
        </p:blipFill>
        <p:spPr bwMode="auto">
          <a:xfrm rot="5400000">
            <a:off x="1676551" y="3088176"/>
            <a:ext cx="1160477" cy="226598"/>
          </a:xfrm>
          <a:prstGeom prst="rect">
            <a:avLst/>
          </a:prstGeom>
          <a:noFill/>
          <a:ln w="9525">
            <a:noFill/>
            <a:miter lim="800000"/>
            <a:headEnd/>
            <a:tailEnd/>
          </a:ln>
        </p:spPr>
      </p:pic>
      <p:pic>
        <p:nvPicPr>
          <p:cNvPr id="12" name="Picture 88" descr="상승화살표"/>
          <p:cNvPicPr>
            <a:picLocks noChangeAspect="1" noChangeArrowheads="1"/>
          </p:cNvPicPr>
          <p:nvPr/>
        </p:nvPicPr>
        <p:blipFill rotWithShape="1">
          <a:blip r:embed="rId5" cstate="print">
            <a:duotone>
              <a:schemeClr val="accent2">
                <a:shade val="45000"/>
                <a:satMod val="135000"/>
              </a:schemeClr>
              <a:prstClr val="white"/>
            </a:duotone>
          </a:blip>
          <a:srcRect b="25235"/>
          <a:stretch/>
        </p:blipFill>
        <p:spPr bwMode="auto">
          <a:xfrm rot="5400000">
            <a:off x="3732866" y="3088176"/>
            <a:ext cx="1160477" cy="226598"/>
          </a:xfrm>
          <a:prstGeom prst="rect">
            <a:avLst/>
          </a:prstGeom>
          <a:noFill/>
          <a:ln w="9525">
            <a:noFill/>
            <a:miter lim="800000"/>
            <a:headEnd/>
            <a:tailEnd/>
          </a:ln>
        </p:spPr>
      </p:pic>
      <p:pic>
        <p:nvPicPr>
          <p:cNvPr id="13" name="Picture 2" descr="C:\Users\Yongsoo Park\Desktop\500px-Mappi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21002" y="2668326"/>
            <a:ext cx="1886033" cy="106629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7445357" y="4024560"/>
            <a:ext cx="1441420" cy="276999"/>
          </a:xfrm>
          <a:prstGeom prst="rect">
            <a:avLst/>
          </a:prstGeom>
          <a:noFill/>
        </p:spPr>
        <p:txBody>
          <a:bodyPr wrap="none" rtlCol="0">
            <a:spAutoFit/>
          </a:bodyPr>
          <a:lstStyle/>
          <a:p>
            <a:r>
              <a:rPr lang="en-US" altLang="ko-KR" sz="1200" dirty="0" smtClean="0"/>
              <a:t>&lt;Routing model&gt;</a:t>
            </a:r>
            <a:endParaRPr lang="ko-KR" altLang="en-US" sz="1200" dirty="0"/>
          </a:p>
        </p:txBody>
      </p:sp>
      <p:pic>
        <p:nvPicPr>
          <p:cNvPr id="15" name="Picture 88" descr="상승화살표"/>
          <p:cNvPicPr>
            <a:picLocks noChangeAspect="1" noChangeArrowheads="1"/>
          </p:cNvPicPr>
          <p:nvPr/>
        </p:nvPicPr>
        <p:blipFill rotWithShape="1">
          <a:blip r:embed="rId5" cstate="print">
            <a:duotone>
              <a:schemeClr val="accent2">
                <a:shade val="45000"/>
                <a:satMod val="135000"/>
              </a:schemeClr>
              <a:prstClr val="white"/>
            </a:duotone>
          </a:blip>
          <a:srcRect b="25235"/>
          <a:stretch/>
        </p:blipFill>
        <p:spPr bwMode="auto">
          <a:xfrm rot="5400000">
            <a:off x="6309799" y="3088176"/>
            <a:ext cx="1160477" cy="226598"/>
          </a:xfrm>
          <a:prstGeom prst="rect">
            <a:avLst/>
          </a:prstGeom>
          <a:noFill/>
          <a:ln w="9525">
            <a:noFill/>
            <a:miter lim="800000"/>
            <a:headEnd/>
            <a:tailEnd/>
          </a:ln>
        </p:spPr>
      </p:pic>
      <p:sp>
        <p:nvSpPr>
          <p:cNvPr id="18" name="TextBox 17"/>
          <p:cNvSpPr txBox="1">
            <a:spLocks noChangeArrowheads="1"/>
          </p:cNvSpPr>
          <p:nvPr/>
        </p:nvSpPr>
        <p:spPr bwMode="auto">
          <a:xfrm>
            <a:off x="323528" y="692696"/>
            <a:ext cx="8677628"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sz="1600" b="1" dirty="0" smtClean="0"/>
              <a:t>Development of manufacturing process design technology for apparel production</a:t>
            </a:r>
            <a:endParaRPr lang="ko-KR" altLang="en-US" sz="1600" b="1" dirty="0">
              <a:solidFill>
                <a:srgbClr val="C00000"/>
              </a:solidFill>
              <a:latin typeface="맑은 고딕" pitchFamily="50" charset="-127"/>
              <a:ea typeface="맑은 고딕" pitchFamily="50" charset="-127"/>
            </a:endParaRPr>
          </a:p>
        </p:txBody>
      </p:sp>
      <p:sp>
        <p:nvSpPr>
          <p:cNvPr id="19" name="내용 개체 틀 13"/>
          <p:cNvSpPr txBox="1">
            <a:spLocks/>
          </p:cNvSpPr>
          <p:nvPr/>
        </p:nvSpPr>
        <p:spPr>
          <a:xfrm>
            <a:off x="431581" y="1052736"/>
            <a:ext cx="7643925" cy="1008112"/>
          </a:xfrm>
          <a:prstGeom prst="rect">
            <a:avLst/>
          </a:prstGeom>
          <a:solidFill>
            <a:schemeClr val="tx2">
              <a:lumMod val="20000"/>
              <a:lumOff val="80000"/>
            </a:schemeClr>
          </a:solidFill>
        </p:spPr>
        <p:txBody>
          <a:bodyPr vert="horz" lIns="91440" tIns="45720" rIns="91440" bIns="45720" rtlCol="0" anchor="ctr">
            <a:normAutofit/>
          </a:bodyPr>
          <a:lstStyle>
            <a:lvl1pPr marL="18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1pPr>
            <a:lvl2pPr marL="36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2pPr>
            <a:lvl3pPr marL="54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3pPr>
            <a:lvl4pPr marL="720000" indent="-180000" algn="l" defTabSz="914400" rtl="0" eaLnBrk="1" latinLnBrk="1" hangingPunct="1">
              <a:spcBef>
                <a:spcPts val="0"/>
              </a:spcBef>
              <a:buFont typeface="맑은 고딕" pitchFamily="50" charset="-127"/>
              <a:buChar char="-"/>
              <a:defRPr sz="1400" kern="1200">
                <a:solidFill>
                  <a:schemeClr val="tx1">
                    <a:lumMod val="75000"/>
                    <a:lumOff val="25000"/>
                  </a:schemeClr>
                </a:solidFill>
                <a:latin typeface="맑은 고딕" pitchFamily="50" charset="-127"/>
                <a:ea typeface="맑은 고딕" pitchFamily="50" charset="-127"/>
                <a:cs typeface="+mn-cs"/>
              </a:defRPr>
            </a:lvl4pPr>
            <a:lvl5pPr marL="90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85725" indent="-85725">
              <a:spcAft>
                <a:spcPts val="300"/>
              </a:spcAft>
            </a:pPr>
            <a:r>
              <a:rPr lang="ko-KR" altLang="en-US" sz="1300" dirty="0" smtClean="0">
                <a:solidFill>
                  <a:schemeClr val="tx1"/>
                </a:solidFill>
              </a:rPr>
              <a:t> </a:t>
            </a:r>
            <a:r>
              <a:rPr lang="en-US" dirty="0" smtClean="0">
                <a:latin typeface="+mj-ea"/>
                <a:ea typeface="+mj-ea"/>
              </a:rPr>
              <a:t>Performance modeling based on process design parameters</a:t>
            </a:r>
          </a:p>
          <a:p>
            <a:pPr marL="85725" indent="-85725">
              <a:spcAft>
                <a:spcPts val="300"/>
              </a:spcAft>
            </a:pPr>
            <a:r>
              <a:rPr lang="en-US" altLang="ko-KR" dirty="0" smtClean="0">
                <a:solidFill>
                  <a:schemeClr val="tx1"/>
                </a:solidFill>
                <a:latin typeface="+mj-ea"/>
                <a:ea typeface="+mj-ea"/>
              </a:rPr>
              <a:t> </a:t>
            </a:r>
            <a:r>
              <a:rPr lang="en-US" dirty="0" smtClean="0">
                <a:latin typeface="+mj-ea"/>
                <a:ea typeface="+mj-ea"/>
              </a:rPr>
              <a:t>Developed a parameter-based process simulator (What-if Process Simulator)</a:t>
            </a:r>
          </a:p>
          <a:p>
            <a:pPr marL="85725" indent="-85725">
              <a:spcAft>
                <a:spcPts val="300"/>
              </a:spcAft>
            </a:pPr>
            <a:r>
              <a:rPr lang="en-US" altLang="ko-KR" dirty="0" smtClean="0">
                <a:solidFill>
                  <a:schemeClr val="tx1"/>
                </a:solidFill>
                <a:latin typeface="+mj-ea"/>
                <a:ea typeface="+mj-ea"/>
              </a:rPr>
              <a:t> </a:t>
            </a:r>
            <a:r>
              <a:rPr lang="en-US" dirty="0" smtClean="0">
                <a:latin typeface="+mj-ea"/>
                <a:ea typeface="+mj-ea"/>
              </a:rPr>
              <a:t>Development of performance index modeling and analysis / evaluation model</a:t>
            </a:r>
            <a:endParaRPr lang="en-US" altLang="ko-KR" dirty="0">
              <a:solidFill>
                <a:schemeClr val="tx1"/>
              </a:solidFill>
              <a:latin typeface="+mj-ea"/>
              <a:ea typeface="+mj-ea"/>
            </a:endParaRPr>
          </a:p>
        </p:txBody>
      </p:sp>
      <p:grpSp>
        <p:nvGrpSpPr>
          <p:cNvPr id="20" name="그룹 19"/>
          <p:cNvGrpSpPr/>
          <p:nvPr/>
        </p:nvGrpSpPr>
        <p:grpSpPr>
          <a:xfrm>
            <a:off x="3560643" y="5173382"/>
            <a:ext cx="1582861" cy="1088555"/>
            <a:chOff x="2565412" y="3136837"/>
            <a:chExt cx="1584176" cy="791825"/>
          </a:xfrm>
        </p:grpSpPr>
        <p:grpSp>
          <p:nvGrpSpPr>
            <p:cNvPr id="21" name="그룹 20"/>
            <p:cNvGrpSpPr/>
            <p:nvPr/>
          </p:nvGrpSpPr>
          <p:grpSpPr>
            <a:xfrm>
              <a:off x="2565412" y="3136837"/>
              <a:ext cx="1584176" cy="791825"/>
              <a:chOff x="4283968" y="2593243"/>
              <a:chExt cx="3029189" cy="1514091"/>
            </a:xfrm>
          </p:grpSpPr>
          <p:grpSp>
            <p:nvGrpSpPr>
              <p:cNvPr id="23" name="그룹 22"/>
              <p:cNvGrpSpPr/>
              <p:nvPr/>
            </p:nvGrpSpPr>
            <p:grpSpPr>
              <a:xfrm>
                <a:off x="4283968" y="2593243"/>
                <a:ext cx="1009729" cy="1514091"/>
                <a:chOff x="2173427" y="1849540"/>
                <a:chExt cx="995656" cy="1492988"/>
              </a:xfrm>
            </p:grpSpPr>
            <p:pic>
              <p:nvPicPr>
                <p:cNvPr id="38" name="Picture 2" descr="C:\Users\user\Desktop\대량맞춤\산업부보고\a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73427" y="1849540"/>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39" name="Picture 3" descr="C:\Users\user\Desktop\대량맞춤\산업부보고\26608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71255" y="1849541"/>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40" name="Picture 2" descr="C:\Users\user\Desktop\대량맞춤\산업부보고\a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71255" y="2342652"/>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41" name="Picture 3" descr="C:\Users\user\Desktop\대량맞춤\산업부보고\26608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73427" y="2347369"/>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42" name="Picture 2" descr="C:\Users\user\Desktop\대량맞춤\산업부보고\a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73427" y="2844699"/>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43" name="Picture 3" descr="C:\Users\user\Desktop\대량맞춤\산업부보고\26608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71255" y="2844700"/>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4" name="그룹 23"/>
              <p:cNvGrpSpPr/>
              <p:nvPr/>
            </p:nvGrpSpPr>
            <p:grpSpPr>
              <a:xfrm>
                <a:off x="5293698" y="2593243"/>
                <a:ext cx="1009729" cy="1514091"/>
                <a:chOff x="2173427" y="1849540"/>
                <a:chExt cx="995656" cy="1492988"/>
              </a:xfrm>
            </p:grpSpPr>
            <p:pic>
              <p:nvPicPr>
                <p:cNvPr id="32" name="Picture 2" descr="C:\Users\user\Desktop\대량맞춤\산업부보고\a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73427" y="1849540"/>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33" name="Picture 3" descr="C:\Users\user\Desktop\대량맞춤\산업부보고\26608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71255" y="1849541"/>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34" name="Picture 2" descr="C:\Users\user\Desktop\대량맞춤\산업부보고\a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71255" y="2342652"/>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35" name="Picture 3" descr="C:\Users\user\Desktop\대량맞춤\산업부보고\26608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73427" y="2347369"/>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36" name="Picture 2" descr="C:\Users\user\Desktop\대량맞춤\산업부보고\a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73427" y="2844699"/>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37" name="Picture 3" descr="C:\Users\user\Desktop\대량맞춤\산업부보고\26608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71255" y="2844700"/>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5" name="그룹 24"/>
              <p:cNvGrpSpPr/>
              <p:nvPr/>
            </p:nvGrpSpPr>
            <p:grpSpPr>
              <a:xfrm>
                <a:off x="6303428" y="2593243"/>
                <a:ext cx="1009729" cy="1514091"/>
                <a:chOff x="2173427" y="1849540"/>
                <a:chExt cx="995656" cy="1492988"/>
              </a:xfrm>
            </p:grpSpPr>
            <p:pic>
              <p:nvPicPr>
                <p:cNvPr id="26" name="Picture 2" descr="C:\Users\user\Desktop\대량맞춤\산업부보고\a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73427" y="1849540"/>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3" descr="C:\Users\user\Desktop\대량맞춤\산업부보고\26608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71255" y="1849541"/>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2" descr="C:\Users\user\Desktop\대량맞춤\산업부보고\a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71255" y="2342652"/>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3" descr="C:\Users\user\Desktop\대량맞춤\산업부보고\26608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73427" y="2347369"/>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30" name="Picture 2" descr="C:\Users\user\Desktop\대량맞춤\산업부보고\a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73427" y="2844699"/>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pic>
              <p:nvPicPr>
                <p:cNvPr id="31" name="Picture 3" descr="C:\Users\user\Desktop\대량맞춤\산업부보고\26608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71255" y="2844700"/>
                  <a:ext cx="497828" cy="497828"/>
                </a:xfrm>
                <a:prstGeom prst="rect">
                  <a:avLst/>
                </a:prstGeom>
                <a:noFill/>
                <a:ln w="9525">
                  <a:solidFill>
                    <a:srgbClr val="0FC8E1"/>
                  </a:solidFill>
                  <a:miter lim="800000"/>
                  <a:headEnd/>
                  <a:tailEnd/>
                </a:ln>
                <a:extLst>
                  <a:ext uri="{909E8E84-426E-40DD-AFC4-6F175D3DCCD1}">
                    <a14:hiddenFill xmlns:a14="http://schemas.microsoft.com/office/drawing/2010/main">
                      <a:solidFill>
                        <a:srgbClr val="FFFFFF"/>
                      </a:solidFill>
                    </a14:hiddenFill>
                  </a:ext>
                </a:extLst>
              </p:spPr>
            </p:pic>
          </p:grpSp>
        </p:grpSp>
        <p:pic>
          <p:nvPicPr>
            <p:cNvPr id="22" name="Picture 3"/>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65412" y="3140881"/>
              <a:ext cx="1584175" cy="787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44"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05638" y="4643446"/>
            <a:ext cx="1546722" cy="1293430"/>
          </a:xfrm>
          <a:prstGeom prst="ellipse">
            <a:avLst/>
          </a:prstGeom>
          <a:ln>
            <a:noFill/>
          </a:ln>
          <a:effectLst>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057186" y="5584298"/>
            <a:ext cx="1130045" cy="1301064"/>
          </a:xfrm>
          <a:prstGeom prst="ellipse">
            <a:avLst/>
          </a:prstGeom>
          <a:ln>
            <a:noFill/>
          </a:ln>
          <a:effectLst>
            <a:softEdge rad="127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6" name="직선 화살표 연결선 45"/>
          <p:cNvCxnSpPr>
            <a:stCxn id="44" idx="6"/>
          </p:cNvCxnSpPr>
          <p:nvPr/>
        </p:nvCxnSpPr>
        <p:spPr>
          <a:xfrm flipH="1">
            <a:off x="3273009" y="5290161"/>
            <a:ext cx="179351" cy="375925"/>
          </a:xfrm>
          <a:prstGeom prst="straightConnector1">
            <a:avLst/>
          </a:prstGeom>
          <a:ln w="28575">
            <a:solidFill>
              <a:schemeClr val="bg1">
                <a:lumMod val="65000"/>
              </a:schemeClr>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47" name="직선 화살표 연결선 46"/>
          <p:cNvCxnSpPr>
            <a:stCxn id="45" idx="6"/>
          </p:cNvCxnSpPr>
          <p:nvPr/>
        </p:nvCxnSpPr>
        <p:spPr>
          <a:xfrm flipV="1">
            <a:off x="3187231" y="5667976"/>
            <a:ext cx="85778" cy="566854"/>
          </a:xfrm>
          <a:prstGeom prst="straightConnector1">
            <a:avLst/>
          </a:prstGeom>
          <a:ln w="28575">
            <a:solidFill>
              <a:schemeClr val="bg1">
                <a:lumMod val="65000"/>
              </a:schemeClr>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85786" y="5528567"/>
            <a:ext cx="1455885" cy="276999"/>
          </a:xfrm>
          <a:prstGeom prst="rect">
            <a:avLst/>
          </a:prstGeom>
          <a:noFill/>
        </p:spPr>
        <p:txBody>
          <a:bodyPr wrap="square" rtlCol="0">
            <a:spAutoFit/>
          </a:bodyPr>
          <a:lstStyle/>
          <a:p>
            <a:pPr algn="ctr"/>
            <a:r>
              <a:rPr lang="en-US" altLang="ko-KR" sz="1200" dirty="0" smtClean="0"/>
              <a:t>&lt;Process Spec&gt;</a:t>
            </a:r>
            <a:endParaRPr lang="ko-KR" altLang="en-US" sz="1200" dirty="0"/>
          </a:p>
        </p:txBody>
      </p:sp>
      <p:sp>
        <p:nvSpPr>
          <p:cNvPr id="49" name="TextBox 48"/>
          <p:cNvSpPr txBox="1"/>
          <p:nvPr/>
        </p:nvSpPr>
        <p:spPr>
          <a:xfrm>
            <a:off x="3434493" y="6253705"/>
            <a:ext cx="1851887" cy="276999"/>
          </a:xfrm>
          <a:prstGeom prst="rect">
            <a:avLst/>
          </a:prstGeom>
          <a:noFill/>
        </p:spPr>
        <p:txBody>
          <a:bodyPr wrap="square" rtlCol="0">
            <a:spAutoFit/>
          </a:bodyPr>
          <a:lstStyle/>
          <a:p>
            <a:pPr algn="ctr"/>
            <a:r>
              <a:rPr lang="en-US" altLang="ko-KR" sz="1200" b="1" dirty="0" smtClean="0">
                <a:solidFill>
                  <a:srgbClr val="C00000"/>
                </a:solidFill>
              </a:rPr>
              <a:t>[ Process Simulator ]</a:t>
            </a:r>
            <a:endParaRPr lang="ko-KR" altLang="en-US" sz="1200" b="1" dirty="0">
              <a:solidFill>
                <a:srgbClr val="C00000"/>
              </a:solidFill>
            </a:endParaRPr>
          </a:p>
        </p:txBody>
      </p:sp>
      <p:cxnSp>
        <p:nvCxnSpPr>
          <p:cNvPr id="56" name="직선 화살표 연결선 55"/>
          <p:cNvCxnSpPr>
            <a:stCxn id="6" idx="2"/>
          </p:cNvCxnSpPr>
          <p:nvPr/>
        </p:nvCxnSpPr>
        <p:spPr>
          <a:xfrm rot="16200000" flipH="1">
            <a:off x="2598101" y="3285658"/>
            <a:ext cx="514409" cy="2915542"/>
          </a:xfrm>
          <a:prstGeom prst="straightConnector1">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59" name="직선 화살표 연결선 58"/>
          <p:cNvCxnSpPr>
            <a:stCxn id="8" idx="2"/>
          </p:cNvCxnSpPr>
          <p:nvPr/>
        </p:nvCxnSpPr>
        <p:spPr>
          <a:xfrm rot="16200000" flipH="1">
            <a:off x="3618331" y="4305895"/>
            <a:ext cx="514408" cy="875068"/>
          </a:xfrm>
          <a:prstGeom prst="straightConnector1">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62" name="직선 화살표 연결선 61"/>
          <p:cNvCxnSpPr>
            <a:stCxn id="10" idx="2"/>
          </p:cNvCxnSpPr>
          <p:nvPr/>
        </p:nvCxnSpPr>
        <p:spPr>
          <a:xfrm rot="5400000">
            <a:off x="4585124" y="4002683"/>
            <a:ext cx="699079" cy="1296830"/>
          </a:xfrm>
          <a:prstGeom prst="straightConnector1">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65" name="직선 화살표 연결선 64"/>
          <p:cNvCxnSpPr>
            <a:stCxn id="14" idx="2"/>
          </p:cNvCxnSpPr>
          <p:nvPr/>
        </p:nvCxnSpPr>
        <p:spPr>
          <a:xfrm rot="5400000">
            <a:off x="5890046" y="2724614"/>
            <a:ext cx="699077" cy="3852966"/>
          </a:xfrm>
          <a:prstGeom prst="straightConnector1">
            <a:avLst/>
          </a:prstGeom>
          <a:ln w="28575">
            <a:solidFill>
              <a:srgbClr val="3366FF"/>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82068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_x285422552" descr="EMB0000398403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282" y="4102245"/>
            <a:ext cx="4327715" cy="2495107"/>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3071802" y="4226248"/>
            <a:ext cx="1624291" cy="276999"/>
          </a:xfrm>
          <a:prstGeom prst="rect">
            <a:avLst/>
          </a:prstGeom>
          <a:solidFill>
            <a:schemeClr val="bg1"/>
          </a:solidFill>
        </p:spPr>
        <p:txBody>
          <a:bodyPr wrap="none" rtlCol="0">
            <a:spAutoFit/>
          </a:bodyPr>
          <a:lstStyle/>
          <a:p>
            <a:r>
              <a:rPr lang="en-US" altLang="ko-KR" sz="1200" b="1" dirty="0" smtClean="0"/>
              <a:t>4 inch touch screen</a:t>
            </a:r>
            <a:endParaRPr lang="ko-KR" altLang="en-US" sz="1200" b="1" dirty="0"/>
          </a:p>
        </p:txBody>
      </p:sp>
      <p:sp>
        <p:nvSpPr>
          <p:cNvPr id="2" name="제목 1"/>
          <p:cNvSpPr>
            <a:spLocks noGrp="1"/>
          </p:cNvSpPr>
          <p:nvPr>
            <p:ph type="title"/>
          </p:nvPr>
        </p:nvSpPr>
        <p:spPr/>
        <p:txBody>
          <a:bodyPr/>
          <a:lstStyle/>
          <a:p>
            <a:r>
              <a:rPr lang="en-US" altLang="ko-KR" dirty="0" smtClean="0"/>
              <a:t>7. Apparel Part Smart Factory : Sewing Machine</a:t>
            </a:r>
            <a:endParaRPr lang="ko-KR" altLang="en-US" dirty="0"/>
          </a:p>
        </p:txBody>
      </p:sp>
      <p:sp>
        <p:nvSpPr>
          <p:cNvPr id="4" name="슬라이드 번호 개체 틀 3"/>
          <p:cNvSpPr>
            <a:spLocks noGrp="1"/>
          </p:cNvSpPr>
          <p:nvPr>
            <p:ph type="sldNum" sz="quarter" idx="12"/>
          </p:nvPr>
        </p:nvSpPr>
        <p:spPr/>
        <p:txBody>
          <a:bodyPr/>
          <a:lstStyle/>
          <a:p>
            <a:fld id="{0F567439-5C3E-4BB1-91F1-4F884E3EA3BA}" type="slidenum">
              <a:rPr lang="ko-KR" altLang="en-US" smtClean="0"/>
              <a:pPr/>
              <a:t>26</a:t>
            </a:fld>
            <a:endParaRPr lang="ko-KR" altLang="en-US" dirty="0"/>
          </a:p>
        </p:txBody>
      </p:sp>
      <p:sp>
        <p:nvSpPr>
          <p:cNvPr id="5" name="직사각형 4"/>
          <p:cNvSpPr/>
          <p:nvPr/>
        </p:nvSpPr>
        <p:spPr>
          <a:xfrm>
            <a:off x="395536" y="692696"/>
            <a:ext cx="8568952" cy="1077218"/>
          </a:xfrm>
          <a:prstGeom prst="rect">
            <a:avLst/>
          </a:prstGeom>
        </p:spPr>
        <p:txBody>
          <a:bodyPr wrap="square">
            <a:spAutoFit/>
          </a:bodyPr>
          <a:lstStyle/>
          <a:p>
            <a:pPr indent="93663"/>
            <a:r>
              <a:rPr lang="en-US" altLang="ko-KR" sz="1600" b="1" dirty="0" smtClean="0">
                <a:latin typeface="+mj-lt"/>
              </a:rPr>
              <a:t> </a:t>
            </a:r>
            <a:endParaRPr lang="en-US" altLang="ko-KR" sz="1600" b="1" dirty="0">
              <a:latin typeface="+mj-lt"/>
            </a:endParaRPr>
          </a:p>
          <a:p>
            <a:pPr indent="93663"/>
            <a:endParaRPr lang="en-US" altLang="ko-KR" sz="1600" b="1" dirty="0" smtClean="0">
              <a:solidFill>
                <a:srgbClr val="C00000"/>
              </a:solidFill>
              <a:latin typeface="+mj-lt"/>
            </a:endParaRPr>
          </a:p>
          <a:p>
            <a:pPr indent="93663"/>
            <a:endParaRPr lang="en-US" altLang="ko-KR" sz="1600" b="1" dirty="0">
              <a:solidFill>
                <a:srgbClr val="C00000"/>
              </a:solidFill>
              <a:latin typeface="+mj-lt"/>
            </a:endParaRPr>
          </a:p>
          <a:p>
            <a:pPr indent="93663"/>
            <a:endParaRPr lang="en-US" altLang="ko-KR" sz="1600" b="1" dirty="0">
              <a:solidFill>
                <a:srgbClr val="C00000"/>
              </a:solidFill>
              <a:latin typeface="+mj-lt"/>
            </a:endParaRPr>
          </a:p>
        </p:txBody>
      </p:sp>
      <p:sp>
        <p:nvSpPr>
          <p:cNvPr id="7"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8"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9" name="TextBox 8"/>
          <p:cNvSpPr txBox="1"/>
          <p:nvPr/>
        </p:nvSpPr>
        <p:spPr>
          <a:xfrm>
            <a:off x="251520" y="1031250"/>
            <a:ext cx="5184576" cy="292388"/>
          </a:xfrm>
          <a:prstGeom prst="rect">
            <a:avLst/>
          </a:prstGeom>
          <a:noFill/>
        </p:spPr>
        <p:txBody>
          <a:bodyPr wrap="square" rtlCol="0">
            <a:spAutoFit/>
          </a:bodyPr>
          <a:lstStyle/>
          <a:p>
            <a:pPr marL="85725" indent="-85725">
              <a:buFont typeface="Wingdings" panose="05000000000000000000" pitchFamily="2" charset="2"/>
              <a:buChar char="l"/>
            </a:pPr>
            <a:r>
              <a:rPr lang="en-US" altLang="ko-KR" sz="1300" dirty="0" smtClean="0">
                <a:solidFill>
                  <a:srgbClr val="C00000"/>
                </a:solidFill>
              </a:rPr>
              <a:t> </a:t>
            </a:r>
            <a:r>
              <a:rPr lang="en-US" altLang="ko-KR" sz="1300" b="1" dirty="0" smtClean="0">
                <a:solidFill>
                  <a:srgbClr val="C00000"/>
                </a:solidFill>
              </a:rPr>
              <a:t>Working Event Detection</a:t>
            </a:r>
            <a:r>
              <a:rPr lang="ko-KR" altLang="en-US" sz="1300" b="1" dirty="0" smtClean="0">
                <a:solidFill>
                  <a:srgbClr val="C00000"/>
                </a:solidFill>
              </a:rPr>
              <a:t> </a:t>
            </a:r>
            <a:r>
              <a:rPr lang="en-US" altLang="ko-KR" sz="1300" b="1" dirty="0" smtClean="0">
                <a:solidFill>
                  <a:srgbClr val="C00000"/>
                </a:solidFill>
              </a:rPr>
              <a:t>H/W Structure Figure</a:t>
            </a:r>
            <a:endParaRPr lang="en-US" altLang="ko-KR" sz="1300" b="1" dirty="0">
              <a:solidFill>
                <a:schemeClr val="tx1">
                  <a:lumMod val="75000"/>
                  <a:lumOff val="25000"/>
                </a:schemeClr>
              </a:solidFill>
            </a:endParaRPr>
          </a:p>
        </p:txBody>
      </p:sp>
      <p:pic>
        <p:nvPicPr>
          <p:cNvPr id="11" name="그림 10"/>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l="36883" t="18525"/>
          <a:stretch/>
        </p:blipFill>
        <p:spPr>
          <a:xfrm>
            <a:off x="395537" y="1340768"/>
            <a:ext cx="3240360" cy="2352861"/>
          </a:xfrm>
          <a:prstGeom prst="rect">
            <a:avLst/>
          </a:prstGeom>
        </p:spPr>
      </p:pic>
      <p:sp>
        <p:nvSpPr>
          <p:cNvPr id="14" name="직사각형 13"/>
          <p:cNvSpPr/>
          <p:nvPr/>
        </p:nvSpPr>
        <p:spPr>
          <a:xfrm>
            <a:off x="1763688" y="1445877"/>
            <a:ext cx="864096" cy="648073"/>
          </a:xfrm>
          <a:prstGeom prst="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16" name="직선 화살표 연결선 15"/>
          <p:cNvCxnSpPr>
            <a:stCxn id="14" idx="3"/>
            <a:endCxn id="17" idx="1"/>
          </p:cNvCxnSpPr>
          <p:nvPr/>
        </p:nvCxnSpPr>
        <p:spPr>
          <a:xfrm flipV="1">
            <a:off x="2627784" y="1495798"/>
            <a:ext cx="1158398" cy="274116"/>
          </a:xfrm>
          <a:prstGeom prst="straightConnector1">
            <a:avLst/>
          </a:prstGeom>
          <a:ln w="28575">
            <a:solidFill>
              <a:srgbClr val="FF33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786182" y="1357298"/>
            <a:ext cx="1171731" cy="276999"/>
          </a:xfrm>
          <a:prstGeom prst="rect">
            <a:avLst/>
          </a:prstGeom>
          <a:noFill/>
        </p:spPr>
        <p:txBody>
          <a:bodyPr wrap="none" rtlCol="0">
            <a:spAutoFit/>
          </a:bodyPr>
          <a:lstStyle/>
          <a:p>
            <a:r>
              <a:rPr lang="en-US" altLang="ko-KR" sz="1200" b="1" dirty="0" smtClean="0"/>
              <a:t>POP Terminal</a:t>
            </a:r>
            <a:endParaRPr lang="ko-KR" altLang="en-US" sz="1200" b="1" dirty="0"/>
          </a:p>
        </p:txBody>
      </p:sp>
      <p:sp>
        <p:nvSpPr>
          <p:cNvPr id="20" name="직사각형 19"/>
          <p:cNvSpPr/>
          <p:nvPr/>
        </p:nvSpPr>
        <p:spPr>
          <a:xfrm>
            <a:off x="2776390" y="3001325"/>
            <a:ext cx="720079" cy="478072"/>
          </a:xfrm>
          <a:prstGeom prst="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21" name="직선 화살표 연결선 20"/>
          <p:cNvCxnSpPr>
            <a:stCxn id="20" idx="3"/>
            <a:endCxn id="23" idx="1"/>
          </p:cNvCxnSpPr>
          <p:nvPr/>
        </p:nvCxnSpPr>
        <p:spPr>
          <a:xfrm flipV="1">
            <a:off x="3496469" y="1908413"/>
            <a:ext cx="281341" cy="1331948"/>
          </a:xfrm>
          <a:prstGeom prst="straightConnector1">
            <a:avLst/>
          </a:prstGeom>
          <a:ln w="28575">
            <a:solidFill>
              <a:srgbClr val="FF33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777810" y="1769913"/>
            <a:ext cx="1054328" cy="276999"/>
          </a:xfrm>
          <a:prstGeom prst="rect">
            <a:avLst/>
          </a:prstGeom>
          <a:noFill/>
        </p:spPr>
        <p:txBody>
          <a:bodyPr wrap="none" rtlCol="0">
            <a:spAutoFit/>
          </a:bodyPr>
          <a:lstStyle/>
          <a:p>
            <a:r>
              <a:rPr lang="en-US" altLang="ko-KR" sz="1200" b="1" dirty="0" smtClean="0"/>
              <a:t>RFID reader</a:t>
            </a:r>
            <a:endParaRPr lang="ko-KR" altLang="en-US" sz="1200" b="1" dirty="0"/>
          </a:p>
        </p:txBody>
      </p:sp>
      <p:sp>
        <p:nvSpPr>
          <p:cNvPr id="25" name="TextBox 24"/>
          <p:cNvSpPr txBox="1">
            <a:spLocks noChangeArrowheads="1"/>
          </p:cNvSpPr>
          <p:nvPr/>
        </p:nvSpPr>
        <p:spPr bwMode="auto">
          <a:xfrm>
            <a:off x="323528" y="692696"/>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a:latin typeface="맑은 고딕" pitchFamily="50" charset="-127"/>
                <a:ea typeface="맑은 고딕" pitchFamily="50" charset="-127"/>
              </a:rPr>
              <a:t>Smart </a:t>
            </a:r>
            <a:r>
              <a:rPr lang="en-US" altLang="ko-KR" sz="1600" b="1" dirty="0" smtClean="0">
                <a:latin typeface="맑은 고딕" pitchFamily="50" charset="-127"/>
                <a:ea typeface="맑은 고딕" pitchFamily="50" charset="-127"/>
              </a:rPr>
              <a:t>Sewing Machine </a:t>
            </a:r>
            <a:r>
              <a:rPr lang="en-US" altLang="ko-KR" sz="1600" b="1" dirty="0">
                <a:latin typeface="맑은 고딕" pitchFamily="50" charset="-127"/>
                <a:ea typeface="맑은 고딕" pitchFamily="50" charset="-127"/>
              </a:rPr>
              <a:t>(</a:t>
            </a:r>
            <a:r>
              <a:rPr lang="en-US" altLang="ko-KR" sz="1600" b="1" dirty="0" smtClean="0">
                <a:latin typeface="맑은 고딕" pitchFamily="50" charset="-127"/>
                <a:ea typeface="맑은 고딕" pitchFamily="50" charset="-127"/>
              </a:rPr>
              <a:t>Apparel) </a:t>
            </a:r>
            <a:endParaRPr lang="ko-KR" altLang="en-US" sz="1600" b="1" dirty="0">
              <a:solidFill>
                <a:srgbClr val="C00000"/>
              </a:solidFill>
              <a:latin typeface="맑은 고딕" pitchFamily="50" charset="-127"/>
              <a:ea typeface="맑은 고딕" pitchFamily="50" charset="-127"/>
            </a:endParaRPr>
          </a:p>
        </p:txBody>
      </p:sp>
      <p:sp>
        <p:nvSpPr>
          <p:cNvPr id="26" name="TextBox 25"/>
          <p:cNvSpPr txBox="1"/>
          <p:nvPr/>
        </p:nvSpPr>
        <p:spPr>
          <a:xfrm>
            <a:off x="251520" y="3789040"/>
            <a:ext cx="5184576" cy="292388"/>
          </a:xfrm>
          <a:prstGeom prst="rect">
            <a:avLst/>
          </a:prstGeom>
          <a:noFill/>
        </p:spPr>
        <p:txBody>
          <a:bodyPr wrap="square" rtlCol="0">
            <a:spAutoFit/>
          </a:bodyPr>
          <a:lstStyle/>
          <a:p>
            <a:pPr marL="85725" indent="-85725">
              <a:buFont typeface="Wingdings" panose="05000000000000000000" pitchFamily="2" charset="2"/>
              <a:buChar char="l"/>
            </a:pPr>
            <a:r>
              <a:rPr lang="en-US" altLang="ko-KR" sz="1300" dirty="0" smtClean="0">
                <a:solidFill>
                  <a:srgbClr val="C00000"/>
                </a:solidFill>
              </a:rPr>
              <a:t> </a:t>
            </a:r>
            <a:r>
              <a:rPr lang="en-US" altLang="ko-KR" sz="1300" b="1" dirty="0" smtClean="0">
                <a:solidFill>
                  <a:srgbClr val="C00000"/>
                </a:solidFill>
              </a:rPr>
              <a:t>Under Thread Sensing System H/W Development</a:t>
            </a:r>
            <a:endParaRPr lang="en-US" altLang="ko-KR" sz="1300" b="1" dirty="0">
              <a:solidFill>
                <a:srgbClr val="C00000"/>
              </a:solidFill>
            </a:endParaRPr>
          </a:p>
        </p:txBody>
      </p:sp>
      <p:pic>
        <p:nvPicPr>
          <p:cNvPr id="2049" name="_x285425992" descr="EMB0000398403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7590" y="1928802"/>
            <a:ext cx="4457880" cy="2956744"/>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3071803" y="4500570"/>
            <a:ext cx="1643074" cy="461665"/>
          </a:xfrm>
          <a:prstGeom prst="rect">
            <a:avLst/>
          </a:prstGeom>
          <a:solidFill>
            <a:schemeClr val="bg1"/>
          </a:solidFill>
        </p:spPr>
        <p:txBody>
          <a:bodyPr wrap="square" rtlCol="0">
            <a:spAutoFit/>
          </a:bodyPr>
          <a:lstStyle/>
          <a:p>
            <a:r>
              <a:rPr lang="en-US" altLang="ko-KR" sz="1200" b="1" dirty="0" smtClean="0"/>
              <a:t>Under thread bobbin winder part</a:t>
            </a:r>
            <a:endParaRPr lang="ko-KR" altLang="en-US" sz="1200" b="1" dirty="0"/>
          </a:p>
        </p:txBody>
      </p:sp>
      <p:sp>
        <p:nvSpPr>
          <p:cNvPr id="27" name="TextBox 26"/>
          <p:cNvSpPr txBox="1"/>
          <p:nvPr/>
        </p:nvSpPr>
        <p:spPr>
          <a:xfrm>
            <a:off x="3071802" y="4929198"/>
            <a:ext cx="2500330" cy="461665"/>
          </a:xfrm>
          <a:prstGeom prst="rect">
            <a:avLst/>
          </a:prstGeom>
          <a:solidFill>
            <a:schemeClr val="bg1"/>
          </a:solidFill>
        </p:spPr>
        <p:txBody>
          <a:bodyPr wrap="square" rtlCol="0">
            <a:spAutoFit/>
          </a:bodyPr>
          <a:lstStyle/>
          <a:p>
            <a:r>
              <a:rPr lang="en-US" altLang="ko-KR" sz="1200" b="1" dirty="0" smtClean="0"/>
              <a:t>Prevention of under thread tangling </a:t>
            </a:r>
            <a:endParaRPr lang="ko-KR" altLang="en-US" sz="1200" b="1" dirty="0"/>
          </a:p>
        </p:txBody>
      </p:sp>
      <p:sp>
        <p:nvSpPr>
          <p:cNvPr id="28" name="TextBox 27"/>
          <p:cNvSpPr txBox="1"/>
          <p:nvPr/>
        </p:nvSpPr>
        <p:spPr>
          <a:xfrm>
            <a:off x="3071802" y="5795207"/>
            <a:ext cx="2857520" cy="276999"/>
          </a:xfrm>
          <a:prstGeom prst="rect">
            <a:avLst/>
          </a:prstGeom>
          <a:solidFill>
            <a:schemeClr val="bg1"/>
          </a:solidFill>
        </p:spPr>
        <p:txBody>
          <a:bodyPr wrap="square" rtlCol="0">
            <a:spAutoFit/>
          </a:bodyPr>
          <a:lstStyle/>
          <a:p>
            <a:r>
              <a:rPr lang="en-US" altLang="ko-KR" sz="1200" b="1" dirty="0" smtClean="0"/>
              <a:t>Under thread residual sensing part</a:t>
            </a:r>
            <a:endParaRPr lang="ko-KR" altLang="en-US" sz="1200" b="1" dirty="0"/>
          </a:p>
        </p:txBody>
      </p:sp>
      <p:sp>
        <p:nvSpPr>
          <p:cNvPr id="29" name="TextBox 28"/>
          <p:cNvSpPr txBox="1"/>
          <p:nvPr/>
        </p:nvSpPr>
        <p:spPr>
          <a:xfrm>
            <a:off x="3166100" y="6106496"/>
            <a:ext cx="4491070" cy="276999"/>
          </a:xfrm>
          <a:prstGeom prst="rect">
            <a:avLst/>
          </a:prstGeom>
          <a:solidFill>
            <a:schemeClr val="bg1"/>
          </a:solidFill>
        </p:spPr>
        <p:txBody>
          <a:bodyPr wrap="square" rtlCol="0">
            <a:spAutoFit/>
          </a:bodyPr>
          <a:lstStyle/>
          <a:p>
            <a:r>
              <a:rPr lang="en-US" altLang="ko-KR" sz="1200" b="1" dirty="0" smtClean="0"/>
              <a:t>Under thread bobbin rotation speed sensing part</a:t>
            </a:r>
            <a:endParaRPr lang="ko-KR" altLang="en-US" sz="1200" b="1" dirty="0"/>
          </a:p>
        </p:txBody>
      </p:sp>
    </p:spTree>
    <p:extLst>
      <p:ext uri="{BB962C8B-B14F-4D97-AF65-F5344CB8AC3E}">
        <p14:creationId xmlns:p14="http://schemas.microsoft.com/office/powerpoint/2010/main" val="17405081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7. Apparel Part Smart Factory : Sewing Machine</a:t>
            </a:r>
            <a:endParaRPr lang="ko-KR" altLang="en-US" dirty="0"/>
          </a:p>
        </p:txBody>
      </p:sp>
      <p:sp>
        <p:nvSpPr>
          <p:cNvPr id="5" name="직사각형 4"/>
          <p:cNvSpPr/>
          <p:nvPr/>
        </p:nvSpPr>
        <p:spPr>
          <a:xfrm>
            <a:off x="395536" y="-506014"/>
            <a:ext cx="7920880" cy="369332"/>
          </a:xfrm>
          <a:prstGeom prst="rect">
            <a:avLst/>
          </a:prstGeom>
        </p:spPr>
        <p:txBody>
          <a:bodyPr wrap="square">
            <a:spAutoFit/>
          </a:bodyPr>
          <a:lstStyle/>
          <a:p>
            <a:pPr indent="93663"/>
            <a:r>
              <a:rPr lang="ko-KR" altLang="en-US" b="1" dirty="0"/>
              <a:t>▶ </a:t>
            </a:r>
            <a:r>
              <a:rPr lang="en-US" altLang="ko-KR" b="1" dirty="0"/>
              <a:t>Apparel Stream</a:t>
            </a:r>
            <a:r>
              <a:rPr lang="ko-KR" altLang="en-US" b="1" dirty="0"/>
              <a:t>용 스마트 제조 시스템 설계</a:t>
            </a:r>
            <a:r>
              <a:rPr lang="en-US" altLang="ko-KR" b="1" dirty="0"/>
              <a:t>(</a:t>
            </a:r>
            <a:r>
              <a:rPr lang="ko-KR" altLang="en-US" b="1" dirty="0" err="1"/>
              <a:t>봉제기</a:t>
            </a:r>
            <a:r>
              <a:rPr lang="en-US" altLang="ko-KR" b="1" dirty="0"/>
              <a:t>)</a:t>
            </a:r>
          </a:p>
        </p:txBody>
      </p:sp>
      <p:pic>
        <p:nvPicPr>
          <p:cNvPr id="4099" name="_x475308336" descr="EMB00003984038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67126" y="3942734"/>
            <a:ext cx="2121408" cy="1266444"/>
          </a:xfrm>
          <a:prstGeom prst="rect">
            <a:avLst/>
          </a:prstGeom>
          <a:noFill/>
          <a:extLst>
            <a:ext uri="{909E8E84-426E-40DD-AFC4-6F175D3DCCD1}">
              <a14:hiddenFill xmlns:a14="http://schemas.microsoft.com/office/drawing/2010/main">
                <a:solidFill>
                  <a:srgbClr val="FFFFFF"/>
                </a:solidFill>
              </a14:hiddenFill>
            </a:ext>
          </a:extLst>
        </p:spPr>
      </p:pic>
      <p:pic>
        <p:nvPicPr>
          <p:cNvPr id="4101" name="_x475308176" descr="EMB00003984038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6270" y="5260323"/>
            <a:ext cx="2103120" cy="1266444"/>
          </a:xfrm>
          <a:prstGeom prst="rect">
            <a:avLst/>
          </a:prstGeom>
          <a:noFill/>
          <a:extLst>
            <a:ext uri="{909E8E84-426E-40DD-AFC4-6F175D3DCCD1}">
              <a14:hiddenFill xmlns:a14="http://schemas.microsoft.com/office/drawing/2010/main">
                <a:solidFill>
                  <a:srgbClr val="FFFFFF"/>
                </a:solidFill>
              </a14:hiddenFill>
            </a:ext>
          </a:extLst>
        </p:spPr>
      </p:pic>
      <p:pic>
        <p:nvPicPr>
          <p:cNvPr id="4103" name="_x475308416" descr="EMB00003984038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44642" y="3949592"/>
            <a:ext cx="2084832" cy="125272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0"/>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pic>
        <p:nvPicPr>
          <p:cNvPr id="4105" name="_x475308336" descr="EMB00003984038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46928" y="5285469"/>
            <a:ext cx="2080260" cy="1216152"/>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pic>
        <p:nvPicPr>
          <p:cNvPr id="4107" name="_x475311136" descr="EMB00003984039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62948" y="3947306"/>
            <a:ext cx="1749412" cy="125730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pic>
        <p:nvPicPr>
          <p:cNvPr id="4109" name="_x475312576" descr="EMB00003984039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62948" y="5260323"/>
            <a:ext cx="1749412" cy="1266444"/>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4"/>
          <p:cNvSpPr>
            <a:spLocks noChangeArrowheads="1"/>
          </p:cNvSpPr>
          <p:nvPr/>
        </p:nvSpPr>
        <p:spPr bwMode="auto">
          <a:xfrm>
            <a:off x="-2052736" y="321297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graphicFrame>
        <p:nvGraphicFramePr>
          <p:cNvPr id="18" name="표 17"/>
          <p:cNvGraphicFramePr>
            <a:graphicFrameLocks noGrp="1"/>
          </p:cNvGraphicFramePr>
          <p:nvPr>
            <p:extLst>
              <p:ext uri="{D42A27DB-BD31-4B8C-83A1-F6EECF244321}">
                <p14:modId xmlns:p14="http://schemas.microsoft.com/office/powerpoint/2010/main" val="3885244566"/>
              </p:ext>
            </p:extLst>
          </p:nvPr>
        </p:nvGraphicFramePr>
        <p:xfrm>
          <a:off x="785786" y="1412776"/>
          <a:ext cx="8143932" cy="1932600"/>
        </p:xfrm>
        <a:graphic>
          <a:graphicData uri="http://schemas.openxmlformats.org/drawingml/2006/table">
            <a:tbl>
              <a:tblPr>
                <a:tableStyleId>{8EC20E35-A176-4012-BC5E-935CFFF8708E}</a:tableStyleId>
              </a:tblPr>
              <a:tblGrid>
                <a:gridCol w="3839214"/>
                <a:gridCol w="4304718"/>
              </a:tblGrid>
              <a:tr h="596630">
                <a:tc>
                  <a:txBody>
                    <a:bodyPr/>
                    <a:lstStyle/>
                    <a:p>
                      <a:pPr marL="0" marR="0" indent="0" algn="ctr" fontAlgn="base" latinLnBrk="1">
                        <a:lnSpc>
                          <a:spcPct val="100000"/>
                        </a:lnSpc>
                        <a:spcBef>
                          <a:spcPts val="0"/>
                        </a:spcBef>
                        <a:spcAft>
                          <a:spcPts val="0"/>
                        </a:spcAft>
                      </a:pPr>
                      <a:r>
                        <a:rPr lang="en-US" sz="1200" b="1" dirty="0" smtClean="0"/>
                        <a:t>Under thread automatic measurement mode</a:t>
                      </a:r>
                      <a:endParaRPr lang="ko-KR" altLang="en-US" sz="1200" b="1" kern="0" spc="0" dirty="0">
                        <a:solidFill>
                          <a:srgbClr val="000000"/>
                        </a:solidFill>
                        <a:effectLst/>
                        <a:latin typeface="+mj-l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marL="0" marR="0" indent="0" algn="l" fontAlgn="base" latinLnBrk="1">
                        <a:lnSpc>
                          <a:spcPct val="100000"/>
                        </a:lnSpc>
                        <a:spcBef>
                          <a:spcPts val="0"/>
                        </a:spcBef>
                        <a:spcAft>
                          <a:spcPts val="0"/>
                        </a:spcAft>
                      </a:pPr>
                      <a:r>
                        <a:rPr lang="ko-KR" altLang="en-US" sz="1200" b="1" kern="0" spc="0" dirty="0" smtClean="0">
                          <a:effectLst/>
                          <a:latin typeface="+mj-lt"/>
                        </a:rPr>
                        <a:t>◎ </a:t>
                      </a:r>
                      <a:r>
                        <a:rPr lang="en-US" altLang="ko-KR" sz="1200" b="1" kern="0" spc="0" dirty="0" smtClean="0">
                          <a:effectLst/>
                          <a:latin typeface="+mj-lt"/>
                        </a:rPr>
                        <a:t>Under thread bobbin residual detection value setting</a:t>
                      </a:r>
                      <a:endParaRPr lang="ko-KR" altLang="en-US" sz="1200" b="1" kern="0" spc="0" dirty="0">
                        <a:solidFill>
                          <a:srgbClr val="000000"/>
                        </a:solidFill>
                        <a:effectLst/>
                        <a:latin typeface="+mj-lt"/>
                      </a:endParaRPr>
                    </a:p>
                    <a:p>
                      <a:pPr marL="0" marR="0" indent="0" algn="l" fontAlgn="base" latinLnBrk="1">
                        <a:lnSpc>
                          <a:spcPct val="100000"/>
                        </a:lnSpc>
                        <a:spcBef>
                          <a:spcPts val="0"/>
                        </a:spcBef>
                        <a:spcAft>
                          <a:spcPts val="0"/>
                        </a:spcAft>
                      </a:pPr>
                      <a:r>
                        <a:rPr lang="ko-KR" altLang="en-US" sz="1200" b="1" kern="0" spc="0" dirty="0" smtClean="0">
                          <a:solidFill>
                            <a:schemeClr val="dk1"/>
                          </a:solidFill>
                          <a:effectLst/>
                          <a:latin typeface="+mn-lt"/>
                          <a:ea typeface="+mn-ea"/>
                          <a:cs typeface="+mn-cs"/>
                        </a:rPr>
                        <a:t>◎ </a:t>
                      </a:r>
                      <a:r>
                        <a:rPr lang="en-US" altLang="ko-KR" sz="1200" b="1" kern="0" spc="0" dirty="0" smtClean="0">
                          <a:solidFill>
                            <a:schemeClr val="dk1"/>
                          </a:solidFill>
                          <a:effectLst/>
                          <a:latin typeface="+mn-lt"/>
                          <a:ea typeface="+mn-ea"/>
                          <a:cs typeface="+mn-cs"/>
                        </a:rPr>
                        <a:t>Under thread residual detection</a:t>
                      </a:r>
                      <a:endParaRPr lang="ko-KR" altLang="en-US" sz="1200" b="1" kern="0" spc="0" dirty="0">
                        <a:solidFill>
                          <a:srgbClr val="000000"/>
                        </a:solidFill>
                        <a:effectLst/>
                        <a:latin typeface="+mj-l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98315">
                <a:tc>
                  <a:txBody>
                    <a:bodyPr/>
                    <a:lstStyle/>
                    <a:p>
                      <a:pPr marL="0" marR="0" indent="0" algn="ctr" fontAlgn="base" latinLnBrk="1">
                        <a:lnSpc>
                          <a:spcPct val="100000"/>
                        </a:lnSpc>
                        <a:spcBef>
                          <a:spcPts val="0"/>
                        </a:spcBef>
                        <a:spcAft>
                          <a:spcPts val="0"/>
                        </a:spcAft>
                      </a:pPr>
                      <a:r>
                        <a:rPr lang="en-US" altLang="ko-KR" sz="1200" b="1" kern="0" spc="0" dirty="0" smtClean="0">
                          <a:effectLst/>
                          <a:latin typeface="+mj-lt"/>
                        </a:rPr>
                        <a:t>Under thread</a:t>
                      </a:r>
                      <a:r>
                        <a:rPr lang="en-US" altLang="ko-KR" sz="1200" b="1" kern="0" spc="0" baseline="0" dirty="0" smtClean="0">
                          <a:effectLst/>
                          <a:latin typeface="+mj-lt"/>
                        </a:rPr>
                        <a:t> manual measurement mode</a:t>
                      </a:r>
                      <a:endParaRPr lang="ko-KR" altLang="en-US" sz="1200" b="1" kern="0" spc="0" dirty="0">
                        <a:solidFill>
                          <a:srgbClr val="000000"/>
                        </a:solidFill>
                        <a:effectLst/>
                        <a:latin typeface="+mj-l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marL="0" marR="0" indent="0" algn="l" fontAlgn="base" latinLnBrk="1">
                        <a:lnSpc>
                          <a:spcPct val="100000"/>
                        </a:lnSpc>
                        <a:spcBef>
                          <a:spcPts val="0"/>
                        </a:spcBef>
                        <a:spcAft>
                          <a:spcPts val="0"/>
                        </a:spcAft>
                      </a:pPr>
                      <a:r>
                        <a:rPr lang="ko-KR" altLang="en-US" sz="1200" b="1" kern="0" spc="0" dirty="0" smtClean="0">
                          <a:solidFill>
                            <a:schemeClr val="dk1"/>
                          </a:solidFill>
                          <a:effectLst/>
                          <a:latin typeface="+mn-lt"/>
                          <a:ea typeface="+mn-ea"/>
                          <a:cs typeface="+mn-cs"/>
                        </a:rPr>
                        <a:t>◎ </a:t>
                      </a:r>
                      <a:r>
                        <a:rPr lang="en-US" sz="1200" b="1" dirty="0" smtClean="0"/>
                        <a:t>Detecting the amount of bobbin </a:t>
                      </a:r>
                      <a:r>
                        <a:rPr lang="en-US" sz="1200" b="1" dirty="0" err="1" smtClean="0"/>
                        <a:t>bobbin</a:t>
                      </a:r>
                      <a:r>
                        <a:rPr lang="en-US" sz="1200" b="1" dirty="0" smtClean="0"/>
                        <a:t> detected in </a:t>
                      </a:r>
                    </a:p>
                    <a:p>
                      <a:pPr marL="0" marR="0" indent="0" algn="l" fontAlgn="base" latinLnBrk="1">
                        <a:lnSpc>
                          <a:spcPct val="100000"/>
                        </a:lnSpc>
                        <a:spcBef>
                          <a:spcPts val="0"/>
                        </a:spcBef>
                        <a:spcAft>
                          <a:spcPts val="0"/>
                        </a:spcAft>
                      </a:pPr>
                      <a:r>
                        <a:rPr lang="en-US" sz="1200" b="1" dirty="0" smtClean="0"/>
                        <a:t>    the current operation</a:t>
                      </a:r>
                      <a:endParaRPr lang="ko-KR" altLang="en-US" sz="1200" b="1" kern="0" spc="0" dirty="0">
                        <a:solidFill>
                          <a:srgbClr val="000000"/>
                        </a:solidFill>
                        <a:effectLst/>
                        <a:latin typeface="+mj-l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5078">
                <a:tc>
                  <a:txBody>
                    <a:bodyPr/>
                    <a:lstStyle/>
                    <a:p>
                      <a:pPr marL="0" marR="0" indent="0" algn="ctr" fontAlgn="base" latinLnBrk="1">
                        <a:lnSpc>
                          <a:spcPct val="100000"/>
                        </a:lnSpc>
                        <a:spcBef>
                          <a:spcPts val="0"/>
                        </a:spcBef>
                        <a:spcAft>
                          <a:spcPts val="0"/>
                        </a:spcAft>
                      </a:pPr>
                      <a:r>
                        <a:rPr lang="en-US" altLang="ko-KR" sz="1200" b="1" kern="0" spc="0" dirty="0" smtClean="0">
                          <a:effectLst/>
                          <a:latin typeface="+mj-lt"/>
                        </a:rPr>
                        <a:t>Under thread rotation measurement mode</a:t>
                      </a:r>
                      <a:endParaRPr lang="ko-KR" altLang="en-US" sz="1200" b="1" kern="0" spc="0" dirty="0">
                        <a:solidFill>
                          <a:srgbClr val="000000"/>
                        </a:solidFill>
                        <a:effectLst/>
                        <a:latin typeface="+mj-l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marL="0" marR="0" indent="0" algn="l" fontAlgn="base" latinLnBrk="1">
                        <a:lnSpc>
                          <a:spcPct val="100000"/>
                        </a:lnSpc>
                        <a:spcBef>
                          <a:spcPts val="0"/>
                        </a:spcBef>
                        <a:spcAft>
                          <a:spcPts val="0"/>
                        </a:spcAft>
                      </a:pPr>
                      <a:r>
                        <a:rPr lang="ko-KR" altLang="en-US" sz="1200" b="1" kern="0" spc="0" dirty="0" smtClean="0">
                          <a:solidFill>
                            <a:schemeClr val="dk1"/>
                          </a:solidFill>
                          <a:effectLst/>
                          <a:latin typeface="+mn-lt"/>
                          <a:ea typeface="+mn-ea"/>
                          <a:cs typeface="+mn-cs"/>
                        </a:rPr>
                        <a:t>◎ </a:t>
                      </a:r>
                      <a:r>
                        <a:rPr lang="en-US" altLang="ko-KR" sz="1200" b="1" kern="0" spc="0" dirty="0" smtClean="0">
                          <a:solidFill>
                            <a:schemeClr val="dk1"/>
                          </a:solidFill>
                          <a:effectLst/>
                          <a:latin typeface="+mn-lt"/>
                          <a:ea typeface="+mn-ea"/>
                          <a:cs typeface="+mn-cs"/>
                        </a:rPr>
                        <a:t>Under thread bobbin rotation number sensing</a:t>
                      </a:r>
                      <a:endParaRPr lang="ko-KR" altLang="en-US" sz="1200" b="1" kern="0" spc="0" dirty="0">
                        <a:solidFill>
                          <a:srgbClr val="000000"/>
                        </a:solidFill>
                        <a:effectLst/>
                        <a:latin typeface="+mj-l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98315">
                <a:tc rowSpan="2">
                  <a:txBody>
                    <a:bodyPr/>
                    <a:lstStyle/>
                    <a:p>
                      <a:pPr marL="0" marR="0" indent="0" algn="ctr" fontAlgn="base" latinLnBrk="1">
                        <a:lnSpc>
                          <a:spcPct val="100000"/>
                        </a:lnSpc>
                        <a:spcBef>
                          <a:spcPts val="0"/>
                        </a:spcBef>
                        <a:spcAft>
                          <a:spcPts val="0"/>
                        </a:spcAft>
                      </a:pPr>
                      <a:r>
                        <a:rPr lang="en-US" altLang="ko-KR" sz="1200" b="1" kern="0" spc="0" dirty="0" smtClean="0">
                          <a:effectLst/>
                          <a:latin typeface="+mj-lt"/>
                        </a:rPr>
                        <a:t>Error</a:t>
                      </a:r>
                      <a:r>
                        <a:rPr lang="en-US" altLang="ko-KR" sz="1200" b="1" kern="0" spc="0" baseline="0" dirty="0" smtClean="0">
                          <a:effectLst/>
                          <a:latin typeface="+mj-lt"/>
                        </a:rPr>
                        <a:t> status mode</a:t>
                      </a:r>
                      <a:endParaRPr lang="ko-KR" altLang="en-US" sz="1200" b="1" kern="0" spc="0" dirty="0">
                        <a:solidFill>
                          <a:srgbClr val="000000"/>
                        </a:solidFill>
                        <a:effectLst/>
                        <a:latin typeface="+mj-l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marL="0" marR="0" indent="0" algn="l" fontAlgn="base" latinLnBrk="1">
                        <a:lnSpc>
                          <a:spcPct val="100000"/>
                        </a:lnSpc>
                        <a:spcBef>
                          <a:spcPts val="0"/>
                        </a:spcBef>
                        <a:spcAft>
                          <a:spcPts val="0"/>
                        </a:spcAft>
                      </a:pPr>
                      <a:r>
                        <a:rPr lang="ko-KR" altLang="en-US" sz="1200" b="1" kern="0" spc="0" dirty="0" smtClean="0">
                          <a:solidFill>
                            <a:schemeClr val="dk1"/>
                          </a:solidFill>
                          <a:effectLst/>
                          <a:latin typeface="+mn-lt"/>
                          <a:ea typeface="+mn-ea"/>
                          <a:cs typeface="+mn-cs"/>
                        </a:rPr>
                        <a:t>◎ </a:t>
                      </a:r>
                      <a:r>
                        <a:rPr lang="en-US" altLang="ko-KR" sz="1200" b="1" kern="0" spc="0" dirty="0" smtClean="0">
                          <a:solidFill>
                            <a:schemeClr val="dk1"/>
                          </a:solidFill>
                          <a:effectLst/>
                          <a:latin typeface="+mn-lt"/>
                          <a:ea typeface="+mn-ea"/>
                          <a:cs typeface="+mn-cs"/>
                        </a:rPr>
                        <a:t>Under</a:t>
                      </a:r>
                      <a:r>
                        <a:rPr lang="en-US" altLang="ko-KR" sz="1200" b="1" kern="0" spc="0" baseline="0" dirty="0" smtClean="0">
                          <a:solidFill>
                            <a:schemeClr val="dk1"/>
                          </a:solidFill>
                          <a:effectLst/>
                          <a:latin typeface="+mn-lt"/>
                          <a:ea typeface="+mn-ea"/>
                          <a:cs typeface="+mn-cs"/>
                        </a:rPr>
                        <a:t> thread residual error display</a:t>
                      </a:r>
                      <a:endParaRPr lang="ko-KR" altLang="en-US" sz="1200" b="1" kern="0" spc="0" dirty="0">
                        <a:solidFill>
                          <a:srgbClr val="000000"/>
                        </a:solidFill>
                        <a:effectLst/>
                        <a:latin typeface="+mj-l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61003">
                <a:tc vMerge="1">
                  <a:txBody>
                    <a:bodyPr/>
                    <a:lstStyle/>
                    <a:p>
                      <a:pPr latinLnBrk="1"/>
                      <a:endParaRPr lang="ko-KR" altLang="en-US"/>
                    </a:p>
                  </a:txBody>
                  <a:tcPr/>
                </a:tc>
                <a:tc>
                  <a:txBody>
                    <a:bodyPr/>
                    <a:lstStyle/>
                    <a:p>
                      <a:pPr marL="0" marR="0" indent="0" algn="l" fontAlgn="base" latinLnBrk="1">
                        <a:lnSpc>
                          <a:spcPct val="100000"/>
                        </a:lnSpc>
                        <a:spcBef>
                          <a:spcPts val="0"/>
                        </a:spcBef>
                        <a:spcAft>
                          <a:spcPts val="0"/>
                        </a:spcAft>
                      </a:pPr>
                      <a:r>
                        <a:rPr lang="ko-KR" altLang="en-US" sz="1200" b="1" kern="0" spc="0" dirty="0" smtClean="0">
                          <a:solidFill>
                            <a:schemeClr val="dk1"/>
                          </a:solidFill>
                          <a:effectLst/>
                          <a:latin typeface="+mn-lt"/>
                          <a:ea typeface="+mn-ea"/>
                          <a:cs typeface="+mn-cs"/>
                        </a:rPr>
                        <a:t>◎ </a:t>
                      </a:r>
                      <a:r>
                        <a:rPr lang="en-US" altLang="ko-KR" sz="1200" b="1" kern="0" spc="0" dirty="0" smtClean="0">
                          <a:solidFill>
                            <a:schemeClr val="dk1"/>
                          </a:solidFill>
                          <a:effectLst/>
                          <a:latin typeface="+mn-lt"/>
                          <a:ea typeface="+mn-ea"/>
                          <a:cs typeface="+mn-cs"/>
                        </a:rPr>
                        <a:t>Bobbin rotation error display</a:t>
                      </a:r>
                      <a:endParaRPr lang="ko-KR" altLang="en-US" sz="1200" b="1" kern="0" spc="0" dirty="0">
                        <a:solidFill>
                          <a:srgbClr val="000000"/>
                        </a:solidFill>
                        <a:effectLst/>
                        <a:latin typeface="+mj-lt"/>
                      </a:endParaRPr>
                    </a:p>
                  </a:txBody>
                  <a:tcPr marL="64770" marR="64770" marT="17907" marB="179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9" name="TextBox 18"/>
          <p:cNvSpPr txBox="1"/>
          <p:nvPr/>
        </p:nvSpPr>
        <p:spPr>
          <a:xfrm>
            <a:off x="539552" y="1048380"/>
            <a:ext cx="7818662" cy="307777"/>
          </a:xfrm>
          <a:prstGeom prst="rect">
            <a:avLst/>
          </a:prstGeom>
          <a:noFill/>
        </p:spPr>
        <p:txBody>
          <a:bodyPr wrap="square" rtlCol="0">
            <a:spAutoFit/>
          </a:bodyPr>
          <a:lstStyle/>
          <a:p>
            <a:pPr marL="85725" indent="-85725">
              <a:buFont typeface="Wingdings" panose="05000000000000000000" pitchFamily="2" charset="2"/>
              <a:buChar char="l"/>
            </a:pPr>
            <a:r>
              <a:rPr lang="en-US" altLang="ko-KR" sz="1300" dirty="0" smtClean="0"/>
              <a:t> Under thread</a:t>
            </a:r>
            <a:r>
              <a:rPr lang="en-US" sz="1400" dirty="0" smtClean="0"/>
              <a:t> residual amount and bobbin rotation speed sensing acquisition data</a:t>
            </a:r>
            <a:endParaRPr lang="ko-KR" altLang="en-US" sz="1300" b="1" dirty="0"/>
          </a:p>
        </p:txBody>
      </p:sp>
      <p:sp>
        <p:nvSpPr>
          <p:cNvPr id="20" name="TextBox 19"/>
          <p:cNvSpPr txBox="1">
            <a:spLocks noChangeArrowheads="1"/>
          </p:cNvSpPr>
          <p:nvPr/>
        </p:nvSpPr>
        <p:spPr bwMode="auto">
          <a:xfrm>
            <a:off x="323528" y="692696"/>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smtClean="0">
                <a:latin typeface="맑은 고딕" pitchFamily="50" charset="-127"/>
                <a:ea typeface="맑은 고딕" pitchFamily="50" charset="-127"/>
              </a:rPr>
              <a:t>Smart </a:t>
            </a:r>
            <a:r>
              <a:rPr lang="en-US" altLang="ko-KR" sz="1600" b="1" dirty="0">
                <a:latin typeface="맑은 고딕" pitchFamily="50" charset="-127"/>
                <a:ea typeface="맑은 고딕" pitchFamily="50" charset="-127"/>
              </a:rPr>
              <a:t>Machine (</a:t>
            </a:r>
            <a:r>
              <a:rPr lang="en-US" altLang="ko-KR" sz="1600" b="1" dirty="0" smtClean="0">
                <a:latin typeface="맑은 고딕" pitchFamily="50" charset="-127"/>
                <a:ea typeface="맑은 고딕" pitchFamily="50" charset="-127"/>
              </a:rPr>
              <a:t>Apparel) </a:t>
            </a:r>
            <a:endParaRPr lang="ko-KR" altLang="en-US" sz="1600" b="1" dirty="0">
              <a:solidFill>
                <a:srgbClr val="C00000"/>
              </a:solidFill>
              <a:latin typeface="맑은 고딕" pitchFamily="50" charset="-127"/>
              <a:ea typeface="맑은 고딕" pitchFamily="50" charset="-127"/>
            </a:endParaRPr>
          </a:p>
        </p:txBody>
      </p:sp>
      <p:sp>
        <p:nvSpPr>
          <p:cNvPr id="21" name="TextBox 20"/>
          <p:cNvSpPr txBox="1"/>
          <p:nvPr/>
        </p:nvSpPr>
        <p:spPr>
          <a:xfrm>
            <a:off x="539552" y="3500438"/>
            <a:ext cx="5184576" cy="292388"/>
          </a:xfrm>
          <a:prstGeom prst="rect">
            <a:avLst/>
          </a:prstGeom>
          <a:noFill/>
        </p:spPr>
        <p:txBody>
          <a:bodyPr wrap="square" rtlCol="0">
            <a:spAutoFit/>
          </a:bodyPr>
          <a:lstStyle/>
          <a:p>
            <a:pPr marL="85725" indent="-85725">
              <a:buFont typeface="Wingdings" panose="05000000000000000000" pitchFamily="2" charset="2"/>
              <a:buChar char="l"/>
            </a:pPr>
            <a:r>
              <a:rPr lang="en-US" altLang="ko-KR" sz="1300" b="1" dirty="0" smtClean="0">
                <a:solidFill>
                  <a:srgbClr val="C00000"/>
                </a:solidFill>
              </a:rPr>
              <a:t> Under thread detection sensing system UI</a:t>
            </a:r>
            <a:endParaRPr lang="en-US" altLang="ko-KR" sz="1300" b="1" dirty="0">
              <a:solidFill>
                <a:srgbClr val="C00000"/>
              </a:solidFill>
            </a:endParaRPr>
          </a:p>
        </p:txBody>
      </p:sp>
      <p:sp>
        <p:nvSpPr>
          <p:cNvPr id="7" name="슬라이드 번호 개체 틀 6"/>
          <p:cNvSpPr>
            <a:spLocks noGrp="1"/>
          </p:cNvSpPr>
          <p:nvPr>
            <p:ph type="sldNum" sz="quarter" idx="12"/>
          </p:nvPr>
        </p:nvSpPr>
        <p:spPr/>
        <p:txBody>
          <a:bodyPr/>
          <a:lstStyle/>
          <a:p>
            <a:fld id="{0F567439-5C3E-4BB1-91F1-4F884E3EA3BA}" type="slidenum">
              <a:rPr lang="ko-KR" altLang="en-US" smtClean="0"/>
              <a:pPr/>
              <a:t>27</a:t>
            </a:fld>
            <a:endParaRPr lang="ko-KR" altLang="en-US" dirty="0"/>
          </a:p>
        </p:txBody>
      </p:sp>
    </p:spTree>
    <p:extLst>
      <p:ext uri="{BB962C8B-B14F-4D97-AF65-F5344CB8AC3E}">
        <p14:creationId xmlns:p14="http://schemas.microsoft.com/office/powerpoint/2010/main" val="364620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7. Apparel Part Smart Factory : Sewing Machine</a:t>
            </a:r>
            <a:endParaRPr lang="ko-KR" altLang="en-US" dirty="0"/>
          </a:p>
        </p:txBody>
      </p:sp>
      <p:sp>
        <p:nvSpPr>
          <p:cNvPr id="12" name="Rectangle 10"/>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13" name="Rectangle 1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14" name="Rectangle 1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16" name="Rectangle 4"/>
          <p:cNvSpPr>
            <a:spLocks noChangeArrowheads="1"/>
          </p:cNvSpPr>
          <p:nvPr/>
        </p:nvSpPr>
        <p:spPr bwMode="auto">
          <a:xfrm>
            <a:off x="-2052736" y="321297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20" name="TextBox 19"/>
          <p:cNvSpPr txBox="1">
            <a:spLocks noChangeArrowheads="1"/>
          </p:cNvSpPr>
          <p:nvPr/>
        </p:nvSpPr>
        <p:spPr bwMode="auto">
          <a:xfrm>
            <a:off x="323528" y="692696"/>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대희 논문 내용 추가</a:t>
            </a:r>
            <a:endParaRPr lang="ko-KR" altLang="en-US" sz="1600" b="1" dirty="0">
              <a:solidFill>
                <a:srgbClr val="C00000"/>
              </a:solidFill>
              <a:latin typeface="맑은 고딕" pitchFamily="50" charset="-127"/>
              <a:ea typeface="맑은 고딕" pitchFamily="50" charset="-127"/>
            </a:endParaRPr>
          </a:p>
        </p:txBody>
      </p:sp>
      <p:sp>
        <p:nvSpPr>
          <p:cNvPr id="7" name="슬라이드 번호 개체 틀 6"/>
          <p:cNvSpPr>
            <a:spLocks noGrp="1"/>
          </p:cNvSpPr>
          <p:nvPr>
            <p:ph type="sldNum" sz="quarter" idx="12"/>
          </p:nvPr>
        </p:nvSpPr>
        <p:spPr/>
        <p:txBody>
          <a:bodyPr/>
          <a:lstStyle/>
          <a:p>
            <a:fld id="{0F567439-5C3E-4BB1-91F1-4F884E3EA3BA}" type="slidenum">
              <a:rPr lang="ko-KR" altLang="en-US" smtClean="0"/>
              <a:pPr/>
              <a:t>28</a:t>
            </a:fld>
            <a:endParaRPr lang="ko-KR" altLang="en-US" dirty="0"/>
          </a:p>
        </p:txBody>
      </p:sp>
    </p:spTree>
    <p:extLst>
      <p:ext uri="{BB962C8B-B14F-4D97-AF65-F5344CB8AC3E}">
        <p14:creationId xmlns:p14="http://schemas.microsoft.com/office/powerpoint/2010/main" val="364620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7. Apparel Part Smart Factory : Sewing Machine</a:t>
            </a:r>
            <a:endParaRPr lang="ko-KR" altLang="en-US" dirty="0"/>
          </a:p>
        </p:txBody>
      </p:sp>
      <p:sp>
        <p:nvSpPr>
          <p:cNvPr id="5" name="직사각형 4"/>
          <p:cNvSpPr/>
          <p:nvPr/>
        </p:nvSpPr>
        <p:spPr>
          <a:xfrm>
            <a:off x="395536" y="-506014"/>
            <a:ext cx="7920880" cy="369332"/>
          </a:xfrm>
          <a:prstGeom prst="rect">
            <a:avLst/>
          </a:prstGeom>
        </p:spPr>
        <p:txBody>
          <a:bodyPr wrap="square">
            <a:spAutoFit/>
          </a:bodyPr>
          <a:lstStyle/>
          <a:p>
            <a:pPr indent="93663"/>
            <a:r>
              <a:rPr lang="ko-KR" altLang="en-US" b="1" dirty="0"/>
              <a:t>▶ </a:t>
            </a:r>
            <a:r>
              <a:rPr lang="en-US" altLang="ko-KR" b="1" dirty="0"/>
              <a:t>Apparel Stream</a:t>
            </a:r>
            <a:r>
              <a:rPr lang="ko-KR" altLang="en-US" b="1" dirty="0"/>
              <a:t>용 스마트 제조 시스템 설계</a:t>
            </a:r>
            <a:r>
              <a:rPr lang="en-US" altLang="ko-KR" b="1" dirty="0"/>
              <a:t>(</a:t>
            </a:r>
            <a:r>
              <a:rPr lang="ko-KR" altLang="en-US" b="1" dirty="0" err="1"/>
              <a:t>봉제기</a:t>
            </a:r>
            <a:r>
              <a:rPr lang="en-US" altLang="ko-KR" b="1" dirty="0"/>
              <a:t>)</a:t>
            </a:r>
          </a:p>
        </p:txBody>
      </p:sp>
      <p:sp>
        <p:nvSpPr>
          <p:cNvPr id="12" name="Rectangle 10"/>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13" name="Rectangle 1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14" name="Rectangle 1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16" name="Rectangle 4"/>
          <p:cNvSpPr>
            <a:spLocks noChangeArrowheads="1"/>
          </p:cNvSpPr>
          <p:nvPr/>
        </p:nvSpPr>
        <p:spPr bwMode="auto">
          <a:xfrm>
            <a:off x="-2052736" y="321297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20" name="TextBox 19"/>
          <p:cNvSpPr txBox="1">
            <a:spLocks noChangeArrowheads="1"/>
          </p:cNvSpPr>
          <p:nvPr/>
        </p:nvSpPr>
        <p:spPr bwMode="auto">
          <a:xfrm>
            <a:off x="323528" y="692696"/>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대희 논문 내용 추가</a:t>
            </a:r>
            <a:endParaRPr lang="ko-KR" altLang="en-US" sz="1600" b="1" dirty="0">
              <a:solidFill>
                <a:srgbClr val="C00000"/>
              </a:solidFill>
              <a:latin typeface="맑은 고딕" pitchFamily="50" charset="-127"/>
              <a:ea typeface="맑은 고딕" pitchFamily="50" charset="-127"/>
            </a:endParaRPr>
          </a:p>
        </p:txBody>
      </p:sp>
      <p:sp>
        <p:nvSpPr>
          <p:cNvPr id="7" name="슬라이드 번호 개체 틀 6"/>
          <p:cNvSpPr>
            <a:spLocks noGrp="1"/>
          </p:cNvSpPr>
          <p:nvPr>
            <p:ph type="sldNum" sz="quarter" idx="12"/>
          </p:nvPr>
        </p:nvSpPr>
        <p:spPr/>
        <p:txBody>
          <a:bodyPr/>
          <a:lstStyle/>
          <a:p>
            <a:fld id="{0F567439-5C3E-4BB1-91F1-4F884E3EA3BA}" type="slidenum">
              <a:rPr lang="ko-KR" altLang="en-US" smtClean="0"/>
              <a:pPr/>
              <a:t>29</a:t>
            </a:fld>
            <a:endParaRPr lang="ko-KR" altLang="en-US" dirty="0"/>
          </a:p>
        </p:txBody>
      </p:sp>
    </p:spTree>
    <p:extLst>
      <p:ext uri="{BB962C8B-B14F-4D97-AF65-F5344CB8AC3E}">
        <p14:creationId xmlns:p14="http://schemas.microsoft.com/office/powerpoint/2010/main" val="364620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10. </a:t>
            </a:r>
            <a:r>
              <a:rPr lang="ko-KR" altLang="en-US" dirty="0" smtClean="0">
                <a:solidFill>
                  <a:schemeClr val="tx1"/>
                </a:solidFill>
              </a:rPr>
              <a:t>계획변경 요청사항</a:t>
            </a:r>
            <a:endParaRPr lang="ko-KR" altLang="en-US" dirty="0">
              <a:solidFill>
                <a:schemeClr val="tx1"/>
              </a:solidFill>
            </a:endParaRPr>
          </a:p>
        </p:txBody>
      </p:sp>
      <p:sp>
        <p:nvSpPr>
          <p:cNvPr id="4" name="슬라이드 번호 개체 틀 3"/>
          <p:cNvSpPr>
            <a:spLocks noGrp="1"/>
          </p:cNvSpPr>
          <p:nvPr>
            <p:ph type="sldNum" sz="quarter" idx="12"/>
          </p:nvPr>
        </p:nvSpPr>
        <p:spPr/>
        <p:txBody>
          <a:bodyPr/>
          <a:lstStyle/>
          <a:p>
            <a:fld id="{0F567439-5C3E-4BB1-91F1-4F884E3EA3BA}" type="slidenum">
              <a:rPr lang="ko-KR" altLang="en-US" smtClean="0"/>
              <a:pPr/>
              <a:t>30</a:t>
            </a:fld>
            <a:endParaRPr lang="ko-KR" altLang="en-US" dirty="0"/>
          </a:p>
        </p:txBody>
      </p:sp>
      <p:sp>
        <p:nvSpPr>
          <p:cNvPr id="5" name="TextBox 4"/>
          <p:cNvSpPr txBox="1">
            <a:spLocks noChangeArrowheads="1"/>
          </p:cNvSpPr>
          <p:nvPr/>
        </p:nvSpPr>
        <p:spPr bwMode="auto">
          <a:xfrm>
            <a:off x="323528" y="692696"/>
            <a:ext cx="7204870"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ko-KR" altLang="en-US" sz="1600" b="1" dirty="0" err="1" smtClean="0">
                <a:latin typeface="맑은 고딕" pitchFamily="50" charset="-127"/>
                <a:ea typeface="맑은 고딕" pitchFamily="50" charset="-127"/>
              </a:rPr>
              <a:t>스트림별</a:t>
            </a:r>
            <a:r>
              <a:rPr lang="ko-KR" altLang="en-US" sz="1600" b="1" dirty="0" smtClean="0">
                <a:latin typeface="맑은 고딕" pitchFamily="50" charset="-127"/>
                <a:ea typeface="맑은 고딕" pitchFamily="50" charset="-127"/>
              </a:rPr>
              <a:t> </a:t>
            </a:r>
            <a:r>
              <a:rPr lang="en-US" altLang="ko-KR" sz="1600" b="1" dirty="0" smtClean="0">
                <a:latin typeface="맑은 고딕" pitchFamily="50" charset="-127"/>
                <a:ea typeface="맑은 고딕" pitchFamily="50" charset="-127"/>
              </a:rPr>
              <a:t>Process simulator</a:t>
            </a:r>
            <a:r>
              <a:rPr lang="ko-KR" altLang="en-US" sz="1600" b="1" dirty="0" smtClean="0">
                <a:latin typeface="맑은 고딕" pitchFamily="50" charset="-127"/>
                <a:ea typeface="맑은 고딕" pitchFamily="50" charset="-127"/>
              </a:rPr>
              <a:t>의 개발을 단일 시뮬레이터로 통합</a:t>
            </a:r>
            <a:endParaRPr lang="ko-KR" altLang="en-US" sz="1600" b="1" dirty="0">
              <a:solidFill>
                <a:srgbClr val="C00000"/>
              </a:solidFill>
              <a:latin typeface="맑은 고딕" pitchFamily="50" charset="-127"/>
              <a:ea typeface="맑은 고딕" pitchFamily="50" charset="-127"/>
            </a:endParaRPr>
          </a:p>
        </p:txBody>
      </p:sp>
      <p:sp>
        <p:nvSpPr>
          <p:cNvPr id="6" name="내용 개체 틀 13"/>
          <p:cNvSpPr txBox="1">
            <a:spLocks/>
          </p:cNvSpPr>
          <p:nvPr/>
        </p:nvSpPr>
        <p:spPr>
          <a:xfrm>
            <a:off x="467543" y="1052736"/>
            <a:ext cx="8352929" cy="2016224"/>
          </a:xfrm>
          <a:prstGeom prst="rect">
            <a:avLst/>
          </a:prstGeom>
          <a:solidFill>
            <a:schemeClr val="tx2">
              <a:lumMod val="20000"/>
              <a:lumOff val="80000"/>
            </a:schemeClr>
          </a:solidFill>
        </p:spPr>
        <p:txBody>
          <a:bodyPr vert="horz" lIns="91440" tIns="45720" rIns="91440" bIns="45720" rtlCol="0" anchor="ctr">
            <a:noAutofit/>
          </a:bodyPr>
          <a:lstStyle>
            <a:lvl1pPr marL="18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1pPr>
            <a:lvl2pPr marL="36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2pPr>
            <a:lvl3pPr marL="54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3pPr>
            <a:lvl4pPr marL="720000" indent="-180000" algn="l" defTabSz="914400" rtl="0" eaLnBrk="1" latinLnBrk="1" hangingPunct="1">
              <a:spcBef>
                <a:spcPts val="0"/>
              </a:spcBef>
              <a:buFont typeface="맑은 고딕" pitchFamily="50" charset="-127"/>
              <a:buChar char="-"/>
              <a:defRPr sz="1400" kern="1200">
                <a:solidFill>
                  <a:schemeClr val="tx1">
                    <a:lumMod val="75000"/>
                    <a:lumOff val="25000"/>
                  </a:schemeClr>
                </a:solidFill>
                <a:latin typeface="맑은 고딕" pitchFamily="50" charset="-127"/>
                <a:ea typeface="맑은 고딕" pitchFamily="50" charset="-127"/>
                <a:cs typeface="+mn-cs"/>
              </a:defRPr>
            </a:lvl4pPr>
            <a:lvl5pPr marL="90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85725" indent="-85725">
              <a:spcAft>
                <a:spcPts val="300"/>
              </a:spcAft>
            </a:pPr>
            <a:r>
              <a:rPr lang="ko-KR" altLang="en-US" sz="1300" dirty="0" smtClean="0">
                <a:solidFill>
                  <a:schemeClr val="tx1"/>
                </a:solidFill>
              </a:rPr>
              <a:t> </a:t>
            </a:r>
            <a:r>
              <a:rPr lang="ko-KR" altLang="en-US" sz="1300" b="1" dirty="0" smtClean="0">
                <a:solidFill>
                  <a:schemeClr val="tx1"/>
                </a:solidFill>
              </a:rPr>
              <a:t>공정 시뮬레이션은 </a:t>
            </a:r>
            <a:r>
              <a:rPr lang="ko-KR" altLang="en-US" sz="1300" b="1" dirty="0" err="1" smtClean="0">
                <a:solidFill>
                  <a:schemeClr val="tx1"/>
                </a:solidFill>
              </a:rPr>
              <a:t>다품종소로트</a:t>
            </a:r>
            <a:r>
              <a:rPr lang="ko-KR" altLang="en-US" sz="1300" b="1" dirty="0" smtClean="0">
                <a:solidFill>
                  <a:schemeClr val="tx1"/>
                </a:solidFill>
              </a:rPr>
              <a:t> 제조공정을 해석하기 위해 </a:t>
            </a:r>
            <a:r>
              <a:rPr lang="ko-KR" altLang="en-US" sz="1300" b="1" dirty="0" smtClean="0">
                <a:solidFill>
                  <a:srgbClr val="C00000"/>
                </a:solidFill>
              </a:rPr>
              <a:t>이산현상시스템</a:t>
            </a:r>
            <a:r>
              <a:rPr lang="en-US" altLang="ko-KR" sz="1300" b="1" dirty="0" smtClean="0">
                <a:solidFill>
                  <a:srgbClr val="C00000"/>
                </a:solidFill>
              </a:rPr>
              <a:t>(Discrete event system)</a:t>
            </a:r>
            <a:r>
              <a:rPr lang="ko-KR" altLang="en-US" sz="1300" b="1" dirty="0" smtClean="0">
                <a:solidFill>
                  <a:srgbClr val="C00000"/>
                </a:solidFill>
              </a:rPr>
              <a:t>을</a:t>
            </a:r>
            <a:r>
              <a:rPr lang="en-US" altLang="ko-KR" sz="1300" b="1" dirty="0" smtClean="0">
                <a:solidFill>
                  <a:srgbClr val="C00000"/>
                </a:solidFill>
              </a:rPr>
              <a:t/>
            </a:r>
            <a:br>
              <a:rPr lang="en-US" altLang="ko-KR" sz="1300" b="1" dirty="0" smtClean="0">
                <a:solidFill>
                  <a:srgbClr val="C00000"/>
                </a:solidFill>
              </a:rPr>
            </a:br>
            <a:r>
              <a:rPr lang="en-US" altLang="ko-KR" sz="1300" b="1" dirty="0" smtClean="0">
                <a:solidFill>
                  <a:srgbClr val="C00000"/>
                </a:solidFill>
              </a:rPr>
              <a:t> </a:t>
            </a:r>
            <a:r>
              <a:rPr lang="en-US" altLang="ko-KR" sz="600" b="1" dirty="0" smtClean="0">
                <a:solidFill>
                  <a:srgbClr val="C00000"/>
                </a:solidFill>
              </a:rPr>
              <a:t> </a:t>
            </a:r>
            <a:r>
              <a:rPr lang="en-US" altLang="ko-KR" sz="1300" b="1" dirty="0" smtClean="0">
                <a:solidFill>
                  <a:srgbClr val="C00000"/>
                </a:solidFill>
              </a:rPr>
              <a:t>Petri-Net</a:t>
            </a:r>
            <a:r>
              <a:rPr lang="ko-KR" altLang="en-US" sz="1300" b="1" dirty="0" smtClean="0">
                <a:solidFill>
                  <a:srgbClr val="C00000"/>
                </a:solidFill>
              </a:rPr>
              <a:t>으로 </a:t>
            </a:r>
            <a:r>
              <a:rPr lang="ko-KR" altLang="en-US" sz="1300" b="1" dirty="0" err="1" smtClean="0">
                <a:solidFill>
                  <a:srgbClr val="C00000"/>
                </a:solidFill>
              </a:rPr>
              <a:t>모델링하는</a:t>
            </a:r>
            <a:r>
              <a:rPr lang="ko-KR" altLang="en-US" sz="1300" b="1" dirty="0" smtClean="0">
                <a:solidFill>
                  <a:srgbClr val="C00000"/>
                </a:solidFill>
              </a:rPr>
              <a:t> 방법</a:t>
            </a:r>
            <a:r>
              <a:rPr lang="ko-KR" altLang="en-US" sz="1300" b="1" dirty="0" smtClean="0">
                <a:solidFill>
                  <a:schemeClr val="tx1"/>
                </a:solidFill>
              </a:rPr>
              <a:t>론을 적용</a:t>
            </a:r>
            <a:endParaRPr lang="en-US" altLang="ko-KR" sz="1300" b="1" dirty="0">
              <a:solidFill>
                <a:schemeClr val="tx1"/>
              </a:solidFill>
            </a:endParaRPr>
          </a:p>
          <a:p>
            <a:pPr marL="265725" lvl="1" indent="-85725">
              <a:spcAft>
                <a:spcPts val="300"/>
              </a:spcAft>
            </a:pPr>
            <a:r>
              <a:rPr lang="ko-KR" altLang="en-US" sz="1300" dirty="0" smtClean="0">
                <a:solidFill>
                  <a:schemeClr val="tx1"/>
                </a:solidFill>
              </a:rPr>
              <a:t> </a:t>
            </a:r>
            <a:r>
              <a:rPr lang="ko-KR" altLang="en-US" sz="1300" dirty="0" err="1" smtClean="0">
                <a:solidFill>
                  <a:schemeClr val="tx1"/>
                </a:solidFill>
              </a:rPr>
              <a:t>스트림</a:t>
            </a:r>
            <a:r>
              <a:rPr lang="en-US" altLang="ko-KR" sz="1300" dirty="0" smtClean="0">
                <a:solidFill>
                  <a:schemeClr val="tx1"/>
                </a:solidFill>
              </a:rPr>
              <a:t>(</a:t>
            </a:r>
            <a:r>
              <a:rPr lang="en-US" altLang="ko-KR" sz="1300" dirty="0" smtClean="0">
                <a:solidFill>
                  <a:schemeClr val="tx1"/>
                </a:solidFill>
                <a:sym typeface="Wingdings" panose="05000000000000000000" pitchFamily="2" charset="2"/>
              </a:rPr>
              <a:t>Apparel, Dyeing, Fabric)</a:t>
            </a:r>
            <a:r>
              <a:rPr lang="ko-KR" altLang="en-US" sz="1300" dirty="0" smtClean="0">
                <a:solidFill>
                  <a:schemeClr val="tx1"/>
                </a:solidFill>
                <a:sym typeface="Wingdings" panose="05000000000000000000" pitchFamily="2" charset="2"/>
              </a:rPr>
              <a:t>의</a:t>
            </a:r>
            <a:r>
              <a:rPr lang="en-US" altLang="ko-KR" sz="1300" dirty="0" smtClean="0">
                <a:solidFill>
                  <a:schemeClr val="tx1"/>
                </a:solidFill>
                <a:sym typeface="Wingdings" panose="05000000000000000000" pitchFamily="2" charset="2"/>
              </a:rPr>
              <a:t> </a:t>
            </a:r>
            <a:r>
              <a:rPr lang="en-US" altLang="ko-KR" sz="1300" u="sng" dirty="0" smtClean="0">
                <a:solidFill>
                  <a:schemeClr val="tx1"/>
                </a:solidFill>
                <a:sym typeface="Wingdings" panose="05000000000000000000" pitchFamily="2" charset="2"/>
              </a:rPr>
              <a:t>Process</a:t>
            </a:r>
            <a:r>
              <a:rPr lang="ko-KR" altLang="en-US" sz="1300" u="sng" dirty="0" smtClean="0">
                <a:solidFill>
                  <a:schemeClr val="tx1"/>
                </a:solidFill>
                <a:sym typeface="Wingdings" panose="05000000000000000000" pitchFamily="2" charset="2"/>
              </a:rPr>
              <a:t>를</a:t>
            </a:r>
            <a:r>
              <a:rPr lang="en-US" altLang="ko-KR" sz="1300" u="sng" dirty="0" smtClean="0">
                <a:solidFill>
                  <a:schemeClr val="tx1"/>
                </a:solidFill>
                <a:sym typeface="Wingdings" panose="05000000000000000000" pitchFamily="2" charset="2"/>
              </a:rPr>
              <a:t> </a:t>
            </a:r>
            <a:r>
              <a:rPr lang="ko-KR" altLang="en-US" sz="1300" u="sng" dirty="0" err="1" smtClean="0">
                <a:solidFill>
                  <a:schemeClr val="tx1"/>
                </a:solidFill>
                <a:sym typeface="Wingdings" panose="05000000000000000000" pitchFamily="2" charset="2"/>
              </a:rPr>
              <a:t>모델링하는</a:t>
            </a:r>
            <a:r>
              <a:rPr lang="ko-KR" altLang="en-US" sz="1300" u="sng" dirty="0" smtClean="0">
                <a:solidFill>
                  <a:schemeClr val="tx1"/>
                </a:solidFill>
                <a:sym typeface="Wingdings" panose="05000000000000000000" pitchFamily="2" charset="2"/>
              </a:rPr>
              <a:t> 방식은 동일</a:t>
            </a:r>
            <a:endParaRPr lang="en-US" altLang="ko-KR" sz="1300" u="sng" dirty="0" smtClean="0">
              <a:solidFill>
                <a:schemeClr val="tx1"/>
              </a:solidFill>
              <a:sym typeface="Wingdings" panose="05000000000000000000" pitchFamily="2" charset="2"/>
            </a:endParaRPr>
          </a:p>
          <a:p>
            <a:pPr marL="265725" lvl="1" indent="-85725">
              <a:spcAft>
                <a:spcPts val="300"/>
              </a:spcAft>
            </a:pPr>
            <a:r>
              <a:rPr lang="en-US" altLang="ko-KR" sz="1300" dirty="0">
                <a:solidFill>
                  <a:schemeClr val="tx1"/>
                </a:solidFill>
                <a:sym typeface="Wingdings" panose="05000000000000000000" pitchFamily="2" charset="2"/>
              </a:rPr>
              <a:t> </a:t>
            </a:r>
            <a:r>
              <a:rPr lang="ko-KR" altLang="en-US" sz="1300" dirty="0" err="1" smtClean="0">
                <a:solidFill>
                  <a:schemeClr val="tx1"/>
                </a:solidFill>
                <a:sym typeface="Wingdings" panose="05000000000000000000" pitchFamily="2" charset="2"/>
              </a:rPr>
              <a:t>스트림별로</a:t>
            </a:r>
            <a:r>
              <a:rPr lang="ko-KR" altLang="en-US" sz="1300" dirty="0" smtClean="0">
                <a:solidFill>
                  <a:schemeClr val="tx1"/>
                </a:solidFill>
                <a:sym typeface="Wingdings" panose="05000000000000000000" pitchFamily="2" charset="2"/>
              </a:rPr>
              <a:t> </a:t>
            </a:r>
            <a:r>
              <a:rPr lang="en-US" altLang="ko-KR" sz="1300" dirty="0" smtClean="0">
                <a:solidFill>
                  <a:schemeClr val="tx1"/>
                </a:solidFill>
                <a:sym typeface="Wingdings" panose="05000000000000000000" pitchFamily="2" charset="2"/>
              </a:rPr>
              <a:t>4M(Machine, Men, Material, Method)</a:t>
            </a:r>
            <a:r>
              <a:rPr lang="ko-KR" altLang="en-US" sz="1300" dirty="0" smtClean="0">
                <a:solidFill>
                  <a:schemeClr val="tx1"/>
                </a:solidFill>
                <a:sym typeface="Wingdings" panose="05000000000000000000" pitchFamily="2" charset="2"/>
              </a:rPr>
              <a:t>에 따른 시뮬레이션 결과가 별도 제어방식으로 나타남</a:t>
            </a:r>
            <a:endParaRPr lang="en-US" altLang="ko-KR" sz="1300" dirty="0" smtClean="0">
              <a:solidFill>
                <a:schemeClr val="tx1"/>
              </a:solidFill>
              <a:sym typeface="Wingdings" panose="05000000000000000000" pitchFamily="2" charset="2"/>
            </a:endParaRPr>
          </a:p>
          <a:p>
            <a:pPr marL="265725" lvl="1" indent="-85725">
              <a:spcAft>
                <a:spcPts val="300"/>
              </a:spcAft>
            </a:pPr>
            <a:r>
              <a:rPr lang="en-US" altLang="ko-KR" sz="1300" dirty="0">
                <a:solidFill>
                  <a:schemeClr val="tx1"/>
                </a:solidFill>
                <a:sym typeface="Wingdings" panose="05000000000000000000" pitchFamily="2" charset="2"/>
              </a:rPr>
              <a:t> </a:t>
            </a:r>
            <a:r>
              <a:rPr lang="ko-KR" altLang="en-US" sz="1300" dirty="0" smtClean="0">
                <a:solidFill>
                  <a:schemeClr val="tx1"/>
                </a:solidFill>
                <a:sym typeface="Wingdings" panose="05000000000000000000" pitchFamily="2" charset="2"/>
              </a:rPr>
              <a:t>시뮬레이션 결과에 따른 </a:t>
            </a:r>
            <a:r>
              <a:rPr lang="en-US" altLang="ko-KR" sz="1300" dirty="0" smtClean="0">
                <a:solidFill>
                  <a:schemeClr val="tx1"/>
                </a:solidFill>
                <a:sym typeface="Wingdings" panose="05000000000000000000" pitchFamily="2" charset="2"/>
              </a:rPr>
              <a:t>Process controller</a:t>
            </a:r>
            <a:r>
              <a:rPr lang="ko-KR" altLang="en-US" sz="1300" dirty="0" smtClean="0">
                <a:solidFill>
                  <a:schemeClr val="tx1"/>
                </a:solidFill>
                <a:sym typeface="Wingdings" panose="05000000000000000000" pitchFamily="2" charset="2"/>
              </a:rPr>
              <a:t>는 </a:t>
            </a:r>
            <a:r>
              <a:rPr lang="ko-KR" altLang="en-US" sz="1300" dirty="0" err="1" smtClean="0">
                <a:solidFill>
                  <a:schemeClr val="tx1"/>
                </a:solidFill>
                <a:sym typeface="Wingdings" panose="05000000000000000000" pitchFamily="2" charset="2"/>
              </a:rPr>
              <a:t>스트림별로</a:t>
            </a:r>
            <a:r>
              <a:rPr lang="ko-KR" altLang="en-US" sz="1300" dirty="0" smtClean="0">
                <a:solidFill>
                  <a:schemeClr val="tx1"/>
                </a:solidFill>
                <a:sym typeface="Wingdings" panose="05000000000000000000" pitchFamily="2" charset="2"/>
              </a:rPr>
              <a:t> 구성됨</a:t>
            </a:r>
            <a:endParaRPr lang="en-US" altLang="ko-KR" sz="1300" dirty="0" smtClean="0">
              <a:solidFill>
                <a:schemeClr val="tx1"/>
              </a:solidFill>
              <a:sym typeface="Wingdings" panose="05000000000000000000" pitchFamily="2" charset="2"/>
            </a:endParaRPr>
          </a:p>
          <a:p>
            <a:pPr marL="265725" lvl="1" indent="-85725">
              <a:spcAft>
                <a:spcPts val="300"/>
              </a:spcAft>
            </a:pPr>
            <a:r>
              <a:rPr lang="en-US" altLang="ko-KR" sz="1300" dirty="0">
                <a:solidFill>
                  <a:schemeClr val="tx1"/>
                </a:solidFill>
                <a:sym typeface="Wingdings" panose="05000000000000000000" pitchFamily="2" charset="2"/>
              </a:rPr>
              <a:t> </a:t>
            </a:r>
            <a:r>
              <a:rPr lang="ko-KR" altLang="en-US" sz="1300" dirty="0">
                <a:solidFill>
                  <a:schemeClr val="tx1"/>
                </a:solidFill>
              </a:rPr>
              <a:t>각 </a:t>
            </a:r>
            <a:r>
              <a:rPr lang="ko-KR" altLang="en-US" sz="1300" dirty="0" err="1" smtClean="0">
                <a:solidFill>
                  <a:schemeClr val="tx1"/>
                </a:solidFill>
              </a:rPr>
              <a:t>스트림별</a:t>
            </a:r>
            <a:r>
              <a:rPr lang="ko-KR" altLang="en-US" sz="1300" dirty="0" smtClean="0">
                <a:solidFill>
                  <a:schemeClr val="tx1"/>
                </a:solidFill>
              </a:rPr>
              <a:t> </a:t>
            </a:r>
            <a:r>
              <a:rPr lang="en-US" altLang="ko-KR" sz="1300" dirty="0">
                <a:solidFill>
                  <a:schemeClr val="tx1"/>
                </a:solidFill>
              </a:rPr>
              <a:t>Process controller</a:t>
            </a:r>
            <a:r>
              <a:rPr lang="ko-KR" altLang="en-US" sz="1300" dirty="0">
                <a:solidFill>
                  <a:schemeClr val="tx1"/>
                </a:solidFill>
              </a:rPr>
              <a:t>가 </a:t>
            </a:r>
            <a:r>
              <a:rPr lang="en-US" altLang="ko-KR" sz="1300" dirty="0">
                <a:solidFill>
                  <a:schemeClr val="tx1"/>
                </a:solidFill>
              </a:rPr>
              <a:t>4M data</a:t>
            </a:r>
            <a:r>
              <a:rPr lang="ko-KR" altLang="en-US" sz="1300" dirty="0">
                <a:solidFill>
                  <a:schemeClr val="tx1"/>
                </a:solidFill>
              </a:rPr>
              <a:t>를 사용하여 공정을 </a:t>
            </a:r>
            <a:r>
              <a:rPr lang="ko-KR" altLang="en-US" sz="1300" dirty="0" smtClean="0">
                <a:solidFill>
                  <a:schemeClr val="tx1"/>
                </a:solidFill>
              </a:rPr>
              <a:t>제어하는 구조</a:t>
            </a:r>
            <a:endParaRPr lang="en-US" altLang="ko-KR" sz="1300" dirty="0" smtClean="0">
              <a:solidFill>
                <a:schemeClr val="tx1"/>
              </a:solidFill>
              <a:sym typeface="Wingdings" panose="05000000000000000000" pitchFamily="2" charset="2"/>
            </a:endParaRPr>
          </a:p>
          <a:p>
            <a:pPr marL="0" indent="0">
              <a:spcAft>
                <a:spcPts val="300"/>
              </a:spcAft>
              <a:buNone/>
            </a:pPr>
            <a:r>
              <a:rPr lang="en-US" altLang="ko-KR" sz="1300" dirty="0" smtClean="0">
                <a:solidFill>
                  <a:schemeClr val="tx1"/>
                </a:solidFill>
                <a:sym typeface="Wingdings" panose="05000000000000000000" pitchFamily="2" charset="2"/>
              </a:rPr>
              <a:t>   </a:t>
            </a:r>
            <a:r>
              <a:rPr lang="ko-KR" altLang="en-US" sz="1300" dirty="0" smtClean="0">
                <a:solidFill>
                  <a:schemeClr val="tx1"/>
                </a:solidFill>
              </a:rPr>
              <a:t> </a:t>
            </a:r>
            <a:r>
              <a:rPr lang="ko-KR" altLang="en-US" sz="1300" b="1" dirty="0" err="1" smtClean="0">
                <a:solidFill>
                  <a:schemeClr val="tx1"/>
                </a:solidFill>
              </a:rPr>
              <a:t>스트림별로</a:t>
            </a:r>
            <a:r>
              <a:rPr lang="en-US" altLang="ko-KR" sz="1300" b="1" dirty="0" smtClean="0">
                <a:solidFill>
                  <a:schemeClr val="tx1"/>
                </a:solidFill>
              </a:rPr>
              <a:t> Process </a:t>
            </a:r>
            <a:r>
              <a:rPr lang="en-US" altLang="ko-KR" sz="1300" b="1" dirty="0">
                <a:solidFill>
                  <a:schemeClr val="tx1"/>
                </a:solidFill>
              </a:rPr>
              <a:t>simulator</a:t>
            </a:r>
            <a:r>
              <a:rPr lang="ko-KR" altLang="en-US" sz="1300" b="1" dirty="0">
                <a:solidFill>
                  <a:schemeClr val="tx1"/>
                </a:solidFill>
              </a:rPr>
              <a:t>를</a:t>
            </a:r>
            <a:r>
              <a:rPr lang="en-US" altLang="ko-KR" sz="1300" b="1" dirty="0">
                <a:solidFill>
                  <a:schemeClr val="tx1"/>
                </a:solidFill>
              </a:rPr>
              <a:t> </a:t>
            </a:r>
            <a:r>
              <a:rPr lang="ko-KR" altLang="en-US" sz="1300" b="1" dirty="0" smtClean="0">
                <a:solidFill>
                  <a:schemeClr val="tx1"/>
                </a:solidFill>
              </a:rPr>
              <a:t>설계하는 것과 단일 </a:t>
            </a:r>
            <a:r>
              <a:rPr lang="en-US" altLang="ko-KR" sz="1300" b="1" dirty="0" smtClean="0">
                <a:solidFill>
                  <a:schemeClr val="tx1"/>
                </a:solidFill>
              </a:rPr>
              <a:t>Process simulator</a:t>
            </a:r>
            <a:r>
              <a:rPr lang="ko-KR" altLang="en-US" sz="1300" b="1" dirty="0" smtClean="0">
                <a:solidFill>
                  <a:schemeClr val="tx1"/>
                </a:solidFill>
              </a:rPr>
              <a:t>로 설계하는 것이 동일</a:t>
            </a:r>
            <a:endParaRPr lang="en-US" altLang="ko-KR" sz="1300" b="1" dirty="0" smtClean="0">
              <a:solidFill>
                <a:schemeClr val="tx1"/>
              </a:solidFill>
            </a:endParaRPr>
          </a:p>
          <a:p>
            <a:pPr marL="0" indent="0">
              <a:spcAft>
                <a:spcPts val="300"/>
              </a:spcAft>
              <a:buNone/>
            </a:pPr>
            <a:r>
              <a:rPr lang="en-US" altLang="ko-KR" sz="1300" dirty="0" smtClean="0">
                <a:solidFill>
                  <a:schemeClr val="tx1"/>
                </a:solidFill>
                <a:sym typeface="Wingdings" panose="05000000000000000000" pitchFamily="2" charset="2"/>
              </a:rPr>
              <a:t>   </a:t>
            </a:r>
            <a:r>
              <a:rPr lang="en-US" altLang="ko-KR" sz="1300" dirty="0">
                <a:solidFill>
                  <a:schemeClr val="tx1"/>
                </a:solidFill>
                <a:sym typeface="Wingdings" panose="05000000000000000000" pitchFamily="2" charset="2"/>
              </a:rPr>
              <a:t></a:t>
            </a:r>
            <a:r>
              <a:rPr lang="ko-KR" altLang="en-US" sz="1300" dirty="0">
                <a:solidFill>
                  <a:schemeClr val="tx1"/>
                </a:solidFill>
              </a:rPr>
              <a:t> </a:t>
            </a:r>
            <a:r>
              <a:rPr lang="ko-KR" altLang="en-US" sz="1300" dirty="0" err="1" smtClean="0">
                <a:solidFill>
                  <a:schemeClr val="tx1"/>
                </a:solidFill>
              </a:rPr>
              <a:t>스트림별로</a:t>
            </a:r>
            <a:r>
              <a:rPr lang="ko-KR" altLang="en-US" sz="1300" dirty="0" smtClean="0">
                <a:solidFill>
                  <a:schemeClr val="tx1"/>
                </a:solidFill>
              </a:rPr>
              <a:t> 분리된 형태로 작성된 내용을 </a:t>
            </a:r>
            <a:r>
              <a:rPr lang="ko-KR" altLang="en-US" sz="1300" b="1" dirty="0" smtClean="0">
                <a:solidFill>
                  <a:schemeClr val="tx1"/>
                </a:solidFill>
              </a:rPr>
              <a:t>단일</a:t>
            </a:r>
            <a:r>
              <a:rPr lang="en-US" altLang="ko-KR" sz="1300" b="1" dirty="0" smtClean="0">
                <a:solidFill>
                  <a:schemeClr val="tx1"/>
                </a:solidFill>
              </a:rPr>
              <a:t> Process simulator</a:t>
            </a:r>
            <a:r>
              <a:rPr lang="ko-KR" altLang="en-US" sz="1300" b="1" dirty="0" smtClean="0">
                <a:solidFill>
                  <a:schemeClr val="tx1"/>
                </a:solidFill>
              </a:rPr>
              <a:t>의 개발 내용으로 통합</a:t>
            </a:r>
            <a:endParaRPr lang="en-US" altLang="ko-KR" sz="1300" b="1" dirty="0">
              <a:solidFill>
                <a:schemeClr val="tx1"/>
              </a:solidFill>
            </a:endParaRPr>
          </a:p>
        </p:txBody>
      </p:sp>
      <p:sp>
        <p:nvSpPr>
          <p:cNvPr id="7" name="TextBox 6"/>
          <p:cNvSpPr txBox="1">
            <a:spLocks noChangeArrowheads="1"/>
          </p:cNvSpPr>
          <p:nvPr/>
        </p:nvSpPr>
        <p:spPr bwMode="auto">
          <a:xfrm>
            <a:off x="323528" y="3212976"/>
            <a:ext cx="8136904" cy="338554"/>
          </a:xfrm>
          <a:prstGeom prst="rect">
            <a:avLst/>
          </a:prstGeom>
          <a:noFill/>
          <a:ln w="9525">
            <a:noFill/>
            <a:miter lim="800000"/>
            <a:headEnd/>
            <a:tailEnd/>
          </a:ln>
        </p:spPr>
        <p:txBody>
          <a:bodyPr wrap="square">
            <a:spAutoFit/>
          </a:bodyPr>
          <a:lstStyle/>
          <a:p>
            <a:r>
              <a:rPr lang="ko-KR" altLang="en-US" sz="1600" b="1" dirty="0" smtClean="0">
                <a:solidFill>
                  <a:schemeClr val="tx2">
                    <a:lumMod val="60000"/>
                    <a:lumOff val="40000"/>
                  </a:schemeClr>
                </a:solidFill>
                <a:latin typeface="맑은 고딕" pitchFamily="50" charset="-127"/>
                <a:ea typeface="맑은 고딕" pitchFamily="50" charset="-127"/>
              </a:rPr>
              <a:t>▶</a:t>
            </a:r>
            <a:r>
              <a:rPr lang="ko-KR" altLang="en-US" sz="1600" b="1" dirty="0" smtClean="0">
                <a:latin typeface="맑은 고딕" pitchFamily="50" charset="-127"/>
                <a:ea typeface="맑은 고딕" pitchFamily="50" charset="-127"/>
              </a:rPr>
              <a:t>▶ </a:t>
            </a:r>
            <a:r>
              <a:rPr lang="en-US" altLang="ko-KR" sz="1600" b="1" dirty="0" smtClean="0">
                <a:latin typeface="맑은 고딕" pitchFamily="50" charset="-127"/>
                <a:ea typeface="맑은 고딕" pitchFamily="50" charset="-127"/>
              </a:rPr>
              <a:t>Apparel &amp; Dyeing</a:t>
            </a:r>
            <a:r>
              <a:rPr lang="ko-KR" altLang="en-US" sz="1600" b="1" dirty="0" smtClean="0">
                <a:latin typeface="맑은 고딕" pitchFamily="50" charset="-127"/>
                <a:ea typeface="맑은 고딕" pitchFamily="50" charset="-127"/>
              </a:rPr>
              <a:t> </a:t>
            </a:r>
            <a:r>
              <a:rPr lang="en-US" altLang="ko-KR" sz="1600" b="1" dirty="0" smtClean="0">
                <a:latin typeface="맑은 고딕" pitchFamily="50" charset="-127"/>
                <a:ea typeface="맑은 고딕" pitchFamily="50" charset="-127"/>
              </a:rPr>
              <a:t>product simulator</a:t>
            </a:r>
            <a:r>
              <a:rPr lang="ko-KR" altLang="en-US" sz="1600" b="1" dirty="0" smtClean="0">
                <a:latin typeface="맑은 고딕" pitchFamily="50" charset="-127"/>
                <a:ea typeface="맑은 고딕" pitchFamily="50" charset="-127"/>
              </a:rPr>
              <a:t>의 개발을</a:t>
            </a:r>
            <a:r>
              <a:rPr lang="en-US" altLang="ko-KR" sz="1600" b="1" dirty="0" smtClean="0">
                <a:latin typeface="맑은 고딕" pitchFamily="50" charset="-127"/>
                <a:ea typeface="맑은 고딕" pitchFamily="50" charset="-127"/>
              </a:rPr>
              <a:t> </a:t>
            </a:r>
            <a:r>
              <a:rPr lang="ko-KR" altLang="en-US" sz="1600" b="1" dirty="0" smtClean="0">
                <a:latin typeface="맑은 고딕" pitchFamily="50" charset="-127"/>
                <a:ea typeface="맑은 고딕" pitchFamily="50" charset="-127"/>
              </a:rPr>
              <a:t>단일 시뮬레이터로 통합</a:t>
            </a:r>
            <a:endParaRPr lang="ko-KR" altLang="en-US" sz="1600" b="1" dirty="0">
              <a:solidFill>
                <a:srgbClr val="C00000"/>
              </a:solidFill>
              <a:latin typeface="맑은 고딕" pitchFamily="50" charset="-127"/>
              <a:ea typeface="맑은 고딕" pitchFamily="50" charset="-127"/>
            </a:endParaRPr>
          </a:p>
        </p:txBody>
      </p:sp>
      <p:sp>
        <p:nvSpPr>
          <p:cNvPr id="8" name="내용 개체 틀 13"/>
          <p:cNvSpPr txBox="1">
            <a:spLocks/>
          </p:cNvSpPr>
          <p:nvPr/>
        </p:nvSpPr>
        <p:spPr>
          <a:xfrm>
            <a:off x="467543" y="3573016"/>
            <a:ext cx="8352929" cy="2880320"/>
          </a:xfrm>
          <a:prstGeom prst="rect">
            <a:avLst/>
          </a:prstGeom>
          <a:solidFill>
            <a:schemeClr val="tx2">
              <a:lumMod val="20000"/>
              <a:lumOff val="80000"/>
            </a:schemeClr>
          </a:solidFill>
        </p:spPr>
        <p:txBody>
          <a:bodyPr vert="horz" lIns="91440" tIns="45720" rIns="91440" bIns="45720" rtlCol="0" anchor="ctr">
            <a:noAutofit/>
          </a:bodyPr>
          <a:lstStyle>
            <a:lvl1pPr marL="18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1pPr>
            <a:lvl2pPr marL="36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2pPr>
            <a:lvl3pPr marL="54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3pPr>
            <a:lvl4pPr marL="720000" indent="-180000" algn="l" defTabSz="914400" rtl="0" eaLnBrk="1" latinLnBrk="1" hangingPunct="1">
              <a:spcBef>
                <a:spcPts val="0"/>
              </a:spcBef>
              <a:buFont typeface="맑은 고딕" pitchFamily="50" charset="-127"/>
              <a:buChar char="-"/>
              <a:defRPr sz="1400" kern="1200">
                <a:solidFill>
                  <a:schemeClr val="tx1">
                    <a:lumMod val="75000"/>
                    <a:lumOff val="25000"/>
                  </a:schemeClr>
                </a:solidFill>
                <a:latin typeface="맑은 고딕" pitchFamily="50" charset="-127"/>
                <a:ea typeface="맑은 고딕" pitchFamily="50" charset="-127"/>
                <a:cs typeface="+mn-cs"/>
              </a:defRPr>
            </a:lvl4pPr>
            <a:lvl5pPr marL="900000" indent="-180000" algn="l" defTabSz="914400" rtl="0" eaLnBrk="1" latinLnBrk="1" hangingPunct="1">
              <a:spcBef>
                <a:spcPts val="0"/>
              </a:spcBef>
              <a:buFont typeface="Arial" pitchFamily="34" charset="0"/>
              <a:buChar char="»"/>
              <a:defRPr sz="1400" kern="1200">
                <a:solidFill>
                  <a:schemeClr val="tx1">
                    <a:lumMod val="75000"/>
                    <a:lumOff val="25000"/>
                  </a:schemeClr>
                </a:solidFill>
                <a:latin typeface="맑은 고딕" pitchFamily="50" charset="-127"/>
                <a:ea typeface="맑은 고딕" pitchFamily="50" charset="-127"/>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85725" indent="-85725">
              <a:spcAft>
                <a:spcPts val="300"/>
              </a:spcAft>
            </a:pPr>
            <a:r>
              <a:rPr lang="ko-KR" altLang="en-US" sz="1300" b="1" dirty="0" smtClean="0">
                <a:solidFill>
                  <a:schemeClr val="tx1"/>
                </a:solidFill>
              </a:rPr>
              <a:t> </a:t>
            </a:r>
            <a:r>
              <a:rPr lang="en-US" altLang="ko-KR" sz="1300" b="1" dirty="0" smtClean="0">
                <a:solidFill>
                  <a:schemeClr val="tx1"/>
                </a:solidFill>
              </a:rPr>
              <a:t>Product simulator</a:t>
            </a:r>
            <a:r>
              <a:rPr lang="ko-KR" altLang="en-US" sz="1300" b="1" dirty="0" smtClean="0">
                <a:solidFill>
                  <a:schemeClr val="tx1"/>
                </a:solidFill>
              </a:rPr>
              <a:t>는 </a:t>
            </a:r>
            <a:r>
              <a:rPr lang="ko-KR" altLang="en-US" sz="1300" b="1" dirty="0" smtClean="0">
                <a:solidFill>
                  <a:srgbClr val="C00000"/>
                </a:solidFill>
              </a:rPr>
              <a:t>섬유 소재의 색상과 물성에 따른 </a:t>
            </a:r>
            <a:r>
              <a:rPr lang="ko-KR" altLang="en-US" sz="1300" b="1" dirty="0">
                <a:solidFill>
                  <a:srgbClr val="C00000"/>
                </a:solidFill>
              </a:rPr>
              <a:t>의류 </a:t>
            </a:r>
            <a:r>
              <a:rPr lang="ko-KR" altLang="en-US" sz="1300" b="1" dirty="0" smtClean="0">
                <a:solidFill>
                  <a:srgbClr val="C00000"/>
                </a:solidFill>
              </a:rPr>
              <a:t>제품을 </a:t>
            </a:r>
            <a:r>
              <a:rPr lang="ko-KR" altLang="en-US" sz="1300" b="1" dirty="0">
                <a:solidFill>
                  <a:srgbClr val="C00000"/>
                </a:solidFill>
              </a:rPr>
              <a:t>가상으로 모사</a:t>
            </a:r>
            <a:r>
              <a:rPr lang="ko-KR" altLang="en-US" sz="1300" b="1" dirty="0">
                <a:solidFill>
                  <a:schemeClr val="tx1"/>
                </a:solidFill>
              </a:rPr>
              <a:t>하여</a:t>
            </a:r>
            <a:r>
              <a:rPr lang="en-US" altLang="ko-KR" sz="1300" b="1" dirty="0">
                <a:solidFill>
                  <a:schemeClr val="tx1"/>
                </a:solidFill>
              </a:rPr>
              <a:t>, </a:t>
            </a:r>
            <a:r>
              <a:rPr lang="ko-KR" altLang="en-US" sz="1300" b="1" dirty="0" smtClean="0">
                <a:solidFill>
                  <a:schemeClr val="tx1"/>
                </a:solidFill>
              </a:rPr>
              <a:t>디자이너의 요구에</a:t>
            </a:r>
            <a:r>
              <a:rPr lang="en-US" altLang="ko-KR" sz="1300" b="1" dirty="0" smtClean="0">
                <a:solidFill>
                  <a:schemeClr val="tx1"/>
                </a:solidFill>
              </a:rPr>
              <a:t/>
            </a:r>
            <a:br>
              <a:rPr lang="en-US" altLang="ko-KR" sz="1300" b="1" dirty="0" smtClean="0">
                <a:solidFill>
                  <a:schemeClr val="tx1"/>
                </a:solidFill>
              </a:rPr>
            </a:br>
            <a:r>
              <a:rPr lang="ko-KR" altLang="en-US" sz="1300" b="1" dirty="0" smtClean="0">
                <a:solidFill>
                  <a:schemeClr val="tx1"/>
                </a:solidFill>
              </a:rPr>
              <a:t> 따른 제품 생산이 가능하도록 지원하는 </a:t>
            </a:r>
            <a:r>
              <a:rPr lang="en-US" altLang="ko-KR" sz="1300" b="1" dirty="0" smtClean="0">
                <a:solidFill>
                  <a:schemeClr val="tx1"/>
                </a:solidFill>
              </a:rPr>
              <a:t>Application</a:t>
            </a:r>
            <a:r>
              <a:rPr lang="ko-KR" altLang="en-US" sz="1300" b="1" dirty="0" smtClean="0">
                <a:solidFill>
                  <a:schemeClr val="tx1"/>
                </a:solidFill>
              </a:rPr>
              <a:t>임 </a:t>
            </a:r>
            <a:endParaRPr lang="en-US" altLang="ko-KR" sz="1300" b="1" dirty="0" smtClean="0">
              <a:solidFill>
                <a:schemeClr val="tx1"/>
              </a:solidFill>
            </a:endParaRPr>
          </a:p>
          <a:p>
            <a:pPr marL="265725" lvl="1" indent="-85725">
              <a:spcAft>
                <a:spcPts val="300"/>
              </a:spcAft>
            </a:pPr>
            <a:r>
              <a:rPr lang="en-US" altLang="ko-KR" sz="1300" dirty="0" smtClean="0">
                <a:solidFill>
                  <a:schemeClr val="tx1"/>
                </a:solidFill>
                <a:sym typeface="Wingdings" panose="05000000000000000000" pitchFamily="2" charset="2"/>
              </a:rPr>
              <a:t> Apparel</a:t>
            </a:r>
            <a:r>
              <a:rPr lang="ko-KR" altLang="en-US" sz="1300" dirty="0" smtClean="0">
                <a:solidFill>
                  <a:schemeClr val="tx1"/>
                </a:solidFill>
                <a:sym typeface="Wingdings" panose="05000000000000000000" pitchFamily="2" charset="2"/>
              </a:rPr>
              <a:t>에서는</a:t>
            </a:r>
            <a:r>
              <a:rPr lang="en-US" altLang="ko-KR" sz="1300" dirty="0" smtClean="0">
                <a:solidFill>
                  <a:schemeClr val="tx1"/>
                </a:solidFill>
                <a:sym typeface="Wingdings" panose="05000000000000000000" pitchFamily="2" charset="2"/>
              </a:rPr>
              <a:t> </a:t>
            </a:r>
            <a:r>
              <a:rPr lang="ko-KR" altLang="en-US" sz="1300" dirty="0" smtClean="0">
                <a:solidFill>
                  <a:schemeClr val="tx1"/>
                </a:solidFill>
                <a:sym typeface="Wingdings" panose="05000000000000000000" pitchFamily="2" charset="2"/>
              </a:rPr>
              <a:t>원단의 물성 및 구조에 따른 </a:t>
            </a:r>
            <a:r>
              <a:rPr lang="en-US" altLang="ko-KR" sz="1300" dirty="0" smtClean="0">
                <a:solidFill>
                  <a:schemeClr val="tx1"/>
                </a:solidFill>
                <a:sym typeface="Wingdings" panose="05000000000000000000" pitchFamily="2" charset="2"/>
              </a:rPr>
              <a:t>Drape</a:t>
            </a:r>
            <a:r>
              <a:rPr lang="ko-KR" altLang="en-US" sz="1300" dirty="0" smtClean="0">
                <a:solidFill>
                  <a:schemeClr val="tx1"/>
                </a:solidFill>
                <a:sym typeface="Wingdings" panose="05000000000000000000" pitchFamily="2" charset="2"/>
              </a:rPr>
              <a:t>와 봉제 구조를 모사하여 제품을 결정</a:t>
            </a:r>
            <a:endParaRPr lang="en-US" altLang="ko-KR" sz="1300" dirty="0" smtClean="0">
              <a:solidFill>
                <a:schemeClr val="tx1"/>
              </a:solidFill>
              <a:sym typeface="Wingdings" panose="05000000000000000000" pitchFamily="2" charset="2"/>
            </a:endParaRPr>
          </a:p>
          <a:p>
            <a:pPr marL="265725" lvl="1" indent="-85725">
              <a:spcAft>
                <a:spcPts val="300"/>
              </a:spcAft>
            </a:pPr>
            <a:r>
              <a:rPr lang="en-US" altLang="ko-KR" sz="1300" dirty="0" smtClean="0">
                <a:solidFill>
                  <a:schemeClr val="tx1"/>
                </a:solidFill>
                <a:sym typeface="Wingdings" panose="05000000000000000000" pitchFamily="2" charset="2"/>
              </a:rPr>
              <a:t> Dyeing</a:t>
            </a:r>
            <a:r>
              <a:rPr lang="ko-KR" altLang="en-US" sz="1300" dirty="0" smtClean="0">
                <a:solidFill>
                  <a:schemeClr val="tx1"/>
                </a:solidFill>
                <a:sym typeface="Wingdings" panose="05000000000000000000" pitchFamily="2" charset="2"/>
              </a:rPr>
              <a:t>에서는 원단의 색상 및 구조를 모사하여 </a:t>
            </a:r>
            <a:r>
              <a:rPr lang="en-US" altLang="ko-KR" sz="1300" dirty="0" smtClean="0">
                <a:solidFill>
                  <a:schemeClr val="tx1"/>
                </a:solidFill>
                <a:sym typeface="Wingdings" panose="05000000000000000000" pitchFamily="2" charset="2"/>
              </a:rPr>
              <a:t>Color </a:t>
            </a:r>
            <a:r>
              <a:rPr lang="ko-KR" altLang="en-US" sz="1300" dirty="0" smtClean="0">
                <a:solidFill>
                  <a:schemeClr val="tx1"/>
                </a:solidFill>
                <a:sym typeface="Wingdings" panose="05000000000000000000" pitchFamily="2" charset="2"/>
              </a:rPr>
              <a:t>값을 결정</a:t>
            </a:r>
            <a:endParaRPr lang="en-US" altLang="ko-KR" sz="1300" dirty="0" smtClean="0">
              <a:solidFill>
                <a:schemeClr val="tx1"/>
              </a:solidFill>
              <a:sym typeface="Wingdings" panose="05000000000000000000" pitchFamily="2" charset="2"/>
            </a:endParaRPr>
          </a:p>
          <a:p>
            <a:pPr marL="265725" lvl="1" indent="-85725">
              <a:spcAft>
                <a:spcPts val="300"/>
              </a:spcAft>
            </a:pPr>
            <a:r>
              <a:rPr lang="en-US" altLang="ko-KR" sz="1300" dirty="0">
                <a:solidFill>
                  <a:schemeClr val="tx1"/>
                </a:solidFill>
                <a:sym typeface="Wingdings" panose="05000000000000000000" pitchFamily="2" charset="2"/>
              </a:rPr>
              <a:t> </a:t>
            </a:r>
            <a:r>
              <a:rPr lang="ko-KR" altLang="en-US" sz="1300" dirty="0" smtClean="0">
                <a:solidFill>
                  <a:schemeClr val="tx1"/>
                </a:solidFill>
                <a:sym typeface="Wingdings" panose="05000000000000000000" pitchFamily="2" charset="2"/>
              </a:rPr>
              <a:t>염색 </a:t>
            </a:r>
            <a:r>
              <a:rPr lang="ko-KR" altLang="en-US" sz="1300" dirty="0" err="1" smtClean="0">
                <a:solidFill>
                  <a:schemeClr val="tx1"/>
                </a:solidFill>
                <a:sym typeface="Wingdings" panose="05000000000000000000" pitchFamily="2" charset="2"/>
              </a:rPr>
              <a:t>스트림의</a:t>
            </a:r>
            <a:r>
              <a:rPr lang="ko-KR" altLang="en-US" sz="1300" dirty="0" smtClean="0">
                <a:solidFill>
                  <a:schemeClr val="tx1"/>
                </a:solidFill>
                <a:sym typeface="Wingdings" panose="05000000000000000000" pitchFamily="2" charset="2"/>
              </a:rPr>
              <a:t> </a:t>
            </a:r>
            <a:r>
              <a:rPr lang="en-US" altLang="ko-KR" sz="1300" dirty="0" smtClean="0">
                <a:solidFill>
                  <a:schemeClr val="tx1"/>
                </a:solidFill>
                <a:sym typeface="Wingdings" panose="05000000000000000000" pitchFamily="2" charset="2"/>
              </a:rPr>
              <a:t>Product simulator</a:t>
            </a:r>
            <a:r>
              <a:rPr lang="ko-KR" altLang="en-US" sz="1300" dirty="0" smtClean="0">
                <a:solidFill>
                  <a:schemeClr val="tx1"/>
                </a:solidFill>
                <a:sym typeface="Wingdings" panose="05000000000000000000" pitchFamily="2" charset="2"/>
              </a:rPr>
              <a:t>는 의류를 모사한 </a:t>
            </a:r>
            <a:r>
              <a:rPr lang="en-US" altLang="ko-KR" sz="1300" u="sng" dirty="0" smtClean="0">
                <a:solidFill>
                  <a:schemeClr val="tx1"/>
                </a:solidFill>
                <a:sym typeface="Wingdings" panose="05000000000000000000" pitchFamily="2" charset="2"/>
              </a:rPr>
              <a:t>Texture color</a:t>
            </a:r>
            <a:r>
              <a:rPr lang="ko-KR" altLang="en-US" sz="1300" u="sng" dirty="0">
                <a:solidFill>
                  <a:schemeClr val="tx1"/>
                </a:solidFill>
                <a:sym typeface="Wingdings" panose="05000000000000000000" pitchFamily="2" charset="2"/>
              </a:rPr>
              <a:t>를</a:t>
            </a:r>
            <a:r>
              <a:rPr lang="ko-KR" altLang="en-US" sz="1300" u="sng" dirty="0" smtClean="0">
                <a:solidFill>
                  <a:schemeClr val="tx1"/>
                </a:solidFill>
                <a:sym typeface="Wingdings" panose="05000000000000000000" pitchFamily="2" charset="2"/>
              </a:rPr>
              <a:t> </a:t>
            </a:r>
            <a:r>
              <a:rPr lang="en-US" altLang="ko-KR" sz="1300" u="sng" dirty="0" smtClean="0">
                <a:solidFill>
                  <a:schemeClr val="tx1"/>
                </a:solidFill>
                <a:sym typeface="Wingdings" panose="05000000000000000000" pitchFamily="2" charset="2"/>
              </a:rPr>
              <a:t>Lab color</a:t>
            </a:r>
            <a:r>
              <a:rPr lang="ko-KR" altLang="en-US" sz="1300" u="sng" dirty="0" smtClean="0">
                <a:solidFill>
                  <a:schemeClr val="tx1"/>
                </a:solidFill>
                <a:sym typeface="Wingdings" panose="05000000000000000000" pitchFamily="2" charset="2"/>
              </a:rPr>
              <a:t>로 전환하여</a:t>
            </a:r>
            <a:r>
              <a:rPr lang="en-US" altLang="ko-KR" sz="1300" u="sng" dirty="0" smtClean="0">
                <a:solidFill>
                  <a:schemeClr val="tx1"/>
                </a:solidFill>
                <a:sym typeface="Wingdings" panose="05000000000000000000" pitchFamily="2" charset="2"/>
              </a:rPr>
              <a:t> </a:t>
            </a:r>
            <a:r>
              <a:rPr lang="ko-KR" altLang="en-US" sz="1300" u="sng" dirty="0" smtClean="0">
                <a:solidFill>
                  <a:schemeClr val="tx1"/>
                </a:solidFill>
                <a:sym typeface="Wingdings" panose="05000000000000000000" pitchFamily="2" charset="2"/>
              </a:rPr>
              <a:t>염색공정에 전달</a:t>
            </a:r>
            <a:endParaRPr lang="en-US" altLang="ko-KR" sz="1300" u="sng" dirty="0" smtClean="0">
              <a:solidFill>
                <a:schemeClr val="tx1"/>
              </a:solidFill>
              <a:sym typeface="Wingdings" panose="05000000000000000000" pitchFamily="2" charset="2"/>
            </a:endParaRPr>
          </a:p>
          <a:p>
            <a:pPr marL="265725" lvl="1" indent="-85725">
              <a:spcAft>
                <a:spcPts val="300"/>
              </a:spcAft>
            </a:pPr>
            <a:r>
              <a:rPr lang="en-US" altLang="ko-KR" sz="1300" dirty="0">
                <a:solidFill>
                  <a:schemeClr val="tx1"/>
                </a:solidFill>
                <a:sym typeface="Wingdings" panose="05000000000000000000" pitchFamily="2" charset="2"/>
              </a:rPr>
              <a:t> </a:t>
            </a:r>
            <a:r>
              <a:rPr lang="ko-KR" altLang="en-US" sz="1300" dirty="0" smtClean="0">
                <a:solidFill>
                  <a:schemeClr val="tx1"/>
                </a:solidFill>
                <a:sym typeface="Wingdings" panose="05000000000000000000" pitchFamily="2" charset="2"/>
              </a:rPr>
              <a:t>염색에서의 </a:t>
            </a:r>
            <a:r>
              <a:rPr lang="en-US" altLang="ko-KR" sz="1300" dirty="0" smtClean="0">
                <a:solidFill>
                  <a:schemeClr val="tx1"/>
                </a:solidFill>
                <a:sym typeface="Wingdings" panose="05000000000000000000" pitchFamily="2" charset="2"/>
              </a:rPr>
              <a:t>Product simulator</a:t>
            </a:r>
            <a:r>
              <a:rPr lang="ko-KR" altLang="en-US" sz="1300" dirty="0" smtClean="0">
                <a:solidFill>
                  <a:schemeClr val="tx1"/>
                </a:solidFill>
                <a:sym typeface="Wingdings" panose="05000000000000000000" pitchFamily="2" charset="2"/>
              </a:rPr>
              <a:t>는 </a:t>
            </a:r>
            <a:r>
              <a:rPr lang="ko-KR" altLang="en-US" sz="1300" u="sng" dirty="0" err="1" smtClean="0">
                <a:solidFill>
                  <a:schemeClr val="tx1"/>
                </a:solidFill>
                <a:sym typeface="Wingdings" panose="05000000000000000000" pitchFamily="2" charset="2"/>
              </a:rPr>
              <a:t>시뮬레이션한</a:t>
            </a:r>
            <a:r>
              <a:rPr lang="ko-KR" altLang="en-US" sz="1300" u="sng" dirty="0" smtClean="0">
                <a:solidFill>
                  <a:schemeClr val="tx1"/>
                </a:solidFill>
                <a:sym typeface="Wingdings" panose="05000000000000000000" pitchFamily="2" charset="2"/>
              </a:rPr>
              <a:t> </a:t>
            </a:r>
            <a:r>
              <a:rPr lang="en-US" altLang="ko-KR" sz="1300" u="sng" dirty="0" smtClean="0">
                <a:solidFill>
                  <a:schemeClr val="tx1"/>
                </a:solidFill>
                <a:sym typeface="Wingdings" panose="05000000000000000000" pitchFamily="2" charset="2"/>
              </a:rPr>
              <a:t>Color </a:t>
            </a:r>
            <a:r>
              <a:rPr lang="ko-KR" altLang="en-US" sz="1300" u="sng" dirty="0" smtClean="0">
                <a:solidFill>
                  <a:schemeClr val="tx1"/>
                </a:solidFill>
                <a:sym typeface="Wingdings" panose="05000000000000000000" pitchFamily="2" charset="2"/>
              </a:rPr>
              <a:t>값을 염색공정의 </a:t>
            </a:r>
            <a:r>
              <a:rPr lang="en-US" altLang="ko-KR" sz="1300" u="sng" dirty="0" smtClean="0">
                <a:solidFill>
                  <a:schemeClr val="tx1"/>
                </a:solidFill>
                <a:sym typeface="Wingdings" panose="05000000000000000000" pitchFamily="2" charset="2"/>
              </a:rPr>
              <a:t>Color space</a:t>
            </a:r>
            <a:r>
              <a:rPr lang="ko-KR" altLang="en-US" sz="1300" u="sng" dirty="0" smtClean="0">
                <a:solidFill>
                  <a:schemeClr val="tx1"/>
                </a:solidFill>
                <a:sym typeface="Wingdings" panose="05000000000000000000" pitchFamily="2" charset="2"/>
              </a:rPr>
              <a:t>에 맞게 변환</a:t>
            </a:r>
            <a:r>
              <a:rPr lang="ko-KR" altLang="en-US" sz="1300" dirty="0" smtClean="0">
                <a:solidFill>
                  <a:schemeClr val="tx1"/>
                </a:solidFill>
                <a:sym typeface="Wingdings" panose="05000000000000000000" pitchFamily="2" charset="2"/>
              </a:rPr>
              <a:t>하는 기능</a:t>
            </a:r>
            <a:endParaRPr lang="en-US" altLang="ko-KR" sz="1300" b="1" dirty="0" smtClean="0">
              <a:solidFill>
                <a:schemeClr val="tx1"/>
              </a:solidFill>
            </a:endParaRPr>
          </a:p>
          <a:p>
            <a:pPr marL="0" indent="0">
              <a:spcAft>
                <a:spcPts val="300"/>
              </a:spcAft>
              <a:buNone/>
            </a:pPr>
            <a:r>
              <a:rPr lang="en-US" altLang="ko-KR" sz="1300" dirty="0" smtClean="0">
                <a:solidFill>
                  <a:schemeClr val="tx1"/>
                </a:solidFill>
                <a:sym typeface="Wingdings" panose="05000000000000000000" pitchFamily="2" charset="2"/>
              </a:rPr>
              <a:t>    </a:t>
            </a:r>
            <a:r>
              <a:rPr lang="ko-KR" altLang="en-US" sz="1300" dirty="0" smtClean="0">
                <a:solidFill>
                  <a:schemeClr val="tx1"/>
                </a:solidFill>
                <a:sym typeface="Wingdings" panose="05000000000000000000" pitchFamily="2" charset="2"/>
              </a:rPr>
              <a:t>염색에서 필요한 </a:t>
            </a:r>
            <a:r>
              <a:rPr lang="ko-KR" altLang="en-US" sz="1300" b="1" dirty="0" smtClean="0">
                <a:solidFill>
                  <a:schemeClr val="tx1"/>
                </a:solidFill>
                <a:sym typeface="Wingdings" panose="05000000000000000000" pitchFamily="2" charset="2"/>
              </a:rPr>
              <a:t>색상</a:t>
            </a:r>
            <a:r>
              <a:rPr lang="en-US" altLang="ko-KR" sz="1300" b="1" dirty="0" smtClean="0">
                <a:solidFill>
                  <a:schemeClr val="tx1"/>
                </a:solidFill>
                <a:sym typeface="Wingdings" panose="05000000000000000000" pitchFamily="2" charset="2"/>
              </a:rPr>
              <a:t> </a:t>
            </a:r>
            <a:r>
              <a:rPr lang="ko-KR" altLang="en-US" sz="1300" b="1" dirty="0" smtClean="0">
                <a:solidFill>
                  <a:schemeClr val="tx1"/>
                </a:solidFill>
                <a:sym typeface="Wingdings" panose="05000000000000000000" pitchFamily="2" charset="2"/>
              </a:rPr>
              <a:t>모사를 의류용 </a:t>
            </a:r>
            <a:r>
              <a:rPr lang="en-US" altLang="ko-KR" sz="1300" b="1" dirty="0" smtClean="0">
                <a:solidFill>
                  <a:schemeClr val="tx1"/>
                </a:solidFill>
                <a:sym typeface="Wingdings" panose="05000000000000000000" pitchFamily="2" charset="2"/>
              </a:rPr>
              <a:t>Texture </a:t>
            </a:r>
            <a:r>
              <a:rPr lang="ko-KR" altLang="en-US" sz="1300" b="1" dirty="0" smtClean="0">
                <a:solidFill>
                  <a:schemeClr val="tx1"/>
                </a:solidFill>
                <a:sym typeface="Wingdings" panose="05000000000000000000" pitchFamily="2" charset="2"/>
              </a:rPr>
              <a:t>기능에 포함하여 단일 </a:t>
            </a:r>
            <a:r>
              <a:rPr lang="en-US" altLang="ko-KR" sz="1300" b="1" dirty="0" smtClean="0">
                <a:solidFill>
                  <a:schemeClr val="tx1"/>
                </a:solidFill>
                <a:sym typeface="Wingdings" panose="05000000000000000000" pitchFamily="2" charset="2"/>
              </a:rPr>
              <a:t>Product simulator </a:t>
            </a:r>
            <a:r>
              <a:rPr lang="ko-KR" altLang="en-US" sz="1300" b="1" dirty="0" smtClean="0">
                <a:solidFill>
                  <a:schemeClr val="tx1"/>
                </a:solidFill>
                <a:sym typeface="Wingdings" panose="05000000000000000000" pitchFamily="2" charset="2"/>
              </a:rPr>
              <a:t>개발로 통합</a:t>
            </a:r>
            <a:endParaRPr lang="en-US" altLang="ko-KR" sz="1300" b="1" dirty="0" smtClean="0">
              <a:solidFill>
                <a:schemeClr val="tx1"/>
              </a:solidFill>
            </a:endParaRPr>
          </a:p>
          <a:p>
            <a:pPr marL="85725" indent="-85725">
              <a:spcAft>
                <a:spcPts val="300"/>
              </a:spcAft>
            </a:pPr>
            <a:r>
              <a:rPr lang="ko-KR" altLang="en-US" sz="1300" b="1" dirty="0">
                <a:solidFill>
                  <a:schemeClr val="tx1"/>
                </a:solidFill>
              </a:rPr>
              <a:t> </a:t>
            </a:r>
            <a:r>
              <a:rPr lang="en-US" altLang="ko-KR" sz="1300" b="1" dirty="0" smtClean="0">
                <a:solidFill>
                  <a:schemeClr val="tx1"/>
                </a:solidFill>
              </a:rPr>
              <a:t>2D-3D </a:t>
            </a:r>
            <a:r>
              <a:rPr lang="ko-KR" altLang="en-US" sz="1300" b="1" dirty="0" err="1" smtClean="0">
                <a:solidFill>
                  <a:schemeClr val="tx1"/>
                </a:solidFill>
              </a:rPr>
              <a:t>패터닝</a:t>
            </a:r>
            <a:r>
              <a:rPr lang="ko-KR" altLang="en-US" sz="1300" b="1" dirty="0" smtClean="0">
                <a:solidFill>
                  <a:schemeClr val="tx1"/>
                </a:solidFill>
              </a:rPr>
              <a:t> 시스템은 </a:t>
            </a:r>
            <a:r>
              <a:rPr lang="en-US" altLang="ko-KR" sz="1300" b="1" dirty="0" smtClean="0">
                <a:solidFill>
                  <a:schemeClr val="tx1"/>
                </a:solidFill>
              </a:rPr>
              <a:t>2</a:t>
            </a:r>
            <a:r>
              <a:rPr lang="ko-KR" altLang="en-US" sz="1300" b="1" dirty="0" smtClean="0">
                <a:solidFill>
                  <a:schemeClr val="tx1"/>
                </a:solidFill>
              </a:rPr>
              <a:t>차원</a:t>
            </a:r>
            <a:r>
              <a:rPr lang="en-US" altLang="ko-KR" sz="1300" b="1" dirty="0" smtClean="0">
                <a:solidFill>
                  <a:schemeClr val="tx1"/>
                </a:solidFill>
              </a:rPr>
              <a:t> </a:t>
            </a:r>
            <a:r>
              <a:rPr lang="ko-KR" altLang="en-US" sz="1300" b="1" dirty="0" smtClean="0">
                <a:solidFill>
                  <a:schemeClr val="tx1"/>
                </a:solidFill>
              </a:rPr>
              <a:t>패턴의 </a:t>
            </a:r>
            <a:r>
              <a:rPr lang="en-US" altLang="ko-KR" sz="1300" b="1" dirty="0" smtClean="0">
                <a:solidFill>
                  <a:schemeClr val="tx1"/>
                </a:solidFill>
              </a:rPr>
              <a:t>3</a:t>
            </a:r>
            <a:r>
              <a:rPr lang="ko-KR" altLang="en-US" sz="1300" b="1" dirty="0" smtClean="0">
                <a:solidFill>
                  <a:schemeClr val="tx1"/>
                </a:solidFill>
              </a:rPr>
              <a:t>차원 가상화와 </a:t>
            </a:r>
            <a:r>
              <a:rPr lang="en-US" altLang="ko-KR" sz="1300" b="1" dirty="0" smtClean="0">
                <a:solidFill>
                  <a:schemeClr val="tx1"/>
                </a:solidFill>
              </a:rPr>
              <a:t>3</a:t>
            </a:r>
            <a:r>
              <a:rPr lang="ko-KR" altLang="en-US" sz="1300" b="1" dirty="0" smtClean="0">
                <a:solidFill>
                  <a:schemeClr val="tx1"/>
                </a:solidFill>
              </a:rPr>
              <a:t>차원 패턴의 수정을 통해 패턴을 생성하는 시스템</a:t>
            </a:r>
            <a:endParaRPr lang="en-US" altLang="ko-KR" sz="1300" b="1" dirty="0" smtClean="0">
              <a:solidFill>
                <a:schemeClr val="tx1"/>
              </a:solidFill>
            </a:endParaRPr>
          </a:p>
          <a:p>
            <a:pPr marL="265725" lvl="1" indent="-85725">
              <a:spcAft>
                <a:spcPts val="300"/>
              </a:spcAft>
            </a:pPr>
            <a:r>
              <a:rPr lang="en-US" altLang="ko-KR" sz="1300" dirty="0" smtClean="0">
                <a:solidFill>
                  <a:schemeClr val="tx1"/>
                </a:solidFill>
              </a:rPr>
              <a:t> 3</a:t>
            </a:r>
            <a:r>
              <a:rPr lang="ko-KR" altLang="en-US" sz="1300" dirty="0" smtClean="0">
                <a:solidFill>
                  <a:schemeClr val="tx1"/>
                </a:solidFill>
              </a:rPr>
              <a:t>차원 시뮬레이션 상의 패턴 수정은 위치 오류가 있고</a:t>
            </a:r>
            <a:r>
              <a:rPr lang="en-US" altLang="ko-KR" sz="1300" dirty="0" smtClean="0">
                <a:solidFill>
                  <a:schemeClr val="tx1"/>
                </a:solidFill>
              </a:rPr>
              <a:t>, </a:t>
            </a:r>
            <a:r>
              <a:rPr lang="ko-KR" altLang="en-US" sz="1300" u="sng" dirty="0" smtClean="0">
                <a:solidFill>
                  <a:schemeClr val="tx1"/>
                </a:solidFill>
              </a:rPr>
              <a:t>특정 위치의 변경은 패턴 전체의 수정을 필요</a:t>
            </a:r>
            <a:endParaRPr lang="en-US" altLang="ko-KR" sz="1300" u="sng" dirty="0" smtClean="0">
              <a:solidFill>
                <a:schemeClr val="tx1"/>
              </a:solidFill>
            </a:endParaRPr>
          </a:p>
          <a:p>
            <a:pPr marL="265725" lvl="1" indent="-85725">
              <a:spcAft>
                <a:spcPts val="300"/>
              </a:spcAft>
            </a:pPr>
            <a:r>
              <a:rPr lang="en-US" altLang="ko-KR" sz="1300" dirty="0" smtClean="0">
                <a:solidFill>
                  <a:schemeClr val="tx1"/>
                </a:solidFill>
              </a:rPr>
              <a:t> 2</a:t>
            </a:r>
            <a:r>
              <a:rPr lang="ko-KR" altLang="en-US" sz="1300" dirty="0" smtClean="0">
                <a:solidFill>
                  <a:schemeClr val="tx1"/>
                </a:solidFill>
              </a:rPr>
              <a:t>차원 패턴의 수정을 </a:t>
            </a:r>
            <a:r>
              <a:rPr lang="en-US" altLang="ko-KR" sz="1300" dirty="0" smtClean="0">
                <a:solidFill>
                  <a:schemeClr val="tx1"/>
                </a:solidFill>
              </a:rPr>
              <a:t>3</a:t>
            </a:r>
            <a:r>
              <a:rPr lang="ko-KR" altLang="en-US" sz="1300" dirty="0" smtClean="0">
                <a:solidFill>
                  <a:schemeClr val="tx1"/>
                </a:solidFill>
              </a:rPr>
              <a:t>차원 시뮬레이터가 즉시 반영하는 구조가 효과적임</a:t>
            </a:r>
            <a:endParaRPr lang="en-US" altLang="ko-KR" sz="1300" dirty="0" smtClean="0">
              <a:solidFill>
                <a:schemeClr val="tx1"/>
              </a:solidFill>
            </a:endParaRPr>
          </a:p>
          <a:p>
            <a:pPr marL="265725" lvl="1" indent="-85725">
              <a:spcAft>
                <a:spcPts val="300"/>
              </a:spcAft>
            </a:pPr>
            <a:r>
              <a:rPr lang="en-US" altLang="ko-KR" sz="1300" dirty="0">
                <a:solidFill>
                  <a:schemeClr val="tx1"/>
                </a:solidFill>
              </a:rPr>
              <a:t> </a:t>
            </a:r>
            <a:r>
              <a:rPr lang="en-US" altLang="ko-KR" sz="1300" dirty="0">
                <a:solidFill>
                  <a:schemeClr val="tx1"/>
                </a:solidFill>
                <a:sym typeface="Wingdings" panose="05000000000000000000" pitchFamily="2" charset="2"/>
              </a:rPr>
              <a:t>2D-3D </a:t>
            </a:r>
            <a:r>
              <a:rPr lang="ko-KR" altLang="en-US" sz="1300" dirty="0" err="1">
                <a:solidFill>
                  <a:schemeClr val="tx1"/>
                </a:solidFill>
                <a:sym typeface="Wingdings" panose="05000000000000000000" pitchFamily="2" charset="2"/>
              </a:rPr>
              <a:t>패터닝</a:t>
            </a:r>
            <a:r>
              <a:rPr lang="ko-KR" altLang="en-US" sz="1300" dirty="0">
                <a:solidFill>
                  <a:schemeClr val="tx1"/>
                </a:solidFill>
                <a:sym typeface="Wingdings" panose="05000000000000000000" pitchFamily="2" charset="2"/>
              </a:rPr>
              <a:t> </a:t>
            </a:r>
            <a:r>
              <a:rPr lang="ko-KR" altLang="en-US" sz="1300" dirty="0" smtClean="0">
                <a:solidFill>
                  <a:schemeClr val="tx1"/>
                </a:solidFill>
                <a:sym typeface="Wingdings" panose="05000000000000000000" pitchFamily="2" charset="2"/>
              </a:rPr>
              <a:t>시스템의 개발 내용 중 </a:t>
            </a:r>
            <a:r>
              <a:rPr lang="ko-KR" altLang="en-US" sz="1300" dirty="0" err="1" smtClean="0">
                <a:solidFill>
                  <a:schemeClr val="tx1"/>
                </a:solidFill>
                <a:sym typeface="Wingdings" panose="05000000000000000000" pitchFamily="2" charset="2"/>
              </a:rPr>
              <a:t>웹뷰어</a:t>
            </a:r>
            <a:r>
              <a:rPr lang="en-US" altLang="ko-KR" sz="1300" dirty="0" smtClean="0">
                <a:solidFill>
                  <a:schemeClr val="tx1"/>
                </a:solidFill>
                <a:sym typeface="Wingdings" panose="05000000000000000000" pitchFamily="2" charset="2"/>
              </a:rPr>
              <a:t>, </a:t>
            </a:r>
            <a:r>
              <a:rPr lang="ko-KR" altLang="en-US" sz="1300" dirty="0" smtClean="0">
                <a:solidFill>
                  <a:schemeClr val="tx1"/>
                </a:solidFill>
                <a:sym typeface="Wingdings" panose="05000000000000000000" pitchFamily="2" charset="2"/>
              </a:rPr>
              <a:t>인체치수반영</a:t>
            </a:r>
            <a:r>
              <a:rPr lang="en-US" altLang="ko-KR" sz="1300" dirty="0" smtClean="0">
                <a:solidFill>
                  <a:schemeClr val="tx1"/>
                </a:solidFill>
                <a:sym typeface="Wingdings" panose="05000000000000000000" pitchFamily="2" charset="2"/>
              </a:rPr>
              <a:t>, </a:t>
            </a:r>
            <a:r>
              <a:rPr lang="ko-KR" altLang="en-US" sz="1300" dirty="0" smtClean="0">
                <a:solidFill>
                  <a:schemeClr val="tx1"/>
                </a:solidFill>
                <a:sym typeface="Wingdings" panose="05000000000000000000" pitchFamily="2" charset="2"/>
              </a:rPr>
              <a:t>파일압축 등은 유틸리티 기능</a:t>
            </a:r>
            <a:endParaRPr lang="en-US" altLang="ko-KR" sz="1300" dirty="0" smtClean="0">
              <a:solidFill>
                <a:schemeClr val="tx1"/>
              </a:solidFill>
            </a:endParaRPr>
          </a:p>
          <a:p>
            <a:pPr marL="180000" lvl="1" indent="0">
              <a:spcAft>
                <a:spcPts val="300"/>
              </a:spcAft>
              <a:buNone/>
            </a:pPr>
            <a:r>
              <a:rPr lang="en-US" altLang="ko-KR" sz="1300" dirty="0">
                <a:solidFill>
                  <a:schemeClr val="tx1"/>
                </a:solidFill>
                <a:sym typeface="Wingdings" panose="05000000000000000000" pitchFamily="2" charset="2"/>
              </a:rPr>
              <a:t> </a:t>
            </a:r>
            <a:r>
              <a:rPr lang="en-US" altLang="ko-KR" sz="1300" b="1" dirty="0">
                <a:solidFill>
                  <a:schemeClr val="tx1"/>
                </a:solidFill>
                <a:sym typeface="Wingdings" panose="05000000000000000000" pitchFamily="2" charset="2"/>
              </a:rPr>
              <a:t>2D-3D </a:t>
            </a:r>
            <a:r>
              <a:rPr lang="ko-KR" altLang="en-US" sz="1300" b="1" dirty="0" err="1">
                <a:solidFill>
                  <a:schemeClr val="tx1"/>
                </a:solidFill>
                <a:sym typeface="Wingdings" panose="05000000000000000000" pitchFamily="2" charset="2"/>
              </a:rPr>
              <a:t>패터닝</a:t>
            </a:r>
            <a:r>
              <a:rPr lang="ko-KR" altLang="en-US" sz="1300" b="1" dirty="0">
                <a:solidFill>
                  <a:schemeClr val="tx1"/>
                </a:solidFill>
                <a:sym typeface="Wingdings" panose="05000000000000000000" pitchFamily="2" charset="2"/>
              </a:rPr>
              <a:t> </a:t>
            </a:r>
            <a:r>
              <a:rPr lang="ko-KR" altLang="en-US" sz="1300" b="1" dirty="0" smtClean="0">
                <a:solidFill>
                  <a:schemeClr val="tx1"/>
                </a:solidFill>
                <a:sym typeface="Wingdings" panose="05000000000000000000" pitchFamily="2" charset="2"/>
              </a:rPr>
              <a:t>기능을 </a:t>
            </a:r>
            <a:r>
              <a:rPr lang="en-US" altLang="ko-KR" sz="1300" b="1" dirty="0" smtClean="0">
                <a:solidFill>
                  <a:schemeClr val="tx1"/>
                </a:solidFill>
                <a:sym typeface="Wingdings" panose="05000000000000000000" pitchFamily="2" charset="2"/>
              </a:rPr>
              <a:t>Apparel product simulator</a:t>
            </a:r>
            <a:r>
              <a:rPr lang="ko-KR" altLang="en-US" sz="1300" b="1" dirty="0" smtClean="0">
                <a:solidFill>
                  <a:schemeClr val="tx1"/>
                </a:solidFill>
                <a:sym typeface="Wingdings" panose="05000000000000000000" pitchFamily="2" charset="2"/>
              </a:rPr>
              <a:t>의 유틸리티 기능으로 구성</a:t>
            </a:r>
            <a:r>
              <a:rPr lang="ko-KR" altLang="en-US" sz="1300" dirty="0" smtClean="0">
                <a:solidFill>
                  <a:schemeClr val="tx1"/>
                </a:solidFill>
                <a:sym typeface="Wingdings" panose="05000000000000000000" pitchFamily="2" charset="2"/>
              </a:rPr>
              <a:t>하여 개발 내용을 통합</a:t>
            </a:r>
            <a:endParaRPr lang="en-US" altLang="ko-KR" sz="1300" dirty="0">
              <a:solidFill>
                <a:schemeClr val="tx1"/>
              </a:solidFill>
            </a:endParaRPr>
          </a:p>
        </p:txBody>
      </p:sp>
    </p:spTree>
    <p:extLst>
      <p:ext uri="{BB962C8B-B14F-4D97-AF65-F5344CB8AC3E}">
        <p14:creationId xmlns:p14="http://schemas.microsoft.com/office/powerpoint/2010/main" val="39705984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0" y="2204864"/>
            <a:ext cx="9144000" cy="4653136"/>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제목 6"/>
          <p:cNvSpPr>
            <a:spLocks noGrp="1"/>
          </p:cNvSpPr>
          <p:nvPr>
            <p:ph type="title"/>
          </p:nvPr>
        </p:nvSpPr>
        <p:spPr>
          <a:xfrm>
            <a:off x="722312" y="1340769"/>
            <a:ext cx="8421687" cy="1362075"/>
          </a:xfrm>
        </p:spPr>
        <p:txBody>
          <a:bodyPr anchor="b"/>
          <a:lstStyle/>
          <a:p>
            <a:pPr marL="1889125" lvl="0"/>
            <a:r>
              <a:rPr lang="ko-KR" altLang="en-US" sz="1800" dirty="0">
                <a:solidFill>
                  <a:schemeClr val="tx1">
                    <a:lumMod val="65000"/>
                    <a:lumOff val="35000"/>
                  </a:schemeClr>
                </a:solidFill>
              </a:rPr>
              <a:t> </a:t>
            </a:r>
            <a:r>
              <a:rPr lang="ko-KR" altLang="en-US" sz="1800" dirty="0" smtClean="0">
                <a:solidFill>
                  <a:schemeClr val="tx1">
                    <a:lumMod val="65000"/>
                    <a:lumOff val="35000"/>
                  </a:schemeClr>
                </a:solidFill>
              </a:rPr>
              <a:t>‘</a:t>
            </a:r>
            <a:r>
              <a:rPr lang="ko-KR" altLang="en-US" sz="1800" dirty="0" err="1"/>
              <a:t>고생산성</a:t>
            </a:r>
            <a:r>
              <a:rPr lang="ko-KR" altLang="en-US" sz="1800" dirty="0"/>
              <a:t> 섬유제품의 </a:t>
            </a:r>
            <a:r>
              <a:rPr lang="ko-KR" altLang="en-US" sz="1800" dirty="0" err="1"/>
              <a:t>적기생산</a:t>
            </a:r>
            <a:r>
              <a:rPr lang="ko-KR" altLang="en-US" sz="1800" dirty="0"/>
              <a:t> 및 공급이 가능한</a:t>
            </a:r>
            <a:br>
              <a:rPr lang="ko-KR" altLang="en-US" sz="1800" dirty="0"/>
            </a:br>
            <a:r>
              <a:rPr lang="ko-KR" altLang="en-US" sz="1800" dirty="0"/>
              <a:t>스트림 협업 </a:t>
            </a:r>
            <a:r>
              <a:rPr lang="ko-KR" altLang="en-US" sz="1800" dirty="0" err="1"/>
              <a:t>커넥티드</a:t>
            </a:r>
            <a:r>
              <a:rPr lang="ko-KR" altLang="en-US" sz="1800" dirty="0"/>
              <a:t> 스마트 </a:t>
            </a:r>
            <a:r>
              <a:rPr lang="ko-KR" altLang="en-US" sz="1800" dirty="0" err="1"/>
              <a:t>제조혁신</a:t>
            </a:r>
            <a:r>
              <a:rPr lang="ko-KR" altLang="en-US" sz="1800" dirty="0"/>
              <a:t> 기술개발</a:t>
            </a:r>
            <a:r>
              <a:rPr lang="ko-KR" altLang="en-US" sz="1800" dirty="0" smtClean="0">
                <a:solidFill>
                  <a:schemeClr val="tx1">
                    <a:lumMod val="65000"/>
                    <a:lumOff val="35000"/>
                  </a:schemeClr>
                </a:solidFill>
              </a:rPr>
              <a:t>’ 사업소개</a:t>
            </a:r>
            <a:r>
              <a:rPr lang="en-US" altLang="ko-KR" sz="2000" dirty="0" smtClean="0">
                <a:solidFill>
                  <a:schemeClr val="tx1">
                    <a:lumMod val="65000"/>
                    <a:lumOff val="35000"/>
                  </a:schemeClr>
                </a:solidFill>
              </a:rPr>
              <a:t/>
            </a:r>
            <a:br>
              <a:rPr lang="en-US" altLang="ko-KR" sz="2000" dirty="0" smtClean="0">
                <a:solidFill>
                  <a:schemeClr val="tx1">
                    <a:lumMod val="65000"/>
                    <a:lumOff val="35000"/>
                  </a:schemeClr>
                </a:solidFill>
              </a:rPr>
            </a:br>
            <a:endParaRPr lang="ko-KR" altLang="en-US" sz="2000" dirty="0">
              <a:solidFill>
                <a:schemeClr val="tx1">
                  <a:lumMod val="65000"/>
                  <a:lumOff val="35000"/>
                </a:schemeClr>
              </a:solidFill>
            </a:endParaRPr>
          </a:p>
        </p:txBody>
      </p:sp>
      <p:sp>
        <p:nvSpPr>
          <p:cNvPr id="8" name="텍스트 개체 틀 7"/>
          <p:cNvSpPr>
            <a:spLocks noGrp="1"/>
          </p:cNvSpPr>
          <p:nvPr>
            <p:ph type="body" idx="1"/>
          </p:nvPr>
        </p:nvSpPr>
        <p:spPr>
          <a:xfrm>
            <a:off x="722313" y="3554785"/>
            <a:ext cx="7772400" cy="1458391"/>
          </a:xfrm>
        </p:spPr>
        <p:txBody>
          <a:bodyPr>
            <a:normAutofit/>
          </a:bodyPr>
          <a:lstStyle/>
          <a:p>
            <a:pPr algn="r"/>
            <a:r>
              <a:rPr lang="ko-KR" altLang="en-US" sz="4000" dirty="0" smtClean="0">
                <a:solidFill>
                  <a:schemeClr val="tx2"/>
                </a:solidFill>
                <a:effectLst>
                  <a:outerShdw blurRad="38100" dist="38100" dir="2700000" algn="tl">
                    <a:srgbClr val="000000">
                      <a:alpha val="43137"/>
                    </a:srgbClr>
                  </a:outerShdw>
                </a:effectLst>
              </a:rPr>
              <a:t>감사합니다</a:t>
            </a:r>
            <a:r>
              <a:rPr lang="en-US" altLang="ko-KR" sz="4000" dirty="0" smtClean="0">
                <a:solidFill>
                  <a:schemeClr val="tx2"/>
                </a:solidFill>
                <a:effectLst>
                  <a:outerShdw blurRad="38100" dist="38100" dir="2700000" algn="tl">
                    <a:srgbClr val="000000">
                      <a:alpha val="43137"/>
                    </a:srgbClr>
                  </a:outerShdw>
                </a:effectLst>
              </a:rPr>
              <a:t>.</a:t>
            </a:r>
          </a:p>
        </p:txBody>
      </p:sp>
      <p:sp>
        <p:nvSpPr>
          <p:cNvPr id="3" name="슬라이드 번호 개체 틀 2"/>
          <p:cNvSpPr>
            <a:spLocks noGrp="1"/>
          </p:cNvSpPr>
          <p:nvPr>
            <p:ph type="sldNum" sz="quarter" idx="12"/>
          </p:nvPr>
        </p:nvSpPr>
        <p:spPr/>
        <p:txBody>
          <a:bodyPr/>
          <a:lstStyle/>
          <a:p>
            <a:fld id="{0F567439-5C3E-4BB1-91F1-4F884E3EA3BA}" type="slidenum">
              <a:rPr lang="ko-KR" altLang="en-US" smtClean="0"/>
              <a:pPr/>
              <a:t>31</a:t>
            </a:fld>
            <a:endParaRPr lang="ko-KR" altLang="en-US"/>
          </a:p>
        </p:txBody>
      </p:sp>
    </p:spTree>
    <p:extLst>
      <p:ext uri="{BB962C8B-B14F-4D97-AF65-F5344CB8AC3E}">
        <p14:creationId xmlns:p14="http://schemas.microsoft.com/office/powerpoint/2010/main" val="3256761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6">
              <a:lumMod val="50000"/>
            </a:schemeClr>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Crane</Template>
  <TotalTime>39825</TotalTime>
  <Words>2510</Words>
  <Application>Microsoft Office PowerPoint</Application>
  <PresentationFormat>화면 슬라이드 쇼(4:3)</PresentationFormat>
  <Paragraphs>558</Paragraphs>
  <Slides>32</Slides>
  <Notes>4</Notes>
  <HiddenSlides>0</HiddenSlides>
  <MMClips>0</MMClips>
  <ScaleCrop>false</ScaleCrop>
  <HeadingPairs>
    <vt:vector size="4" baseType="variant">
      <vt:variant>
        <vt:lpstr>테마</vt:lpstr>
      </vt:variant>
      <vt:variant>
        <vt:i4>1</vt:i4>
      </vt:variant>
      <vt:variant>
        <vt:lpstr>슬라이드 제목</vt:lpstr>
      </vt:variant>
      <vt:variant>
        <vt:i4>32</vt:i4>
      </vt:variant>
    </vt:vector>
  </HeadingPairs>
  <TitlesOfParts>
    <vt:vector size="33" baseType="lpstr">
      <vt:lpstr>Office 테마</vt:lpstr>
      <vt:lpstr>Study on Sensing and Monitoring of Sewing Machine for Textile Stream Smart Manufacturing Innovation</vt:lpstr>
      <vt:lpstr>1. Definition and necessity of technology development</vt:lpstr>
      <vt:lpstr>1. Definition and necessity of technology development</vt:lpstr>
      <vt:lpstr>1-1. Definition and necessity of technology development</vt:lpstr>
      <vt:lpstr>1-1. Definition and necessity of technology development</vt:lpstr>
      <vt:lpstr>1-1. Definition and necessity of technology development</vt:lpstr>
      <vt:lpstr>1. Definition and necessity of technology development</vt:lpstr>
      <vt:lpstr>1. Definition and necessity of technology development</vt:lpstr>
      <vt:lpstr>1. Definition and necessity of technology development</vt:lpstr>
      <vt:lpstr>2. Goals and Contents</vt:lpstr>
      <vt:lpstr>2. Goals and Contents</vt:lpstr>
      <vt:lpstr>3. Core Technology Development (Product CPS)</vt:lpstr>
      <vt:lpstr>3. Core Technology Development (IoT &amp; Automation)</vt:lpstr>
      <vt:lpstr>4. Total Plan </vt:lpstr>
      <vt:lpstr>5. Fabric Part Smart Factory</vt:lpstr>
      <vt:lpstr>5. Fabric Part Smart Factory</vt:lpstr>
      <vt:lpstr>5. Fabric Part Smart Factory</vt:lpstr>
      <vt:lpstr>5. Fabric Part Smart Factory</vt:lpstr>
      <vt:lpstr>5. Fabric Part Smart Factory</vt:lpstr>
      <vt:lpstr>5. Fabric Part Smart Factory</vt:lpstr>
      <vt:lpstr>5. Fabric Part Smart Factory</vt:lpstr>
      <vt:lpstr>5. Fabric Part Smart Factory</vt:lpstr>
      <vt:lpstr>6. Dyeing Part Smart Factory</vt:lpstr>
      <vt:lpstr>7. Apparel Part Smart Factory</vt:lpstr>
      <vt:lpstr>7. Apparel Part Smart Factory</vt:lpstr>
      <vt:lpstr>7. Apparel Part Smart Factory</vt:lpstr>
      <vt:lpstr>7. Apparel Part Smart Factory : Sewing Machine</vt:lpstr>
      <vt:lpstr>7. Apparel Part Smart Factory : Sewing Machine</vt:lpstr>
      <vt:lpstr>7. Apparel Part Smart Factory : Sewing Machine</vt:lpstr>
      <vt:lpstr>7. Apparel Part Smart Factory : Sewing Machine</vt:lpstr>
      <vt:lpstr>10. 계획변경 요청사항</vt:lpstr>
      <vt:lpstr> ‘고생산성 섬유제품의 적기생산 및 공급이 가능한 스트림 협업 커넥티드 스마트 제조혁신 기술개발’ 사업소개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iFashion</dc:creator>
  <cp:lastModifiedBy>Registered User</cp:lastModifiedBy>
  <cp:revision>2276</cp:revision>
  <cp:lastPrinted>2016-09-27T10:40:57Z</cp:lastPrinted>
  <dcterms:created xsi:type="dcterms:W3CDTF">2012-03-13T04:14:56Z</dcterms:created>
  <dcterms:modified xsi:type="dcterms:W3CDTF">2017-11-17T01:34:46Z</dcterms:modified>
</cp:coreProperties>
</file>