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함초롬돋움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1DD"/>
          </a:solidFill>
        </a:fill>
      </a:tcStyle>
    </a:wholeTbl>
    <a:band2H>
      <a:tcTxStyle b="def" i="def"/>
      <a:tcStyle>
        <a:tcBdr/>
        <a:fill>
          <a:solidFill>
            <a:srgbClr val="E7E9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E3CB"/>
          </a:solidFill>
        </a:fill>
      </a:tcStyle>
    </a:wholeTbl>
    <a:band2H>
      <a:tcTxStyle b="def" i="def"/>
      <a:tcStyle>
        <a:tcBdr/>
        <a:fill>
          <a:solidFill>
            <a:srgbClr val="FBF1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CD0E1"/>
          </a:solidFill>
        </a:fill>
      </a:tcStyle>
    </a:wholeTbl>
    <a:band2H>
      <a:tcTxStyle b="def" i="def"/>
      <a:tcStyle>
        <a:tcBdr/>
        <a:fill>
          <a:solidFill>
            <a:srgbClr val="F5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5" name="Shape 11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함초롬돋움"/>
      </a:defRPr>
    </a:lvl1pPr>
    <a:lvl2pPr indent="228600" latinLnBrk="0">
      <a:defRPr sz="1200">
        <a:latin typeface="+mj-lt"/>
        <a:ea typeface="+mj-ea"/>
        <a:cs typeface="+mj-cs"/>
        <a:sym typeface="함초롬돋움"/>
      </a:defRPr>
    </a:lvl2pPr>
    <a:lvl3pPr indent="457200" latinLnBrk="0">
      <a:defRPr sz="1200">
        <a:latin typeface="+mj-lt"/>
        <a:ea typeface="+mj-ea"/>
        <a:cs typeface="+mj-cs"/>
        <a:sym typeface="함초롬돋움"/>
      </a:defRPr>
    </a:lvl3pPr>
    <a:lvl4pPr indent="685800" latinLnBrk="0">
      <a:defRPr sz="1200">
        <a:latin typeface="+mj-lt"/>
        <a:ea typeface="+mj-ea"/>
        <a:cs typeface="+mj-cs"/>
        <a:sym typeface="함초롬돋움"/>
      </a:defRPr>
    </a:lvl4pPr>
    <a:lvl5pPr indent="914400" latinLnBrk="0">
      <a:defRPr sz="1200">
        <a:latin typeface="+mj-lt"/>
        <a:ea typeface="+mj-ea"/>
        <a:cs typeface="+mj-cs"/>
        <a:sym typeface="함초롬돋움"/>
      </a:defRPr>
    </a:lvl5pPr>
    <a:lvl6pPr indent="1143000" latinLnBrk="0">
      <a:defRPr sz="1200">
        <a:latin typeface="+mj-lt"/>
        <a:ea typeface="+mj-ea"/>
        <a:cs typeface="+mj-cs"/>
        <a:sym typeface="함초롬돋움"/>
      </a:defRPr>
    </a:lvl6pPr>
    <a:lvl7pPr indent="1371600" latinLnBrk="0">
      <a:defRPr sz="1200">
        <a:latin typeface="+mj-lt"/>
        <a:ea typeface="+mj-ea"/>
        <a:cs typeface="+mj-cs"/>
        <a:sym typeface="함초롬돋움"/>
      </a:defRPr>
    </a:lvl7pPr>
    <a:lvl8pPr indent="1600200" latinLnBrk="0">
      <a:defRPr sz="1200">
        <a:latin typeface="+mj-lt"/>
        <a:ea typeface="+mj-ea"/>
        <a:cs typeface="+mj-cs"/>
        <a:sym typeface="함초롬돋움"/>
      </a:defRPr>
    </a:lvl8pPr>
    <a:lvl9pPr indent="1828800" latinLnBrk="0">
      <a:defRPr sz="1200">
        <a:latin typeface="+mj-lt"/>
        <a:ea typeface="+mj-ea"/>
        <a:cs typeface="+mj-cs"/>
        <a:sym typeface="함초롬돋움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914399" y="2130425"/>
            <a:ext cx="10363198" cy="1470025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828799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21" name="본문 첫 번째 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2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제목 텍스트"/>
          <p:cNvSpPr txBox="1"/>
          <p:nvPr>
            <p:ph type="title"/>
          </p:nvPr>
        </p:nvSpPr>
        <p:spPr>
          <a:xfrm>
            <a:off x="963082" y="4406900"/>
            <a:ext cx="10363199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제목 텍스트</a:t>
            </a:r>
          </a:p>
        </p:txBody>
      </p:sp>
      <p:sp>
        <p:nvSpPr>
          <p:cNvPr id="37" name="본문 첫 번째 줄…"/>
          <p:cNvSpPr txBox="1"/>
          <p:nvPr>
            <p:ph type="body" sz="quarter" idx="1"/>
          </p:nvPr>
        </p:nvSpPr>
        <p:spPr>
          <a:xfrm>
            <a:off x="963082" y="2906713"/>
            <a:ext cx="10363199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3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6" name="본문 첫 번째 줄…"/>
          <p:cNvSpPr txBox="1"/>
          <p:nvPr>
            <p:ph type="body" sz="half" idx="1"/>
          </p:nvPr>
        </p:nvSpPr>
        <p:spPr>
          <a:xfrm>
            <a:off x="609598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6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71" name="본문 첫 번째 줄…"/>
          <p:cNvSpPr txBox="1"/>
          <p:nvPr>
            <p:ph type="body" sz="quarter" idx="1"/>
          </p:nvPr>
        </p:nvSpPr>
        <p:spPr>
          <a:xfrm>
            <a:off x="609598" y="1600200"/>
            <a:ext cx="5384800" cy="2196001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/>
            </a:lvl1pPr>
            <a:lvl2pPr marL="800100" indent="-342900">
              <a:spcBef>
                <a:spcPts val="500"/>
              </a:spcBef>
              <a:defRPr sz="2400"/>
            </a:lvl2pPr>
            <a:lvl3pPr>
              <a:spcBef>
                <a:spcPts val="500"/>
              </a:spcBef>
              <a:defRPr sz="2400"/>
            </a:lvl3pPr>
            <a:lvl4pPr marL="1714500" indent="-342900">
              <a:spcBef>
                <a:spcPts val="500"/>
              </a:spcBef>
              <a:defRPr sz="2400"/>
            </a:lvl4pPr>
            <a:lvl5pPr marL="2171700" indent="-342900">
              <a:spcBef>
                <a:spcPts val="500"/>
              </a:spcBef>
              <a:defRPr sz="2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2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제목 텍스트"/>
          <p:cNvSpPr txBox="1"/>
          <p:nvPr>
            <p:ph type="title"/>
          </p:nvPr>
        </p:nvSpPr>
        <p:spPr>
          <a:xfrm>
            <a:off x="2389715" y="4800600"/>
            <a:ext cx="73152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제목 텍스트</a:t>
            </a:r>
          </a:p>
        </p:txBody>
      </p:sp>
      <p:sp>
        <p:nvSpPr>
          <p:cNvPr id="80" name="그림 개체 틀 2"/>
          <p:cNvSpPr/>
          <p:nvPr>
            <p:ph type="pic" sz="half" idx="13"/>
          </p:nvPr>
        </p:nvSpPr>
        <p:spPr>
          <a:xfrm>
            <a:off x="2389715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1" name="본문 첫 번째 줄…"/>
          <p:cNvSpPr txBox="1"/>
          <p:nvPr>
            <p:ph type="body" sz="quarter" idx="1"/>
          </p:nvPr>
        </p:nvSpPr>
        <p:spPr>
          <a:xfrm>
            <a:off x="2389715" y="5367337"/>
            <a:ext cx="73152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2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제목 텍스트"/>
          <p:cNvSpPr txBox="1"/>
          <p:nvPr>
            <p:ph type="title"/>
          </p:nvPr>
        </p:nvSpPr>
        <p:spPr>
          <a:xfrm>
            <a:off x="0" y="2130425"/>
            <a:ext cx="12192000" cy="14700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제목 텍스트</a:t>
            </a:r>
          </a:p>
        </p:txBody>
      </p:sp>
      <p:sp>
        <p:nvSpPr>
          <p:cNvPr id="90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98" name="본문 첫 번째 줄…"/>
          <p:cNvSpPr txBox="1"/>
          <p:nvPr>
            <p:ph type="body" sz="half" idx="1"/>
          </p:nvPr>
        </p:nvSpPr>
        <p:spPr>
          <a:xfrm>
            <a:off x="2857476" y="2214563"/>
            <a:ext cx="6477022" cy="321468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500"/>
              </a:spcBef>
              <a:defRPr sz="2400"/>
            </a:lvl1pPr>
            <a:lvl2pPr marL="702128" indent="-244928">
              <a:lnSpc>
                <a:spcPct val="150000"/>
              </a:lnSpc>
              <a:spcBef>
                <a:spcPts val="500"/>
              </a:spcBef>
              <a:defRPr sz="2400"/>
            </a:lvl2pPr>
            <a:lvl3pPr marL="1143000" indent="-228600">
              <a:lnSpc>
                <a:spcPct val="150000"/>
              </a:lnSpc>
              <a:spcBef>
                <a:spcPts val="500"/>
              </a:spcBef>
              <a:defRPr sz="2400"/>
            </a:lvl3pPr>
            <a:lvl4pPr marL="1645920" indent="-274320">
              <a:lnSpc>
                <a:spcPct val="150000"/>
              </a:lnSpc>
              <a:spcBef>
                <a:spcPts val="500"/>
              </a:spcBef>
              <a:defRPr sz="2400"/>
            </a:lvl4pPr>
            <a:lvl5pPr marL="2103120" indent="-274320">
              <a:lnSpc>
                <a:spcPct val="150000"/>
              </a:lnSpc>
              <a:spcBef>
                <a:spcPts val="500"/>
              </a:spcBef>
              <a:defRPr sz="2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제목 텍스트"/>
          <p:cNvSpPr txBox="1"/>
          <p:nvPr>
            <p:ph type="title"/>
          </p:nvPr>
        </p:nvSpPr>
        <p:spPr>
          <a:xfrm>
            <a:off x="8839199" y="274638"/>
            <a:ext cx="2743200" cy="5851526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107" name="본문 첫 번째 줄…"/>
          <p:cNvSpPr txBox="1"/>
          <p:nvPr>
            <p:ph type="body" idx="1"/>
          </p:nvPr>
        </p:nvSpPr>
        <p:spPr>
          <a:xfrm>
            <a:off x="609598" y="274638"/>
            <a:ext cx="8026401" cy="5851526"/>
          </a:xfrm>
          <a:prstGeom prst="rect">
            <a:avLst/>
          </a:prstGeom>
        </p:spPr>
        <p:txBody>
          <a:bodyPr/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0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609598" y="274638"/>
            <a:ext cx="10972799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609598" y="1600200"/>
            <a:ext cx="10972799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1308743" y="6404292"/>
            <a:ext cx="273656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함초롬돋움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함초롬돋움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texclub.com/" TargetMode="External"/><Relationship Id="rId3" Type="http://schemas.openxmlformats.org/officeDocument/2006/relationships/hyperlink" Target="mailto:hanyj@texclub.com" TargetMode="External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제목 1"/>
          <p:cNvSpPr txBox="1"/>
          <p:nvPr>
            <p:ph type="ctrTitle"/>
          </p:nvPr>
        </p:nvSpPr>
        <p:spPr>
          <a:xfrm>
            <a:off x="914400" y="3111134"/>
            <a:ext cx="10363200" cy="2046106"/>
          </a:xfrm>
          <a:prstGeom prst="rect">
            <a:avLst/>
          </a:prstGeom>
        </p:spPr>
        <p:txBody>
          <a:bodyPr/>
          <a:lstStyle/>
          <a:p>
            <a:pPr defTabSz="859536">
              <a:defRPr sz="3666">
                <a:latin typeface="HY견고딕"/>
                <a:ea typeface="HY견고딕"/>
                <a:cs typeface="HY견고딕"/>
                <a:sym typeface="HY견고딕"/>
              </a:defRPr>
            </a:pPr>
            <a:br/>
            <a:br/>
            <a:r>
              <a:rPr sz="2538"/>
              <a:t>Real Fabric(</a:t>
            </a:r>
            <a:r>
              <a:rPr sz="2538"/>
              <a:t>서진염직</a:t>
            </a:r>
            <a:r>
              <a:rPr sz="2538"/>
              <a:t>)</a:t>
            </a:r>
            <a:endParaRPr sz="2914"/>
          </a:p>
          <a:p>
            <a:pPr defTabSz="859536">
              <a:defRPr sz="2444">
                <a:latin typeface="HY견고딕"/>
                <a:ea typeface="HY견고딕"/>
                <a:cs typeface="HY견고딕"/>
                <a:sym typeface="HY견고딕"/>
              </a:defRPr>
            </a:pPr>
            <a:r>
              <a:t>&lt;WebTex3D module (API Support)&gt;</a:t>
            </a:r>
          </a:p>
        </p:txBody>
      </p:sp>
      <p:sp>
        <p:nvSpPr>
          <p:cNvPr id="118" name="직사각형 2"/>
          <p:cNvSpPr txBox="1"/>
          <p:nvPr/>
        </p:nvSpPr>
        <p:spPr>
          <a:xfrm>
            <a:off x="2567510" y="1256958"/>
            <a:ext cx="6840950" cy="1247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3600"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온라인 가상 제품화를 위한 원단 </a:t>
            </a:r>
            <a:r>
              <a:t>mapping solution </a:t>
            </a:r>
            <a:r>
              <a:t>구축</a:t>
            </a:r>
          </a:p>
        </p:txBody>
      </p:sp>
      <p:sp>
        <p:nvSpPr>
          <p:cNvPr id="119" name="직사각형 3"/>
          <p:cNvSpPr txBox="1"/>
          <p:nvPr/>
        </p:nvSpPr>
        <p:spPr>
          <a:xfrm>
            <a:off x="6888109" y="5220171"/>
            <a:ext cx="4608641" cy="666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r"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2017. 6. 20.</a:t>
            </a:r>
            <a:endParaRPr>
              <a:solidFill>
                <a:srgbClr val="FFFFFF"/>
              </a:solidFill>
            </a:endParaRPr>
          </a:p>
          <a:p>
            <a:pPr algn="r"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㈜영우씨엔아이 기획부 이사 류성훈 </a:t>
            </a:r>
          </a:p>
        </p:txBody>
      </p:sp>
      <p:pic>
        <p:nvPicPr>
          <p:cNvPr id="120" name="그림 3" descr="그림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179" y="188551"/>
            <a:ext cx="2160301" cy="53887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직사각형 5"/>
          <p:cNvSpPr txBox="1"/>
          <p:nvPr/>
        </p:nvSpPr>
        <p:spPr>
          <a:xfrm>
            <a:off x="4384125" y="3059668"/>
            <a:ext cx="2592931" cy="548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latin typeface="HY견고딕"/>
                <a:ea typeface="HY견고딕"/>
                <a:cs typeface="HY견고딕"/>
                <a:sym typeface="HY견고딕"/>
              </a:defRPr>
            </a:pPr>
            <a:r>
              <a:t>-</a:t>
            </a:r>
            <a:r>
              <a:t>사업수행계획서</a:t>
            </a:r>
            <a:r>
              <a:t>-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직사각형 3"/>
          <p:cNvSpPr txBox="1"/>
          <p:nvPr/>
        </p:nvSpPr>
        <p:spPr>
          <a:xfrm>
            <a:off x="623239" y="260559"/>
            <a:ext cx="5832812" cy="54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/>
            </a:pPr>
            <a:r>
              <a:t>□ 사업 개요</a:t>
            </a:r>
            <a:r>
              <a:rPr b="0"/>
              <a:t> </a:t>
            </a:r>
          </a:p>
        </p:txBody>
      </p:sp>
      <p:grpSp>
        <p:nvGrpSpPr>
          <p:cNvPr id="126" name="직사각형 4"/>
          <p:cNvGrpSpPr/>
          <p:nvPr/>
        </p:nvGrpSpPr>
        <p:grpSpPr>
          <a:xfrm>
            <a:off x="623239" y="980659"/>
            <a:ext cx="11089542" cy="5544772"/>
            <a:chOff x="0" y="0"/>
            <a:chExt cx="11089540" cy="5544770"/>
          </a:xfrm>
        </p:grpSpPr>
        <p:sp>
          <p:nvSpPr>
            <p:cNvPr id="124" name="직사각형"/>
            <p:cNvSpPr/>
            <p:nvPr/>
          </p:nvSpPr>
          <p:spPr>
            <a:xfrm>
              <a:off x="-1" y="-1"/>
              <a:ext cx="11089542" cy="5544772"/>
            </a:xfrm>
            <a:prstGeom prst="rect">
              <a:avLst/>
            </a:prstGeom>
            <a:solidFill>
              <a:srgbClr val="FFFFFF"/>
            </a:solidFill>
            <a:ln w="19050" cap="flat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</p:txBody>
        </p:sp>
        <p:sp>
          <p:nvSpPr>
            <p:cNvPr id="125" name="○ 개요…"/>
            <p:cNvSpPr txBox="1"/>
            <p:nvPr/>
          </p:nvSpPr>
          <p:spPr>
            <a:xfrm>
              <a:off x="-1" y="206954"/>
              <a:ext cx="11089542" cy="513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○ 개요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</a:t>
              </a:r>
              <a:r>
                <a:t>본 사업수행계획서는 온라인 가상 제품화 기술의 수행 목적과 범위를 정의함</a:t>
              </a:r>
              <a:r>
                <a:t>.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○ 고객명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</a:t>
              </a:r>
              <a:r>
                <a:t>다이텍연구원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○ 수혜기관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</a:t>
              </a:r>
              <a:r>
                <a:t>㈜서진염직 </a:t>
              </a:r>
              <a:r>
                <a:t>(RealFabric)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○ 수행기간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2017</a:t>
              </a:r>
              <a:r>
                <a:t>년</a:t>
              </a:r>
              <a:r>
                <a:t> 7</a:t>
              </a:r>
              <a:r>
                <a:t>월</a:t>
              </a:r>
              <a:r>
                <a:t> 3</a:t>
              </a:r>
              <a:r>
                <a:t>일 부터 </a:t>
              </a:r>
              <a:r>
                <a:t>2</a:t>
              </a:r>
              <a:r>
                <a:t>개월 이내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○ 사업배경 및 목적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</a:t>
              </a:r>
              <a:r>
                <a:t>선정된 기업의 온라인 마케팅 활성화를 위해 촬영 또는 이미지화 되어 있는 제품</a:t>
              </a:r>
              <a:r>
                <a:t>(</a:t>
              </a:r>
              <a:r>
                <a:t>디자인</a:t>
              </a:r>
              <a:r>
                <a:t>)</a:t>
              </a:r>
              <a:r>
                <a:t>의 형태를 다이텍연구원에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</a:t>
              </a:r>
              <a:r>
                <a:t> 구축되어 있는 온라인 원단 매핑솔루션</a:t>
              </a:r>
              <a:r>
                <a:t>(WebTex3D solution)</a:t>
              </a:r>
              <a:r>
                <a:t>을</a:t>
              </a:r>
              <a:r>
                <a:t> </a:t>
              </a:r>
              <a:r>
                <a:t>활용하여 디자이너 또는 구매자가 프린트 디자인물을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</a:t>
              </a:r>
              <a:r>
                <a:t> 완제품에 매핑</a:t>
              </a:r>
              <a:r>
                <a:t>(</a:t>
              </a:r>
              <a:r>
                <a:t>시뮬레이션</a:t>
              </a:r>
              <a:r>
                <a:t>)</a:t>
              </a:r>
              <a:r>
                <a:t>하여 최종 완제품의 상태를 확인 후 구매 등이 진행될 수 있도록 함</a:t>
              </a:r>
              <a:r>
                <a:t>.  </a:t>
              </a:r>
              <a:r>
                <a:t>현재의 대부분 온라인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</a:t>
              </a:r>
              <a:r>
                <a:t> 쇼핑몰들은 만들어진 최종 완제품의 형태를 사진촬영이나 숙련된 디자이너의 그래픽 작업을 통해 제품화하여 구매하도록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하고 있지만</a:t>
              </a:r>
              <a:r>
                <a:t>, </a:t>
              </a:r>
              <a:r>
                <a:t>수혜기관인 서진</a:t>
              </a:r>
              <a:r>
                <a:t> </a:t>
              </a:r>
              <a:r>
                <a:t>염직에서는 디자이너의 작품을 고객이 재 구매하도록 하는</a:t>
              </a:r>
              <a:r>
                <a:t> B2BC platform</a:t>
              </a:r>
              <a:r>
                <a:t>을 추구하고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있어 디자이너 및 구매자가 완제품의 상태를 확인할 수 있는 프로세스가 필요함</a:t>
              </a:r>
              <a:r>
                <a:t>.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직사각형 14"/>
          <p:cNvGrpSpPr/>
          <p:nvPr/>
        </p:nvGrpSpPr>
        <p:grpSpPr>
          <a:xfrm>
            <a:off x="623239" y="980659"/>
            <a:ext cx="11089542" cy="5544772"/>
            <a:chOff x="0" y="0"/>
            <a:chExt cx="11089540" cy="5544770"/>
          </a:xfrm>
        </p:grpSpPr>
        <p:sp>
          <p:nvSpPr>
            <p:cNvPr id="128" name="직사각형"/>
            <p:cNvSpPr/>
            <p:nvPr/>
          </p:nvSpPr>
          <p:spPr>
            <a:xfrm>
              <a:off x="-1" y="-1"/>
              <a:ext cx="11089542" cy="5544772"/>
            </a:xfrm>
            <a:prstGeom prst="rect">
              <a:avLst/>
            </a:prstGeom>
            <a:solidFill>
              <a:srgbClr val="FFFFFF"/>
            </a:solidFill>
            <a:ln w="19050" cap="flat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</p:txBody>
        </p:sp>
        <p:sp>
          <p:nvSpPr>
            <p:cNvPr id="129" name="○ 추진전략…"/>
            <p:cNvSpPr txBox="1"/>
            <p:nvPr/>
          </p:nvSpPr>
          <p:spPr>
            <a:xfrm>
              <a:off x="-1" y="164558"/>
              <a:ext cx="11089542" cy="5215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○ 추진전략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- </a:t>
              </a:r>
              <a:r>
                <a:t>수혜기관과의 미팅 및 사이트 분석</a:t>
              </a:r>
              <a:r>
                <a:t>/</a:t>
              </a:r>
              <a:r>
                <a:t>필요요소 파악</a:t>
              </a:r>
              <a:r>
                <a:t>.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- </a:t>
              </a:r>
              <a:r>
                <a:t>다이텍연구원에 구축된 </a:t>
              </a:r>
              <a:r>
                <a:t>WebTex3D solution</a:t>
              </a:r>
              <a:r>
                <a:t>을</a:t>
              </a:r>
              <a:r>
                <a:t> </a:t>
              </a:r>
              <a:r>
                <a:t>활용한 온라인 구축 기획</a:t>
              </a:r>
              <a:r>
                <a:t>.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- </a:t>
              </a:r>
              <a:r>
                <a:t>기획 및 스토리보드 제작</a:t>
              </a:r>
              <a:r>
                <a:t>, </a:t>
              </a:r>
              <a:r>
                <a:t>개발 및 구축</a:t>
              </a:r>
              <a:r>
                <a:t>.</a:t>
              </a:r>
            </a:p>
          </p:txBody>
        </p:sp>
      </p:grpSp>
      <p:grpSp>
        <p:nvGrpSpPr>
          <p:cNvPr id="133" name="모서리가 둥근 직사각형 3"/>
          <p:cNvGrpSpPr/>
          <p:nvPr/>
        </p:nvGrpSpPr>
        <p:grpSpPr>
          <a:xfrm>
            <a:off x="3215600" y="1268699"/>
            <a:ext cx="5616781" cy="792111"/>
            <a:chOff x="0" y="0"/>
            <a:chExt cx="5616780" cy="792109"/>
          </a:xfrm>
        </p:grpSpPr>
        <p:sp>
          <p:nvSpPr>
            <p:cNvPr id="131" name="모서리가 둥근 직사각형"/>
            <p:cNvSpPr/>
            <p:nvPr/>
          </p:nvSpPr>
          <p:spPr>
            <a:xfrm>
              <a:off x="0" y="0"/>
              <a:ext cx="5616781" cy="79211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9F2F2F"/>
                </a:gs>
                <a:gs pos="80000">
                  <a:srgbClr val="D23E3E"/>
                </a:gs>
                <a:gs pos="100000">
                  <a:srgbClr val="D53C3C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reflection blurRad="0" stA="26000" stPos="0" endA="0" endPos="40000" dist="0" dir="5400000" fadeDir="5400000" sx="100000" sy="-100000" kx="0" ky="0" algn="bl" rotWithShape="0"/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</p:txBody>
        </p:sp>
        <p:sp>
          <p:nvSpPr>
            <p:cNvPr id="132" name="차별화된 온라인 쇼핑몰 구축/운영 및 B2BC를 통한…"/>
            <p:cNvSpPr txBox="1"/>
            <p:nvPr/>
          </p:nvSpPr>
          <p:spPr>
            <a:xfrm>
              <a:off x="38667" y="54928"/>
              <a:ext cx="5539446" cy="6822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차별화된 온라인 쇼핑몰 구축</a:t>
              </a:r>
              <a:r>
                <a:t>/</a:t>
              </a:r>
              <a:r>
                <a:t>운영 및 </a:t>
              </a:r>
              <a:r>
                <a:t>B2BC</a:t>
              </a:r>
              <a:r>
                <a:t>를 통한 </a:t>
              </a:r>
            </a:p>
            <a:p>
              <a:pPr algn="ctr">
                <a:defRPr>
                  <a:solidFill>
                    <a:srgbClr val="FFFFFF"/>
                  </a:solidFill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온라인 마케팅 활성화</a:t>
              </a:r>
            </a:p>
          </p:txBody>
        </p:sp>
      </p:grpSp>
      <p:grpSp>
        <p:nvGrpSpPr>
          <p:cNvPr id="136" name="직사각형 4"/>
          <p:cNvGrpSpPr/>
          <p:nvPr/>
        </p:nvGrpSpPr>
        <p:grpSpPr>
          <a:xfrm>
            <a:off x="1343339" y="2348850"/>
            <a:ext cx="4536632" cy="576081"/>
            <a:chOff x="0" y="0"/>
            <a:chExt cx="4536630" cy="576080"/>
          </a:xfrm>
        </p:grpSpPr>
        <p:sp>
          <p:nvSpPr>
            <p:cNvPr id="134" name="직사각형"/>
            <p:cNvSpPr/>
            <p:nvPr/>
          </p:nvSpPr>
          <p:spPr>
            <a:xfrm>
              <a:off x="-1" y="-1"/>
              <a:ext cx="4536632" cy="576082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5" name="날염, DTP 생산기업의 온라인 마케팅 활성화"/>
            <p:cNvSpPr txBox="1"/>
            <p:nvPr/>
          </p:nvSpPr>
          <p:spPr>
            <a:xfrm>
              <a:off x="-1" y="114555"/>
              <a:ext cx="4536632" cy="346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날염</a:t>
              </a:r>
              <a:r>
                <a:t>, DTP </a:t>
              </a:r>
              <a:r>
                <a:t>생산기업의</a:t>
              </a:r>
              <a:r>
                <a:t> </a:t>
              </a:r>
              <a:r>
                <a:t>온라인 마케팅 활성화</a:t>
              </a:r>
            </a:p>
          </p:txBody>
        </p:sp>
      </p:grpSp>
      <p:grpSp>
        <p:nvGrpSpPr>
          <p:cNvPr id="139" name="직사각형 5"/>
          <p:cNvGrpSpPr/>
          <p:nvPr/>
        </p:nvGrpSpPr>
        <p:grpSpPr>
          <a:xfrm>
            <a:off x="1343339" y="3062856"/>
            <a:ext cx="4536632" cy="588269"/>
            <a:chOff x="0" y="0"/>
            <a:chExt cx="4536630" cy="588268"/>
          </a:xfrm>
        </p:grpSpPr>
        <p:sp>
          <p:nvSpPr>
            <p:cNvPr id="137" name="직사각형"/>
            <p:cNvSpPr/>
            <p:nvPr/>
          </p:nvSpPr>
          <p:spPr>
            <a:xfrm>
              <a:off x="0" y="6094"/>
              <a:ext cx="4536631" cy="576081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8" name="국내/해외 고객들의 손쉬운 방문, 체험기회 제공, 신뢰도 향상"/>
            <p:cNvSpPr txBox="1"/>
            <p:nvPr/>
          </p:nvSpPr>
          <p:spPr>
            <a:xfrm>
              <a:off x="0" y="0"/>
              <a:ext cx="4536631" cy="5882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국내</a:t>
              </a:r>
              <a:r>
                <a:t>/</a:t>
              </a:r>
              <a:r>
                <a:t>해외 고객들의 손쉬운 방문</a:t>
              </a:r>
              <a:r>
                <a:t>, </a:t>
              </a:r>
              <a:r>
                <a:t>체험기회 제공</a:t>
              </a:r>
              <a:r>
                <a:t>, </a:t>
              </a:r>
              <a:r>
                <a:t>신뢰도 향상</a:t>
              </a:r>
            </a:p>
          </p:txBody>
        </p:sp>
      </p:grpSp>
      <p:grpSp>
        <p:nvGrpSpPr>
          <p:cNvPr id="142" name="직사각형 6"/>
          <p:cNvGrpSpPr/>
          <p:nvPr/>
        </p:nvGrpSpPr>
        <p:grpSpPr>
          <a:xfrm>
            <a:off x="1343339" y="3789050"/>
            <a:ext cx="4536632" cy="576081"/>
            <a:chOff x="0" y="0"/>
            <a:chExt cx="4536630" cy="576080"/>
          </a:xfrm>
        </p:grpSpPr>
        <p:sp>
          <p:nvSpPr>
            <p:cNvPr id="140" name="직사각형"/>
            <p:cNvSpPr/>
            <p:nvPr/>
          </p:nvSpPr>
          <p:spPr>
            <a:xfrm>
              <a:off x="-1" y="-1"/>
              <a:ext cx="4536632" cy="576082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1" name="온라인 Mapping 기술을 통한 가상완제품화"/>
            <p:cNvSpPr txBox="1"/>
            <p:nvPr/>
          </p:nvSpPr>
          <p:spPr>
            <a:xfrm>
              <a:off x="-1" y="114555"/>
              <a:ext cx="4536632" cy="346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온라인 </a:t>
              </a:r>
              <a:r>
                <a:t>Mapping </a:t>
              </a:r>
              <a:r>
                <a:t>기술을 통한 가상완제품화 </a:t>
              </a:r>
            </a:p>
          </p:txBody>
        </p:sp>
      </p:grpSp>
      <p:grpSp>
        <p:nvGrpSpPr>
          <p:cNvPr id="145" name="직사각형 7"/>
          <p:cNvGrpSpPr/>
          <p:nvPr/>
        </p:nvGrpSpPr>
        <p:grpSpPr>
          <a:xfrm>
            <a:off x="1343339" y="4509149"/>
            <a:ext cx="4536632" cy="576081"/>
            <a:chOff x="0" y="0"/>
            <a:chExt cx="4536630" cy="576080"/>
          </a:xfrm>
        </p:grpSpPr>
        <p:sp>
          <p:nvSpPr>
            <p:cNvPr id="143" name="직사각형"/>
            <p:cNvSpPr/>
            <p:nvPr/>
          </p:nvSpPr>
          <p:spPr>
            <a:xfrm>
              <a:off x="-1" y="-1"/>
              <a:ext cx="4536632" cy="576082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4" name="프린트/날염 디자이너들의 창의력 향상"/>
            <p:cNvSpPr txBox="1"/>
            <p:nvPr/>
          </p:nvSpPr>
          <p:spPr>
            <a:xfrm>
              <a:off x="-1" y="114555"/>
              <a:ext cx="4536632" cy="346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프린트</a:t>
              </a:r>
              <a:r>
                <a:t>/</a:t>
              </a:r>
              <a:r>
                <a:t>날염 디자이너들의 창의력 향상</a:t>
              </a:r>
            </a:p>
          </p:txBody>
        </p:sp>
      </p:grpSp>
      <p:grpSp>
        <p:nvGrpSpPr>
          <p:cNvPr id="148" name="직사각형 8"/>
          <p:cNvGrpSpPr/>
          <p:nvPr/>
        </p:nvGrpSpPr>
        <p:grpSpPr>
          <a:xfrm>
            <a:off x="6456050" y="2335641"/>
            <a:ext cx="4536631" cy="602498"/>
            <a:chOff x="0" y="0"/>
            <a:chExt cx="4536630" cy="602496"/>
          </a:xfrm>
        </p:grpSpPr>
        <p:sp>
          <p:nvSpPr>
            <p:cNvPr id="146" name="직사각형"/>
            <p:cNvSpPr/>
            <p:nvPr/>
          </p:nvSpPr>
          <p:spPr>
            <a:xfrm>
              <a:off x="0" y="13208"/>
              <a:ext cx="4536631" cy="576081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국내/해외 고객들의 디자인 선호도 파악 및…"/>
            <p:cNvSpPr txBox="1"/>
            <p:nvPr/>
          </p:nvSpPr>
          <p:spPr>
            <a:xfrm>
              <a:off x="0" y="0"/>
              <a:ext cx="4536631" cy="602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국내</a:t>
              </a:r>
              <a:r>
                <a:t>/</a:t>
              </a:r>
              <a:r>
                <a:t>해외 고객들의 디자인 선호도 파악 및 </a:t>
              </a:r>
            </a:p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맞춤 디자인 개발</a:t>
              </a:r>
            </a:p>
          </p:txBody>
        </p:sp>
      </p:grpSp>
      <p:grpSp>
        <p:nvGrpSpPr>
          <p:cNvPr id="151" name="직사각형 9"/>
          <p:cNvGrpSpPr/>
          <p:nvPr/>
        </p:nvGrpSpPr>
        <p:grpSpPr>
          <a:xfrm>
            <a:off x="6456050" y="3062856"/>
            <a:ext cx="4536631" cy="588269"/>
            <a:chOff x="0" y="0"/>
            <a:chExt cx="4536630" cy="588268"/>
          </a:xfrm>
        </p:grpSpPr>
        <p:sp>
          <p:nvSpPr>
            <p:cNvPr id="149" name="직사각형"/>
            <p:cNvSpPr/>
            <p:nvPr/>
          </p:nvSpPr>
          <p:spPr>
            <a:xfrm>
              <a:off x="0" y="6094"/>
              <a:ext cx="4536631" cy="576081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0" name="디자인 판매, 제품 판매, 원단 판매를 통한…"/>
            <p:cNvSpPr txBox="1"/>
            <p:nvPr/>
          </p:nvSpPr>
          <p:spPr>
            <a:xfrm>
              <a:off x="0" y="0"/>
              <a:ext cx="4536631" cy="5882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디자인 판매</a:t>
              </a:r>
              <a:r>
                <a:t>, </a:t>
              </a:r>
              <a:r>
                <a:t>제품 판매</a:t>
              </a:r>
              <a:r>
                <a:t>, </a:t>
              </a:r>
              <a:r>
                <a:t>원단 판매를 통한 </a:t>
              </a:r>
            </a:p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수익창출</a:t>
              </a:r>
            </a:p>
          </p:txBody>
        </p:sp>
      </p:grpSp>
      <p:grpSp>
        <p:nvGrpSpPr>
          <p:cNvPr id="154" name="직사각형 10"/>
          <p:cNvGrpSpPr/>
          <p:nvPr/>
        </p:nvGrpSpPr>
        <p:grpSpPr>
          <a:xfrm>
            <a:off x="6456050" y="3789050"/>
            <a:ext cx="4536631" cy="576081"/>
            <a:chOff x="0" y="0"/>
            <a:chExt cx="4536630" cy="576080"/>
          </a:xfrm>
        </p:grpSpPr>
        <p:sp>
          <p:nvSpPr>
            <p:cNvPr id="152" name="직사각형"/>
            <p:cNvSpPr/>
            <p:nvPr/>
          </p:nvSpPr>
          <p:spPr>
            <a:xfrm>
              <a:off x="-1" y="-1"/>
              <a:ext cx="4536632" cy="576082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3" name="재고원단의 재 판매"/>
            <p:cNvSpPr txBox="1"/>
            <p:nvPr/>
          </p:nvSpPr>
          <p:spPr>
            <a:xfrm>
              <a:off x="-1" y="114555"/>
              <a:ext cx="4536632" cy="3469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재고원단의 재 판매</a:t>
              </a:r>
            </a:p>
          </p:txBody>
        </p:sp>
      </p:grpSp>
      <p:grpSp>
        <p:nvGrpSpPr>
          <p:cNvPr id="157" name="직사각형 11"/>
          <p:cNvGrpSpPr/>
          <p:nvPr/>
        </p:nvGrpSpPr>
        <p:grpSpPr>
          <a:xfrm>
            <a:off x="6456050" y="4495941"/>
            <a:ext cx="4536631" cy="602498"/>
            <a:chOff x="0" y="0"/>
            <a:chExt cx="4536630" cy="602496"/>
          </a:xfrm>
        </p:grpSpPr>
        <p:sp>
          <p:nvSpPr>
            <p:cNvPr id="155" name="직사각형"/>
            <p:cNvSpPr/>
            <p:nvPr/>
          </p:nvSpPr>
          <p:spPr>
            <a:xfrm>
              <a:off x="0" y="13208"/>
              <a:ext cx="4536631" cy="576081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182E4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6" name="블러그, SNS를 통한 손쉬운…"/>
            <p:cNvSpPr txBox="1"/>
            <p:nvPr/>
          </p:nvSpPr>
          <p:spPr>
            <a:xfrm>
              <a:off x="0" y="0"/>
              <a:ext cx="4536631" cy="602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블러그</a:t>
              </a:r>
              <a:r>
                <a:t>, SNS</a:t>
              </a:r>
              <a:r>
                <a:t>를 통한 손쉬운 </a:t>
              </a:r>
            </a:p>
            <a:p>
              <a:pPr algn="ctr">
                <a:defRPr sz="1600">
                  <a:solidFill>
                    <a:srgbClr val="FFFFFF"/>
                  </a:solidFill>
                </a:defRPr>
              </a:pPr>
              <a:r>
                <a:t>“</a:t>
              </a:r>
              <a:r>
                <a:t>매핑된 제품 이미지</a:t>
              </a:r>
              <a:r>
                <a:t>”</a:t>
              </a:r>
              <a:r>
                <a:t> 홍보</a:t>
              </a:r>
            </a:p>
          </p:txBody>
        </p:sp>
      </p:grpSp>
      <p:sp>
        <p:nvSpPr>
          <p:cNvPr id="158" name="직사각형 12"/>
          <p:cNvSpPr txBox="1"/>
          <p:nvPr/>
        </p:nvSpPr>
        <p:spPr>
          <a:xfrm>
            <a:off x="623239" y="260559"/>
            <a:ext cx="5832812" cy="54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/>
            </a:pPr>
            <a:r>
              <a:t>□ 사업 개요</a:t>
            </a:r>
            <a:r>
              <a:rPr b="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직사각형 3"/>
          <p:cNvGrpSpPr/>
          <p:nvPr/>
        </p:nvGrpSpPr>
        <p:grpSpPr>
          <a:xfrm>
            <a:off x="623239" y="980659"/>
            <a:ext cx="11089542" cy="5544772"/>
            <a:chOff x="0" y="0"/>
            <a:chExt cx="11089540" cy="5544770"/>
          </a:xfrm>
        </p:grpSpPr>
        <p:sp>
          <p:nvSpPr>
            <p:cNvPr id="160" name="직사각형"/>
            <p:cNvSpPr/>
            <p:nvPr/>
          </p:nvSpPr>
          <p:spPr>
            <a:xfrm>
              <a:off x="-1" y="-1"/>
              <a:ext cx="11089542" cy="5544772"/>
            </a:xfrm>
            <a:prstGeom prst="rect">
              <a:avLst/>
            </a:prstGeom>
            <a:solidFill>
              <a:srgbClr val="FFFFFF"/>
            </a:solidFill>
            <a:ln w="19050" cap="flat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</p:txBody>
        </p:sp>
        <p:sp>
          <p:nvSpPr>
            <p:cNvPr id="161" name="○Workfloor…"/>
            <p:cNvSpPr txBox="1"/>
            <p:nvPr/>
          </p:nvSpPr>
          <p:spPr>
            <a:xfrm>
              <a:off x="-1" y="398744"/>
              <a:ext cx="11089542" cy="4747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○</a:t>
              </a:r>
              <a:r>
                <a:t>Workfloor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- </a:t>
              </a:r>
              <a:r>
                <a:t>사업</a:t>
              </a:r>
              <a:r>
                <a:t> </a:t>
              </a:r>
              <a:r>
                <a:t>개시 후 다이텍연구원 및 서진염직과의 기획회의 </a:t>
              </a:r>
              <a:r>
                <a:t>(API 제공 </a:t>
              </a:r>
              <a:r>
                <a:t>기획</a:t>
              </a:r>
              <a:r>
                <a:t>, </a:t>
              </a:r>
              <a:r>
                <a:t>영우씨엔아이 개발팀 </a:t>
              </a:r>
              <a:r>
                <a:t>2~3</a:t>
              </a:r>
              <a:r>
                <a:t>명 투입</a:t>
              </a:r>
              <a:r>
                <a:t>)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                                            &lt;</a:t>
              </a:r>
              <a:r>
                <a:t>그림</a:t>
              </a:r>
              <a:r>
                <a:t>. Flow chart&gt;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- (</a:t>
              </a:r>
              <a:r>
                <a:t>완제품 컨텐츠 제작</a:t>
              </a:r>
              <a:r>
                <a:t>) </a:t>
              </a:r>
              <a:r>
                <a:t>시뮬레이션용</a:t>
              </a:r>
              <a:r>
                <a:t>(</a:t>
              </a:r>
              <a:r>
                <a:t>매핑용</a:t>
              </a:r>
              <a:r>
                <a:t>) </a:t>
              </a:r>
              <a:r>
                <a:t>제품 이미지 </a:t>
              </a:r>
              <a:r>
                <a:t>10</a:t>
              </a:r>
              <a:r>
                <a:t>개 선정 및 그리드 작업 </a:t>
              </a:r>
              <a:r>
                <a:t>(</a:t>
              </a:r>
              <a:r>
                <a:t>영우씨엔아이 디자인팀 </a:t>
              </a:r>
              <a:r>
                <a:t>2~3</a:t>
              </a:r>
              <a:r>
                <a:t>명 투입</a:t>
              </a:r>
              <a:r>
                <a:t>). 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- (</a:t>
              </a:r>
              <a:r>
                <a:t>프로그램개발 및 구축</a:t>
              </a:r>
              <a:r>
                <a:t>) WebTex3D </a:t>
              </a:r>
              <a:r>
                <a:t>구동</a:t>
              </a:r>
              <a:r>
                <a:t> API</a:t>
              </a:r>
              <a:r>
                <a:t> 개발</a:t>
              </a:r>
              <a:r>
                <a:t> </a:t>
              </a:r>
              <a:r>
                <a:t>및 서진염직의 사이트내 구현</a:t>
              </a:r>
              <a:r>
                <a:t>(</a:t>
              </a:r>
              <a:r>
                <a:t>영우씨엔아이 개발팀 </a:t>
              </a:r>
              <a:r>
                <a:t>2~3</a:t>
              </a:r>
              <a:r>
                <a:t>명 투입</a:t>
              </a:r>
              <a:r>
                <a:t>).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- </a:t>
              </a:r>
              <a:r>
                <a:t>사이트 테스트 및 검증</a:t>
              </a:r>
              <a:r>
                <a:t>.  </a:t>
              </a:r>
              <a:r>
                <a:t>수정사항 수정</a:t>
              </a:r>
              <a:r>
                <a:t> (</a:t>
              </a:r>
              <a:r>
                <a:t>영우씨엔아이 디자인팀</a:t>
              </a:r>
              <a:r>
                <a:t>, </a:t>
              </a:r>
              <a:r>
                <a:t>개발팀 </a:t>
              </a:r>
              <a:r>
                <a:t>2~3</a:t>
              </a:r>
              <a:r>
                <a:t>명 투입</a:t>
              </a:r>
              <a:r>
                <a:t>).</a:t>
              </a:r>
            </a:p>
            <a:p>
              <a:pPr>
                <a:defRPr sz="1600">
                  <a:latin typeface="맑은 고딕"/>
                  <a:ea typeface="맑은 고딕"/>
                  <a:cs typeface="맑은 고딕"/>
                  <a:sym typeface="맑은 고딕"/>
                </a:defRPr>
              </a:pPr>
              <a:r>
                <a:t>  </a:t>
              </a:r>
            </a:p>
          </p:txBody>
        </p:sp>
        <p:sp>
          <p:nvSpPr>
            <p:cNvPr id="162" name="사업시작"/>
            <p:cNvSpPr/>
            <p:nvPr/>
          </p:nvSpPr>
          <p:spPr>
            <a:xfrm>
              <a:off x="386409" y="2124490"/>
              <a:ext cx="1270001" cy="717352"/>
            </a:xfrm>
            <a:prstGeom prst="roundRect">
              <a:avLst>
                <a:gd name="adj" fmla="val 2655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/>
              </a:lvl1pPr>
            </a:lstStyle>
            <a:p>
              <a:pPr/>
              <a:r>
                <a:t>사업시작</a:t>
              </a:r>
            </a:p>
          </p:txBody>
        </p:sp>
        <p:sp>
          <p:nvSpPr>
            <p:cNvPr id="163" name="화살표"/>
            <p:cNvSpPr/>
            <p:nvPr/>
          </p:nvSpPr>
          <p:spPr>
            <a:xfrm>
              <a:off x="1834209" y="2260122"/>
              <a:ext cx="431305" cy="410270"/>
            </a:xfrm>
            <a:prstGeom prst="rightArrow">
              <a:avLst>
                <a:gd name="adj1" fmla="val 40885"/>
                <a:gd name="adj2" fmla="val 5602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300"/>
              </a:pPr>
            </a:p>
          </p:txBody>
        </p:sp>
        <p:sp>
          <p:nvSpPr>
            <p:cNvPr id="164" name="Engine…"/>
            <p:cNvSpPr/>
            <p:nvPr/>
          </p:nvSpPr>
          <p:spPr>
            <a:xfrm>
              <a:off x="2405709" y="2124489"/>
              <a:ext cx="1270001" cy="717353"/>
            </a:xfrm>
            <a:prstGeom prst="roundRect">
              <a:avLst>
                <a:gd name="adj" fmla="val 2655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/>
              </a:pPr>
              <a:r>
                <a:t>Engine</a:t>
              </a:r>
            </a:p>
            <a:p>
              <a:pPr algn="ctr">
                <a:defRPr sz="1300"/>
              </a:pPr>
              <a:r>
                <a:t>API화</a:t>
              </a:r>
            </a:p>
          </p:txBody>
        </p:sp>
        <p:sp>
          <p:nvSpPr>
            <p:cNvPr id="165" name="화살표"/>
            <p:cNvSpPr/>
            <p:nvPr/>
          </p:nvSpPr>
          <p:spPr>
            <a:xfrm>
              <a:off x="3853509" y="2260122"/>
              <a:ext cx="431305" cy="410270"/>
            </a:xfrm>
            <a:prstGeom prst="rightArrow">
              <a:avLst>
                <a:gd name="adj1" fmla="val 40885"/>
                <a:gd name="adj2" fmla="val 5602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300"/>
              </a:pPr>
            </a:p>
          </p:txBody>
        </p:sp>
        <p:sp>
          <p:nvSpPr>
            <p:cNvPr id="166" name="Engine…"/>
            <p:cNvSpPr/>
            <p:nvPr/>
          </p:nvSpPr>
          <p:spPr>
            <a:xfrm>
              <a:off x="4425010" y="2124490"/>
              <a:ext cx="1270001" cy="717352"/>
            </a:xfrm>
            <a:prstGeom prst="roundRect">
              <a:avLst>
                <a:gd name="adj" fmla="val 2655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/>
              </a:pPr>
              <a:r>
                <a:t>Engine</a:t>
              </a:r>
            </a:p>
            <a:p>
              <a:pPr algn="ctr">
                <a:defRPr sz="1300"/>
              </a:pPr>
              <a:r>
                <a:t>Server 전달</a:t>
              </a:r>
            </a:p>
          </p:txBody>
        </p:sp>
        <p:sp>
          <p:nvSpPr>
            <p:cNvPr id="167" name="화살표"/>
            <p:cNvSpPr/>
            <p:nvPr/>
          </p:nvSpPr>
          <p:spPr>
            <a:xfrm>
              <a:off x="5872810" y="2260122"/>
              <a:ext cx="431304" cy="410270"/>
            </a:xfrm>
            <a:prstGeom prst="rightArrow">
              <a:avLst>
                <a:gd name="adj1" fmla="val 40885"/>
                <a:gd name="adj2" fmla="val 5602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300"/>
              </a:pPr>
            </a:p>
          </p:txBody>
        </p:sp>
        <p:sp>
          <p:nvSpPr>
            <p:cNvPr id="168" name="API문서…"/>
            <p:cNvSpPr/>
            <p:nvPr/>
          </p:nvSpPr>
          <p:spPr>
            <a:xfrm>
              <a:off x="6481913" y="2106581"/>
              <a:ext cx="1270001" cy="717352"/>
            </a:xfrm>
            <a:prstGeom prst="roundRect">
              <a:avLst>
                <a:gd name="adj" fmla="val 2655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300"/>
              </a:pPr>
              <a:r>
                <a:t>API문서</a:t>
              </a:r>
            </a:p>
            <a:p>
              <a:pPr algn="ctr">
                <a:defRPr sz="1300"/>
              </a:pPr>
              <a:r>
                <a:t>전달</a:t>
              </a:r>
            </a:p>
          </p:txBody>
        </p:sp>
        <p:sp>
          <p:nvSpPr>
            <p:cNvPr id="169" name="화살표"/>
            <p:cNvSpPr/>
            <p:nvPr/>
          </p:nvSpPr>
          <p:spPr>
            <a:xfrm>
              <a:off x="7929713" y="2260122"/>
              <a:ext cx="431305" cy="410270"/>
            </a:xfrm>
            <a:prstGeom prst="rightArrow">
              <a:avLst>
                <a:gd name="adj1" fmla="val 40885"/>
                <a:gd name="adj2" fmla="val 5602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300"/>
              </a:pPr>
            </a:p>
          </p:txBody>
        </p:sp>
        <p:sp>
          <p:nvSpPr>
            <p:cNvPr id="170" name="Web개발자 활용"/>
            <p:cNvSpPr/>
            <p:nvPr/>
          </p:nvSpPr>
          <p:spPr>
            <a:xfrm>
              <a:off x="8538817" y="2106581"/>
              <a:ext cx="1270001" cy="717352"/>
            </a:xfrm>
            <a:prstGeom prst="roundRect">
              <a:avLst>
                <a:gd name="adj" fmla="val 26556"/>
              </a:avLst>
            </a:pr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/>
              </a:lvl1pPr>
            </a:lstStyle>
            <a:p>
              <a:pPr/>
              <a:r>
                <a:t>Web개발자 활용</a:t>
              </a:r>
            </a:p>
          </p:txBody>
        </p:sp>
      </p:grpSp>
      <p:sp>
        <p:nvSpPr>
          <p:cNvPr id="172" name="직사각형 4"/>
          <p:cNvSpPr txBox="1"/>
          <p:nvPr/>
        </p:nvSpPr>
        <p:spPr>
          <a:xfrm>
            <a:off x="623239" y="260559"/>
            <a:ext cx="5832812" cy="54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/>
            </a:lvl1pPr>
          </a:lstStyle>
          <a:p>
            <a:pPr/>
            <a:r>
              <a:t>□ 사업 범위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아래쪽 화살표 5"/>
          <p:cNvSpPr/>
          <p:nvPr/>
        </p:nvSpPr>
        <p:spPr>
          <a:xfrm>
            <a:off x="4439770" y="2564880"/>
            <a:ext cx="2952411" cy="1512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gradFill>
            <a:gsLst>
              <a:gs pos="0">
                <a:srgbClr val="9F2F2F"/>
              </a:gs>
              <a:gs pos="80000">
                <a:srgbClr val="D23E3E"/>
              </a:gs>
              <a:gs pos="100000">
                <a:srgbClr val="D53C3C"/>
              </a:gs>
            </a:gsLst>
            <a:lin ang="16200000"/>
          </a:gradFill>
          <a:ln w="12700">
            <a:miter lim="400000"/>
          </a:ln>
          <a:effectLst>
            <a:reflection blurRad="0" stA="26000" stPos="0" endA="0" endPos="40000" dist="0" dir="5400000" fadeDir="5400000" sx="100000" sy="-100000" kx="0" ky="0" algn="bl" rotWithShape="0"/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5" name="직사각형 1"/>
          <p:cNvSpPr txBox="1"/>
          <p:nvPr/>
        </p:nvSpPr>
        <p:spPr>
          <a:xfrm>
            <a:off x="623239" y="260559"/>
            <a:ext cx="5832812" cy="54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800"/>
            </a:lvl1pPr>
          </a:lstStyle>
          <a:p>
            <a:pPr/>
            <a:r>
              <a:t>□ 주요 개발내용</a:t>
            </a:r>
          </a:p>
        </p:txBody>
      </p:sp>
      <p:grpSp>
        <p:nvGrpSpPr>
          <p:cNvPr id="178" name="직사각형 2"/>
          <p:cNvGrpSpPr/>
          <p:nvPr/>
        </p:nvGrpSpPr>
        <p:grpSpPr>
          <a:xfrm>
            <a:off x="2063439" y="1556739"/>
            <a:ext cx="2880401" cy="2520351"/>
            <a:chOff x="0" y="0"/>
            <a:chExt cx="2880399" cy="2520350"/>
          </a:xfrm>
        </p:grpSpPr>
        <p:sp>
          <p:nvSpPr>
            <p:cNvPr id="176" name="직사각형"/>
            <p:cNvSpPr/>
            <p:nvPr/>
          </p:nvSpPr>
          <p:spPr>
            <a:xfrm>
              <a:off x="0" y="-1"/>
              <a:ext cx="2880400" cy="2520352"/>
            </a:xfrm>
            <a:prstGeom prst="rect">
              <a:avLst/>
            </a:prstGeom>
            <a:gradFill flip="none" rotWithShape="1">
              <a:gsLst>
                <a:gs pos="0">
                  <a:srgbClr val="19457A"/>
                </a:gs>
                <a:gs pos="80000">
                  <a:srgbClr val="215AA1"/>
                </a:gs>
                <a:gs pos="100000">
                  <a:srgbClr val="1E5BA4"/>
                </a:gs>
              </a:gsLst>
              <a:lin ang="16200000" scaled="0"/>
            </a:gradFill>
            <a:ln w="12700" cap="flat">
              <a:solidFill>
                <a:srgbClr val="2E5F9A"/>
              </a:solidFill>
              <a:prstDash val="solid"/>
              <a:round/>
            </a:ln>
            <a:effectLst>
              <a:outerShdw sx="100000" sy="100000" kx="0" ky="0" algn="b" rotWithShape="0" blurRad="38100" dist="25400" dir="5400000">
                <a:srgbClr val="000000">
                  <a:alpha val="7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WebTex3D API 개발 및 적용"/>
            <p:cNvSpPr txBox="1"/>
            <p:nvPr/>
          </p:nvSpPr>
          <p:spPr>
            <a:xfrm>
              <a:off x="0" y="1066751"/>
              <a:ext cx="2880400" cy="3868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t>WebTex3D API </a:t>
              </a:r>
              <a:r>
                <a:t>개발</a:t>
              </a:r>
              <a:r>
                <a:t> </a:t>
              </a:r>
              <a:r>
                <a:t>및 적용</a:t>
              </a:r>
            </a:p>
          </p:txBody>
        </p:sp>
      </p:grpSp>
      <p:grpSp>
        <p:nvGrpSpPr>
          <p:cNvPr id="181" name="직사각형 3"/>
          <p:cNvGrpSpPr/>
          <p:nvPr/>
        </p:nvGrpSpPr>
        <p:grpSpPr>
          <a:xfrm>
            <a:off x="6888109" y="1556739"/>
            <a:ext cx="2880401" cy="2520351"/>
            <a:chOff x="0" y="0"/>
            <a:chExt cx="2880399" cy="2520350"/>
          </a:xfrm>
        </p:grpSpPr>
        <p:sp>
          <p:nvSpPr>
            <p:cNvPr id="179" name="직사각형"/>
            <p:cNvSpPr/>
            <p:nvPr/>
          </p:nvSpPr>
          <p:spPr>
            <a:xfrm>
              <a:off x="0" y="-1"/>
              <a:ext cx="2880400" cy="2520352"/>
            </a:xfrm>
            <a:prstGeom prst="rect">
              <a:avLst/>
            </a:prstGeom>
            <a:gradFill flip="none" rotWithShape="1">
              <a:gsLst>
                <a:gs pos="0">
                  <a:srgbClr val="1D6B75"/>
                </a:gs>
                <a:gs pos="80000">
                  <a:srgbClr val="268D9A"/>
                </a:gs>
                <a:gs pos="100000">
                  <a:srgbClr val="24909D"/>
                </a:gs>
              </a:gsLst>
              <a:lin ang="16200000" scaled="0"/>
            </a:gradFill>
            <a:ln w="12700" cap="flat">
              <a:solidFill>
                <a:srgbClr val="338993"/>
              </a:solidFill>
              <a:prstDash val="solid"/>
              <a:round/>
            </a:ln>
            <a:effectLst>
              <a:outerShdw sx="100000" sy="100000" kx="0" ky="0" algn="b" rotWithShape="0" blurRad="38100" dist="25400" dir="5400000">
                <a:srgbClr val="000000">
                  <a:alpha val="7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0" name="완제품 컨텐츠 개발"/>
            <p:cNvSpPr txBox="1"/>
            <p:nvPr/>
          </p:nvSpPr>
          <p:spPr>
            <a:xfrm>
              <a:off x="0" y="1066751"/>
              <a:ext cx="2880400" cy="3868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/>
              <a:r>
                <a:t>완제품 컨텐츠 개발</a:t>
              </a:r>
            </a:p>
          </p:txBody>
        </p:sp>
      </p:grpSp>
      <p:grpSp>
        <p:nvGrpSpPr>
          <p:cNvPr id="184" name="직사각형 4"/>
          <p:cNvGrpSpPr/>
          <p:nvPr/>
        </p:nvGrpSpPr>
        <p:grpSpPr>
          <a:xfrm>
            <a:off x="3791680" y="4509149"/>
            <a:ext cx="4680651" cy="936131"/>
            <a:chOff x="0" y="0"/>
            <a:chExt cx="4680649" cy="936129"/>
          </a:xfrm>
        </p:grpSpPr>
        <p:sp>
          <p:nvSpPr>
            <p:cNvPr id="182" name="직사각형"/>
            <p:cNvSpPr/>
            <p:nvPr/>
          </p:nvSpPr>
          <p:spPr>
            <a:xfrm>
              <a:off x="0" y="0"/>
              <a:ext cx="4680650" cy="936130"/>
            </a:xfrm>
            <a:prstGeom prst="rect">
              <a:avLst/>
            </a:prstGeom>
            <a:gradFill flip="none" rotWithShape="1">
              <a:gsLst>
                <a:gs pos="0">
                  <a:srgbClr val="C1880B"/>
                </a:gs>
                <a:gs pos="80000">
                  <a:srgbClr val="FDB30E"/>
                </a:gs>
                <a:gs pos="100000">
                  <a:srgbClr val="FFB40D"/>
                </a:gs>
              </a:gsLst>
              <a:lin ang="16200000" scaled="0"/>
            </a:gradFill>
            <a:ln w="12700" cap="flat">
              <a:solidFill>
                <a:srgbClr val="EEB026"/>
              </a:solidFill>
              <a:prstDash val="solid"/>
              <a:round/>
            </a:ln>
            <a:effectLst>
              <a:outerShdw sx="100000" sy="100000" kx="0" ky="0" algn="b" rotWithShape="0" blurRad="38100" dist="25400" dir="5400000">
                <a:srgbClr val="000000">
                  <a:alpha val="7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3" name="서진염직 사이트(RealFabric)내 Implementation 및 활용"/>
            <p:cNvSpPr txBox="1"/>
            <p:nvPr/>
          </p:nvSpPr>
          <p:spPr>
            <a:xfrm>
              <a:off x="0" y="126938"/>
              <a:ext cx="4680650" cy="6822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t>서진염직 사이트</a:t>
              </a:r>
              <a:r>
                <a:t>(RealFabric)</a:t>
              </a:r>
              <a:r>
                <a:t>내 </a:t>
              </a:r>
              <a:r>
                <a:t>Implementation </a:t>
              </a:r>
              <a:r>
                <a:t>및 활용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그림 5" descr="그림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47453" y="0"/>
            <a:ext cx="86932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타원 6"/>
          <p:cNvSpPr/>
          <p:nvPr/>
        </p:nvSpPr>
        <p:spPr>
          <a:xfrm>
            <a:off x="5231891" y="2240851"/>
            <a:ext cx="864109" cy="828105"/>
          </a:xfrm>
          <a:prstGeom prst="ellipse">
            <a:avLst/>
          </a:prstGeom>
          <a:ln w="1905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ln w="57150">
                  <a:solidFill>
                    <a:srgbClr val="000000"/>
                  </a:solidFill>
                </a:ln>
                <a:solidFill>
                  <a:srgbClr val="FFFFFF"/>
                </a:solidFill>
              </a:defRPr>
            </a:pPr>
          </a:p>
        </p:txBody>
      </p:sp>
      <p:sp>
        <p:nvSpPr>
          <p:cNvPr id="188" name="오른쪽 화살표 7"/>
          <p:cNvSpPr/>
          <p:nvPr/>
        </p:nvSpPr>
        <p:spPr>
          <a:xfrm>
            <a:off x="2783585" y="2924936"/>
            <a:ext cx="2592325" cy="28803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9" name="제목 1"/>
          <p:cNvSpPr txBox="1"/>
          <p:nvPr/>
        </p:nvSpPr>
        <p:spPr>
          <a:xfrm>
            <a:off x="-384810" y="566642"/>
            <a:ext cx="4079748" cy="1350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lnSpc>
                <a:spcPct val="90000"/>
              </a:lnSpc>
              <a:defRPr sz="1700"/>
            </a:pPr>
            <a:r>
              <a:t>현재 운영되고 </a:t>
            </a:r>
            <a:endParaRPr sz="1600"/>
          </a:p>
          <a:p>
            <a:pPr algn="ctr">
              <a:lnSpc>
                <a:spcPct val="90000"/>
              </a:lnSpc>
              <a:defRPr sz="1700"/>
            </a:pPr>
            <a:r>
              <a:t>있는 홈페이지의 틀을 </a:t>
            </a:r>
            <a:endParaRPr sz="1600"/>
          </a:p>
          <a:p>
            <a:pPr algn="ctr">
              <a:lnSpc>
                <a:spcPct val="90000"/>
              </a:lnSpc>
              <a:defRPr sz="1700"/>
            </a:pPr>
            <a:r>
              <a:t>유지하며 </a:t>
            </a:r>
            <a:r>
              <a:t>API </a:t>
            </a:r>
            <a:r>
              <a:t>형태로</a:t>
            </a:r>
            <a:endParaRPr sz="1600"/>
          </a:p>
          <a:p>
            <a:pPr algn="ctr">
              <a:lnSpc>
                <a:spcPct val="90000"/>
              </a:lnSpc>
              <a:defRPr sz="1700"/>
            </a:pPr>
            <a:r>
              <a:t>Simulation module</a:t>
            </a:r>
            <a:endParaRPr sz="1600"/>
          </a:p>
          <a:p>
            <a:pPr algn="ctr">
              <a:lnSpc>
                <a:spcPct val="90000"/>
              </a:lnSpc>
              <a:defRPr sz="1700"/>
            </a:pPr>
            <a:r>
              <a:t>제공</a:t>
            </a:r>
          </a:p>
        </p:txBody>
      </p:sp>
      <p:sp>
        <p:nvSpPr>
          <p:cNvPr id="190" name="제목 1"/>
          <p:cNvSpPr txBox="1"/>
          <p:nvPr/>
        </p:nvSpPr>
        <p:spPr>
          <a:xfrm>
            <a:off x="-1" y="3212973"/>
            <a:ext cx="2947455" cy="774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lnSpc>
                <a:spcPct val="90000"/>
              </a:lnSpc>
              <a:defRPr sz="1500"/>
            </a:pPr>
            <a:r>
              <a:t>판매되고 있는 현재의 </a:t>
            </a:r>
            <a:r>
              <a:t>Fabric</a:t>
            </a:r>
            <a:r>
              <a:t>의 상세보기 페이지에서 시스템이 운용 되기를 원함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그림 9" descr="그림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468025" cy="638137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제목 1"/>
          <p:cNvSpPr txBox="1"/>
          <p:nvPr/>
        </p:nvSpPr>
        <p:spPr>
          <a:xfrm>
            <a:off x="7536180" y="4077080"/>
            <a:ext cx="3600451" cy="1539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lnSpc>
                <a:spcPct val="80000"/>
              </a:lnSpc>
              <a:defRPr sz="2000"/>
            </a:lvl1pPr>
          </a:lstStyle>
          <a:p>
            <a:pPr/>
            <a:r>
              <a:t>제품 이미지의 카테고리를 지정하여 사용자가 업로드 한 원단이 맵핑 될 제품을 선택. 상세 페이지에 게시.</a:t>
            </a:r>
          </a:p>
        </p:txBody>
      </p:sp>
      <p:sp>
        <p:nvSpPr>
          <p:cNvPr id="194" name="직사각형 14"/>
          <p:cNvSpPr/>
          <p:nvPr/>
        </p:nvSpPr>
        <p:spPr>
          <a:xfrm>
            <a:off x="0" y="5301234"/>
            <a:ext cx="7309381" cy="64123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5" name="제목 1"/>
          <p:cNvSpPr txBox="1"/>
          <p:nvPr/>
        </p:nvSpPr>
        <p:spPr>
          <a:xfrm>
            <a:off x="7896224" y="5445252"/>
            <a:ext cx="2890770" cy="1236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lnSpc>
                <a:spcPct val="80000"/>
              </a:lnSpc>
              <a:defRPr sz="2000"/>
            </a:pPr>
            <a:r>
              <a:t>API</a:t>
            </a:r>
            <a:r>
              <a:t>형태의 </a:t>
            </a:r>
            <a:r>
              <a:t>WebTex3D Sever</a:t>
            </a:r>
            <a:r>
              <a:t>에 전송 및 요청할 수 있음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Box 4"/>
          <p:cNvSpPr txBox="1"/>
          <p:nvPr/>
        </p:nvSpPr>
        <p:spPr>
          <a:xfrm>
            <a:off x="2783539" y="2753407"/>
            <a:ext cx="6769101" cy="3146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>
                <a:latin typeface="맑은 고딕"/>
                <a:ea typeface="맑은 고딕"/>
                <a:cs typeface="맑은 고딕"/>
                <a:sym typeface="맑은 고딕"/>
              </a:defRPr>
            </a:pPr>
          </a:p>
          <a:p>
            <a:pPr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서울시 구로구 디지털로</a:t>
            </a:r>
            <a:r>
              <a:t>31</a:t>
            </a:r>
            <a:r>
              <a:t>길 </a:t>
            </a:r>
            <a:r>
              <a:t>20 </a:t>
            </a:r>
            <a:r>
              <a:t>에이스테크노타워 </a:t>
            </a:r>
            <a:r>
              <a:t>5</a:t>
            </a:r>
            <a:r>
              <a:t>차 </a:t>
            </a:r>
            <a:r>
              <a:t>901</a:t>
            </a:r>
            <a:r>
              <a:t>호</a:t>
            </a:r>
          </a:p>
          <a:p>
            <a:pPr algn="ctr">
              <a:defRPr sz="1400"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9F, AceTechnoTower 5</a:t>
            </a:r>
            <a:r>
              <a:rPr baseline="30000"/>
              <a:t>th</a:t>
            </a:r>
            <a:r>
              <a:t>, 197-22, Guro-Dong, Guro-Gu, Seoul, Korea</a:t>
            </a:r>
            <a:endParaRPr sz="3200"/>
          </a:p>
          <a:p>
            <a:pPr algn="ctr">
              <a:defRPr sz="1400">
                <a:latin typeface="맑은 고딕"/>
                <a:ea typeface="맑은 고딕"/>
                <a:cs typeface="맑은 고딕"/>
                <a:sym typeface="맑은 고딕"/>
              </a:defRPr>
            </a:pPr>
          </a:p>
          <a:p>
            <a:pPr algn="ctr"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Tel. 82-2-851-3000   Fax. 82-2-851-3011 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www.texclub.com</a:t>
            </a:r>
          </a:p>
          <a:p>
            <a:pPr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</a:p>
          <a:p>
            <a:pPr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</a:p>
          <a:p>
            <a:pPr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     </a:t>
            </a:r>
            <a:r>
              <a:t>Contact</a:t>
            </a:r>
            <a:r>
              <a:t> </a:t>
            </a:r>
            <a:r>
              <a:t>: </a:t>
            </a:r>
            <a:r>
              <a:t>이사</a:t>
            </a:r>
            <a:r>
              <a:t> </a:t>
            </a:r>
            <a:r>
              <a:t>류성훈</a:t>
            </a:r>
          </a:p>
          <a:p>
            <a:pPr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     M/P : 010-3660-1523</a:t>
            </a:r>
          </a:p>
          <a:p>
            <a:pPr>
              <a:defRPr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     E-mail</a:t>
            </a:r>
            <a:r>
              <a:t> </a:t>
            </a:r>
            <a:r>
              <a:t>: solocar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@texclub.com</a:t>
            </a:r>
          </a:p>
          <a:p>
            <a:pPr>
              <a:defRPr sz="1100">
                <a:latin typeface="맑은 고딕"/>
                <a:ea typeface="맑은 고딕"/>
                <a:cs typeface="맑은 고딕"/>
                <a:sym typeface="맑은 고딕"/>
              </a:defRPr>
            </a:pPr>
          </a:p>
        </p:txBody>
      </p:sp>
      <p:pic>
        <p:nvPicPr>
          <p:cNvPr id="198" name="그림 3" descr="그림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07789" y="1556739"/>
            <a:ext cx="3752894" cy="9361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한컴오피스">
  <a:themeElements>
    <a:clrScheme name="한컴오피스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FF00FF"/>
      </a:folHlink>
    </a:clrScheme>
    <a:fontScheme name="한컴오피스">
      <a:majorFont>
        <a:latin typeface="함초롬돋움"/>
        <a:ea typeface="함초롬돋움"/>
        <a:cs typeface="함초롬돋움"/>
      </a:majorFont>
      <a:minorFont>
        <a:latin typeface="Helvetica"/>
        <a:ea typeface="Helvetica"/>
        <a:cs typeface="Helvetica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5400" dir="5400000">
              <a:srgbClr val="000000">
                <a:alpha val="7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함초롬돋움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7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함초롬돋움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한컴오피스">
  <a:themeElements>
    <a:clrScheme name="한컴오피스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FF00FF"/>
      </a:folHlink>
    </a:clrScheme>
    <a:fontScheme name="한컴오피스">
      <a:majorFont>
        <a:latin typeface="함초롬돋움"/>
        <a:ea typeface="함초롬돋움"/>
        <a:cs typeface="함초롬돋움"/>
      </a:majorFont>
      <a:minorFont>
        <a:latin typeface="Helvetica"/>
        <a:ea typeface="Helvetica"/>
        <a:cs typeface="Helvetica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5400" dir="5400000">
              <a:srgbClr val="000000">
                <a:alpha val="7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함초롬돋움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7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함초롬돋움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