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65" r:id="rId3"/>
    <p:sldId id="264" r:id="rId4"/>
    <p:sldId id="406" r:id="rId5"/>
    <p:sldId id="392" r:id="rId6"/>
    <p:sldId id="401" r:id="rId7"/>
    <p:sldId id="402" r:id="rId8"/>
    <p:sldId id="393" r:id="rId9"/>
    <p:sldId id="394" r:id="rId10"/>
    <p:sldId id="274" r:id="rId11"/>
    <p:sldId id="257" r:id="rId12"/>
    <p:sldId id="283" r:id="rId13"/>
    <p:sldId id="289" r:id="rId14"/>
    <p:sldId id="291" r:id="rId15"/>
    <p:sldId id="258" r:id="rId16"/>
    <p:sldId id="271" r:id="rId17"/>
    <p:sldId id="270" r:id="rId18"/>
    <p:sldId id="269" r:id="rId19"/>
    <p:sldId id="390" r:id="rId20"/>
    <p:sldId id="391" r:id="rId21"/>
  </p:sldIdLst>
  <p:sldSz cx="9906000" cy="6858000" type="A4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183"/>
    <a:srgbClr val="292F32"/>
    <a:srgbClr val="BEC0C1"/>
    <a:srgbClr val="B1B0AC"/>
    <a:srgbClr val="8F9496"/>
    <a:srgbClr val="AEADA9"/>
    <a:srgbClr val="3F3F3F"/>
    <a:srgbClr val="76868E"/>
    <a:srgbClr val="000000"/>
    <a:srgbClr val="2566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8" autoAdjust="0"/>
    <p:restoredTop sz="94660"/>
  </p:normalViewPr>
  <p:slideViewPr>
    <p:cSldViewPr snapToGrid="0">
      <p:cViewPr>
        <p:scale>
          <a:sx n="76" d="100"/>
          <a:sy n="76" d="100"/>
        </p:scale>
        <p:origin x="-2406" y="-95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3F143E-A6BC-44D9-9060-DF70D4D9F4B9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3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3372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15C88-9755-413C-A918-8010C18589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918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77C0-9490-46C9-950D-48A1D8CD9BFF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9C3B3-8DA4-4FC4-B3C8-EB5CE3CD2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5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77C0-9490-46C9-950D-48A1D8CD9BFF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9C3B3-8DA4-4FC4-B3C8-EB5CE3CD2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4479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77C0-9490-46C9-950D-48A1D8CD9BFF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9C3B3-8DA4-4FC4-B3C8-EB5CE3CD2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254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77C0-9490-46C9-950D-48A1D8CD9BFF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9C3B3-8DA4-4FC4-B3C8-EB5CE3CD2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147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77C0-9490-46C9-950D-48A1D8CD9BFF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9C3B3-8DA4-4FC4-B3C8-EB5CE3CD2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084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77C0-9490-46C9-950D-48A1D8CD9BFF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9C3B3-8DA4-4FC4-B3C8-EB5CE3CD2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41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77C0-9490-46C9-950D-48A1D8CD9BFF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9C3B3-8DA4-4FC4-B3C8-EB5CE3CD2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102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77C0-9490-46C9-950D-48A1D8CD9BFF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9C3B3-8DA4-4FC4-B3C8-EB5CE3CD2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658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77C0-9490-46C9-950D-48A1D8CD9BFF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9C3B3-8DA4-4FC4-B3C8-EB5CE3CD2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2988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77C0-9490-46C9-950D-48A1D8CD9BFF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9C3B3-8DA4-4FC4-B3C8-EB5CE3CD2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2763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77C0-9490-46C9-950D-48A1D8CD9BFF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9C3B3-8DA4-4FC4-B3C8-EB5CE3CD2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064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C77C0-9490-46C9-950D-48A1D8CD9BFF}" type="datetimeFigureOut">
              <a:rPr lang="ko-KR" altLang="en-US" smtClean="0"/>
              <a:t>2020-11-12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9C3B3-8DA4-4FC4-B3C8-EB5CE3CD2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697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12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9.wdp"/><Relationship Id="rId14" Type="http://schemas.microsoft.com/office/2007/relationships/hdphoto" Target="../media/hdphoto1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10" Type="http://schemas.openxmlformats.org/officeDocument/2006/relationships/image" Target="../media/image39.png"/><Relationship Id="rId4" Type="http://schemas.openxmlformats.org/officeDocument/2006/relationships/image" Target="../media/image33.JPG"/><Relationship Id="rId9" Type="http://schemas.openxmlformats.org/officeDocument/2006/relationships/image" Target="../media/image3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55.png"/><Relationship Id="rId4" Type="http://schemas.microsoft.com/office/2007/relationships/hdphoto" Target="../media/hdphoto1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7.jpeg"/><Relationship Id="rId7" Type="http://schemas.openxmlformats.org/officeDocument/2006/relationships/image" Target="../media/image61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67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jpg"/><Relationship Id="rId4" Type="http://schemas.openxmlformats.org/officeDocument/2006/relationships/image" Target="../media/image8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96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5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11" Type="http://schemas.openxmlformats.org/officeDocument/2006/relationships/image" Target="../media/image95.png"/><Relationship Id="rId5" Type="http://schemas.openxmlformats.org/officeDocument/2006/relationships/image" Target="../media/image90.png"/><Relationship Id="rId10" Type="http://schemas.openxmlformats.org/officeDocument/2006/relationships/image" Target="../media/image94.png"/><Relationship Id="rId4" Type="http://schemas.openxmlformats.org/officeDocument/2006/relationships/image" Target="../media/image89.png"/><Relationship Id="rId9" Type="http://schemas.openxmlformats.org/officeDocument/2006/relationships/image" Target="../media/image9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emf"/><Relationship Id="rId5" Type="http://schemas.openxmlformats.org/officeDocument/2006/relationships/image" Target="../media/image98.emf"/><Relationship Id="rId4" Type="http://schemas.openxmlformats.org/officeDocument/2006/relationships/image" Target="../media/image9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="" xmlns:a16="http://schemas.microsoft.com/office/drawing/2014/main" id="{2BE7DA1D-53F1-47FD-AA6E-D5A234EE5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52" y="1530092"/>
            <a:ext cx="8031564" cy="532463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7F39A52A-44B3-4C5D-9CA0-33F2F1D64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32" y="1524539"/>
            <a:ext cx="8031564" cy="533346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3974822F-F0B2-41E5-A49E-2950F60FD2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" r="87395"/>
          <a:stretch/>
        </p:blipFill>
        <p:spPr>
          <a:xfrm flipH="1">
            <a:off x="0" y="1524540"/>
            <a:ext cx="1129977" cy="533346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07E21FA2-7B4B-4EA4-BBC2-5992F6243B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22" r="2452"/>
          <a:stretch/>
        </p:blipFill>
        <p:spPr>
          <a:xfrm flipH="1">
            <a:off x="8706858" y="1524540"/>
            <a:ext cx="1199142" cy="53334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214AC54-B03A-42AB-B2C1-BC8B239400D7}"/>
              </a:ext>
            </a:extLst>
          </p:cNvPr>
          <p:cNvSpPr txBox="1"/>
          <p:nvPr/>
        </p:nvSpPr>
        <p:spPr>
          <a:xfrm>
            <a:off x="3529416" y="334105"/>
            <a:ext cx="10749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8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W</a:t>
            </a:r>
            <a:endParaRPr lang="ko-KR" altLang="en-US" sz="8800" b="1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35FA9BF-BDD5-4956-9CF0-66FD1E9496D0}"/>
              </a:ext>
            </a:extLst>
          </p:cNvPr>
          <p:cNvSpPr txBox="1"/>
          <p:nvPr/>
        </p:nvSpPr>
        <p:spPr>
          <a:xfrm>
            <a:off x="4530561" y="752584"/>
            <a:ext cx="4928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eb</a:t>
            </a:r>
            <a:r>
              <a:rPr lang="en-US" altLang="ko-KR" sz="5400" b="1" dirty="0">
                <a:latin typeface="+mj-ea"/>
                <a:ea typeface="+mj-ea"/>
              </a:rPr>
              <a:t>Tex3D</a:t>
            </a:r>
            <a:endParaRPr lang="ko-KR" altLang="en-US" sz="5400" b="1" dirty="0">
              <a:latin typeface="+mj-ea"/>
              <a:ea typeface="+mj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66AC32A-7F64-4E6B-A05E-C2ADF515F3E5}"/>
              </a:ext>
            </a:extLst>
          </p:cNvPr>
          <p:cNvSpPr txBox="1"/>
          <p:nvPr/>
        </p:nvSpPr>
        <p:spPr>
          <a:xfrm>
            <a:off x="-52" y="4380722"/>
            <a:ext cx="3395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+mj-ea"/>
                <a:ea typeface="+mj-ea"/>
              </a:rPr>
              <a:t>FASHION &amp; SOFTWARE</a:t>
            </a:r>
            <a:endParaRPr lang="ko-KR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94D82D0-CE11-4EEF-83DF-6361900B20D5}"/>
              </a:ext>
            </a:extLst>
          </p:cNvPr>
          <p:cNvSpPr txBox="1"/>
          <p:nvPr/>
        </p:nvSpPr>
        <p:spPr>
          <a:xfrm>
            <a:off x="0" y="1222315"/>
            <a:ext cx="3951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374144"/>
                </a:solidFill>
                <a:latin typeface="+mj-ea"/>
                <a:ea typeface="+mj-ea"/>
              </a:rPr>
              <a:t>Advanced environment for fashion design</a:t>
            </a:r>
            <a:endParaRPr lang="ko-KR" altLang="en-US" sz="1400" b="1" dirty="0">
              <a:solidFill>
                <a:srgbClr val="374144"/>
              </a:solidFill>
              <a:latin typeface="+mj-ea"/>
              <a:ea typeface="+mj-ea"/>
            </a:endParaRPr>
          </a:p>
        </p:txBody>
      </p:sp>
      <p:pic>
        <p:nvPicPr>
          <p:cNvPr id="16" name="그림 3">
            <a:extLst>
              <a:ext uri="{FF2B5EF4-FFF2-40B4-BE49-F238E27FC236}">
                <a16:creationId xmlns="" xmlns:a16="http://schemas.microsoft.com/office/drawing/2014/main" id="{2A76E6F2-E5FB-4D4D-9FE6-2DB3B1495E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400488" y="6370684"/>
            <a:ext cx="1326779" cy="346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3DE99204-6706-456B-914F-5F4E3651BE72}"/>
              </a:ext>
            </a:extLst>
          </p:cNvPr>
          <p:cNvSpPr txBox="1"/>
          <p:nvPr/>
        </p:nvSpPr>
        <p:spPr>
          <a:xfrm>
            <a:off x="-52" y="4775279"/>
            <a:ext cx="33954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latin typeface="+mj-ea"/>
              </a:rPr>
              <a:t>Clothes Mapping &amp; Simulation</a:t>
            </a:r>
            <a:endParaRPr lang="ko-KR" altLang="en-US" sz="12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="" xmlns:a16="http://schemas.microsoft.com/office/drawing/2014/main" id="{B8E3EFC5-6634-45C1-ABE2-C7B880C0354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618" t="7762" r="59641" b="6705"/>
          <a:stretch/>
        </p:blipFill>
        <p:spPr>
          <a:xfrm>
            <a:off x="3602828" y="2148373"/>
            <a:ext cx="2926556" cy="215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1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380EE75C-4348-41AA-8ADA-B5E8D9908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" y="0"/>
            <a:ext cx="9891508" cy="688188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="" xmlns:a16="http://schemas.microsoft.com/office/drawing/2014/main" id="{C937344E-890D-4427-8684-907C05320B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18" t="7762" r="59641" b="6705"/>
          <a:stretch/>
        </p:blipFill>
        <p:spPr>
          <a:xfrm>
            <a:off x="3037278" y="807211"/>
            <a:ext cx="3782622" cy="2779257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58E8E9EE-3C97-446A-9325-9E11257E6349}"/>
              </a:ext>
            </a:extLst>
          </p:cNvPr>
          <p:cNvSpPr/>
          <p:nvPr/>
        </p:nvSpPr>
        <p:spPr>
          <a:xfrm>
            <a:off x="0" y="8389"/>
            <a:ext cx="9906000" cy="6881884"/>
          </a:xfrm>
          <a:prstGeom prst="rect">
            <a:avLst/>
          </a:prstGeom>
          <a:solidFill>
            <a:srgbClr val="3C4446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0D0833A-FF15-4EDC-96EE-6F77F7DB81E2}"/>
              </a:ext>
            </a:extLst>
          </p:cNvPr>
          <p:cNvSpPr txBox="1"/>
          <p:nvPr/>
        </p:nvSpPr>
        <p:spPr>
          <a:xfrm>
            <a:off x="13887" y="4539579"/>
            <a:ext cx="9891508" cy="220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defRPr/>
            </a:pPr>
            <a:r>
              <a:rPr lang="en-US" altLang="ko-KR" sz="4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</a:t>
            </a:r>
            <a:r>
              <a:rPr lang="en-US" altLang="ko-K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ebTex3D</a:t>
            </a:r>
            <a:r>
              <a:rPr lang="ko-KR" altLang="en-US" sz="1400" b="1" dirty="0">
                <a:solidFill>
                  <a:schemeClr val="bg1"/>
                </a:solidFill>
              </a:rPr>
              <a:t>는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pPr algn="ctr" latinLnBrk="1">
              <a:lnSpc>
                <a:spcPct val="150000"/>
              </a:lnSpc>
              <a:defRPr/>
            </a:pPr>
            <a:r>
              <a:rPr lang="ko-KR" altLang="en-US" sz="1400" b="1" dirty="0">
                <a:solidFill>
                  <a:schemeClr val="bg1"/>
                </a:solidFill>
              </a:rPr>
              <a:t>웹상에서 다양한 패션 스타일에 원단을 손쉽게 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Mapping</a:t>
            </a:r>
            <a:r>
              <a:rPr lang="en-US" altLang="ko-KR" sz="1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</a:rPr>
              <a:t>해 볼 수  있는 웹 솔루션으로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pPr algn="ctr" latinLnBrk="1">
              <a:lnSpc>
                <a:spcPct val="150000"/>
              </a:lnSpc>
              <a:defRPr/>
            </a:pPr>
            <a:r>
              <a:rPr lang="ko-KR" altLang="en-US" sz="1400" b="1" dirty="0">
                <a:solidFill>
                  <a:schemeClr val="bg1"/>
                </a:solidFill>
              </a:rPr>
              <a:t>브랜드에서 기획된 디자인들을 대리점 및 직영점에서 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pPr algn="ctr" latinLnBrk="1">
              <a:lnSpc>
                <a:spcPct val="150000"/>
              </a:lnSpc>
              <a:defRPr/>
            </a:pPr>
            <a:r>
              <a:rPr lang="ko-KR" altLang="en-US" sz="1400" b="1" dirty="0">
                <a:solidFill>
                  <a:schemeClr val="bg1"/>
                </a:solidFill>
              </a:rPr>
              <a:t>손쉽게 조합 및 원단 시뮬레이션이 가능하며</a:t>
            </a:r>
            <a:r>
              <a:rPr lang="en-US" altLang="ko-KR" sz="1400" b="1" dirty="0">
                <a:solidFill>
                  <a:schemeClr val="bg1"/>
                </a:solidFill>
              </a:rPr>
              <a:t>,</a:t>
            </a:r>
            <a:r>
              <a:rPr lang="ko-KR" altLang="en-US" sz="1400" b="1" dirty="0">
                <a:solidFill>
                  <a:schemeClr val="bg1"/>
                </a:solidFill>
              </a:rPr>
              <a:t> 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pPr algn="ctr" latinLnBrk="1">
              <a:lnSpc>
                <a:spcPct val="150000"/>
              </a:lnSpc>
              <a:defRPr/>
            </a:pPr>
            <a:r>
              <a:rPr lang="ko-KR" altLang="en-US" sz="1400" b="1" dirty="0">
                <a:solidFill>
                  <a:schemeClr val="bg1"/>
                </a:solidFill>
              </a:rPr>
              <a:t>고객이 직접 웹 상에서 다양한 스타일을 접목시켜보며 비교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ko-KR" altLang="en-US" sz="1400" b="1" dirty="0">
                <a:solidFill>
                  <a:schemeClr val="bg1"/>
                </a:solidFill>
              </a:rPr>
              <a:t>및 구매할 수 있는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Marketing Solution </a:t>
            </a:r>
            <a:r>
              <a:rPr lang="ko-KR" altLang="en-US" sz="1400" b="1" dirty="0">
                <a:solidFill>
                  <a:schemeClr val="bg1"/>
                </a:solidFill>
              </a:rPr>
              <a:t>입니다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C07E796-630D-4018-AE24-13CFFF37CF16}"/>
              </a:ext>
            </a:extLst>
          </p:cNvPr>
          <p:cNvSpPr txBox="1"/>
          <p:nvPr/>
        </p:nvSpPr>
        <p:spPr>
          <a:xfrm>
            <a:off x="403079" y="1680170"/>
            <a:ext cx="1074987" cy="3147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99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W</a:t>
            </a:r>
            <a:endParaRPr lang="ko-KR" altLang="en-US" sz="19900" b="1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69D9233-F149-4188-B36A-70845B51CEF3}"/>
              </a:ext>
            </a:extLst>
          </p:cNvPr>
          <p:cNvSpPr txBox="1"/>
          <p:nvPr/>
        </p:nvSpPr>
        <p:spPr>
          <a:xfrm>
            <a:off x="2543271" y="3449331"/>
            <a:ext cx="4928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eb</a:t>
            </a:r>
            <a:r>
              <a:rPr lang="en-US" altLang="ko-KR" sz="5400" b="1" dirty="0">
                <a:solidFill>
                  <a:schemeClr val="bg1"/>
                </a:solidFill>
                <a:latin typeface="+mj-ea"/>
                <a:ea typeface="+mj-ea"/>
              </a:rPr>
              <a:t>Tex3D</a:t>
            </a:r>
            <a:endParaRPr lang="ko-KR" altLang="en-US" sz="5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34852A3-1F2C-4C47-8E5A-48261CBF2C8E}"/>
              </a:ext>
            </a:extLst>
          </p:cNvPr>
          <p:cNvSpPr txBox="1"/>
          <p:nvPr/>
        </p:nvSpPr>
        <p:spPr>
          <a:xfrm>
            <a:off x="5409991" y="3976116"/>
            <a:ext cx="3951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+mj-ea"/>
                <a:ea typeface="+mj-ea"/>
              </a:rPr>
              <a:t>Clothes Mapping &amp; Simulation</a:t>
            </a:r>
            <a:endParaRPr lang="ko-KR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19039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="" xmlns:a16="http://schemas.microsoft.com/office/drawing/2014/main" id="{C3E2F1AC-F0E3-407C-A0F8-2E051310EC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4" t="-1120" r="58443" b="1120"/>
          <a:stretch/>
        </p:blipFill>
        <p:spPr>
          <a:xfrm>
            <a:off x="6919979" y="-72261"/>
            <a:ext cx="2986022" cy="6942365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="" xmlns:a16="http://schemas.microsoft.com/office/drawing/2014/main" id="{37D34DAB-DFF7-4AC6-A0EB-2C14FFBB9E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01" r="19607"/>
          <a:stretch/>
        </p:blipFill>
        <p:spPr>
          <a:xfrm>
            <a:off x="-4075" y="0"/>
            <a:ext cx="2002667" cy="6858000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="" xmlns:a16="http://schemas.microsoft.com/office/drawing/2014/main" id="{257FDDC1-A56E-4784-9F99-13B2A112BF89}"/>
              </a:ext>
            </a:extLst>
          </p:cNvPr>
          <p:cNvSpPr/>
          <p:nvPr/>
        </p:nvSpPr>
        <p:spPr>
          <a:xfrm>
            <a:off x="0" y="0"/>
            <a:ext cx="9905999" cy="6881884"/>
          </a:xfrm>
          <a:prstGeom prst="rect">
            <a:avLst/>
          </a:prstGeom>
          <a:solidFill>
            <a:srgbClr val="3C4446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70" name="그림 69">
            <a:extLst>
              <a:ext uri="{FF2B5EF4-FFF2-40B4-BE49-F238E27FC236}">
                <a16:creationId xmlns="" xmlns:a16="http://schemas.microsoft.com/office/drawing/2014/main" id="{D83DCCC0-6D8B-4446-AE71-687A3A0F9C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639"/>
                    </a14:imgEffect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83" t="21052" r="9657"/>
          <a:stretch/>
        </p:blipFill>
        <p:spPr>
          <a:xfrm>
            <a:off x="4604173" y="1027716"/>
            <a:ext cx="1737347" cy="1112236"/>
          </a:xfrm>
          <a:prstGeom prst="rect">
            <a:avLst/>
          </a:prstGeom>
          <a:effectLst>
            <a:outerShdw blurRad="139700" dist="50800" dir="5400000" sx="105000" sy="105000" algn="ctr" rotWithShape="0">
              <a:srgbClr val="000000">
                <a:alpha val="25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C909482-E751-4F83-BC53-502DA58D1C2D}"/>
              </a:ext>
            </a:extLst>
          </p:cNvPr>
          <p:cNvSpPr txBox="1"/>
          <p:nvPr/>
        </p:nvSpPr>
        <p:spPr>
          <a:xfrm>
            <a:off x="6388395" y="2795351"/>
            <a:ext cx="4352196" cy="1326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50000"/>
              </a:lnSpc>
              <a:defRPr/>
            </a:pPr>
            <a:r>
              <a:rPr lang="ko-KR" altLang="en-US" sz="1400" b="1" dirty="0">
                <a:ln w="0"/>
                <a:solidFill>
                  <a:schemeClr val="bg1"/>
                </a:solidFill>
                <a:latin typeface="+mn-ea"/>
              </a:rPr>
              <a:t>언제</a:t>
            </a:r>
            <a:r>
              <a:rPr lang="en-US" altLang="ko-KR" sz="1400" b="1" dirty="0">
                <a:ln w="0"/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400" b="1" dirty="0">
                <a:ln w="0"/>
                <a:solidFill>
                  <a:schemeClr val="bg1"/>
                </a:solidFill>
                <a:latin typeface="+mn-ea"/>
              </a:rPr>
              <a:t>어디서든 </a:t>
            </a:r>
            <a:endParaRPr lang="en-US" altLang="ko-KR" sz="1400" b="1" dirty="0">
              <a:ln w="0"/>
              <a:solidFill>
                <a:schemeClr val="bg1"/>
              </a:solidFill>
              <a:latin typeface="+mn-ea"/>
            </a:endParaRPr>
          </a:p>
          <a:p>
            <a:pPr algn="ctr" latinLnBrk="1">
              <a:lnSpc>
                <a:spcPct val="150000"/>
              </a:lnSpc>
              <a:defRPr/>
            </a:pPr>
            <a:r>
              <a:rPr lang="ko-KR" altLang="en-US" sz="14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인터넷과 단말기</a:t>
            </a:r>
            <a:r>
              <a:rPr lang="ko-KR" altLang="en-US" sz="1400" b="1" dirty="0">
                <a:ln w="0"/>
                <a:solidFill>
                  <a:schemeClr val="bg1"/>
                </a:solidFill>
                <a:latin typeface="+mn-ea"/>
              </a:rPr>
              <a:t>를 통해</a:t>
            </a:r>
            <a:endParaRPr lang="en-US" altLang="ko-KR" sz="1400" b="1" dirty="0">
              <a:ln w="0"/>
              <a:solidFill>
                <a:schemeClr val="bg1"/>
              </a:solidFill>
              <a:latin typeface="+mn-ea"/>
            </a:endParaRPr>
          </a:p>
          <a:p>
            <a:pPr algn="ctr" latinLnBrk="1">
              <a:lnSpc>
                <a:spcPct val="150000"/>
              </a:lnSpc>
              <a:defRPr/>
            </a:pPr>
            <a:r>
              <a:rPr lang="ko-KR" altLang="en-US" sz="14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제품기획</a:t>
            </a:r>
            <a:r>
              <a:rPr lang="en-US" altLang="ko-KR" sz="1400" b="1" dirty="0">
                <a:ln w="0"/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4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디자인 마케팅 </a:t>
            </a:r>
            <a:r>
              <a:rPr lang="ko-KR" altLang="en-US" sz="1400" b="1" dirty="0">
                <a:ln w="0"/>
                <a:solidFill>
                  <a:schemeClr val="bg1"/>
                </a:solidFill>
                <a:latin typeface="+mn-ea"/>
              </a:rPr>
              <a:t>가능</a:t>
            </a:r>
          </a:p>
          <a:p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61" name="그림 60">
            <a:extLst>
              <a:ext uri="{FF2B5EF4-FFF2-40B4-BE49-F238E27FC236}">
                <a16:creationId xmlns="" xmlns:a16="http://schemas.microsoft.com/office/drawing/2014/main" id="{1D114AA8-3384-4670-AA83-F3C885F55A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3000"/>
                    </a14:imgEffect>
                  </a14:imgLayer>
                </a14:imgProps>
              </a:ext>
            </a:extLst>
          </a:blip>
          <a:srcRect l="5868" t="12287"/>
          <a:stretch/>
        </p:blipFill>
        <p:spPr>
          <a:xfrm>
            <a:off x="2848396" y="2495394"/>
            <a:ext cx="1658597" cy="1560019"/>
          </a:xfrm>
          <a:prstGeom prst="rect">
            <a:avLst/>
          </a:prstGeom>
          <a:effectLst>
            <a:outerShdw blurRad="139700" dist="50800" dir="5400000" sx="101000" sy="101000" algn="ctr" rotWithShape="0">
              <a:srgbClr val="000000">
                <a:alpha val="30000"/>
              </a:srgbClr>
            </a:outerShdw>
          </a:effectLst>
        </p:spPr>
      </p:pic>
      <p:pic>
        <p:nvPicPr>
          <p:cNvPr id="63" name="그림 62">
            <a:extLst>
              <a:ext uri="{FF2B5EF4-FFF2-40B4-BE49-F238E27FC236}">
                <a16:creationId xmlns="" xmlns:a16="http://schemas.microsoft.com/office/drawing/2014/main" id="{FBBA7443-CB84-4715-9BE9-91D9FE1430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830" y="1024886"/>
            <a:ext cx="1661163" cy="1107442"/>
          </a:xfrm>
          <a:prstGeom prst="rect">
            <a:avLst/>
          </a:prstGeom>
          <a:effectLst>
            <a:outerShdw blurRad="139700" dist="50800" dir="5400000" sx="105000" sy="105000" algn="ctr" rotWithShape="0">
              <a:srgbClr val="000000">
                <a:alpha val="20000"/>
              </a:srgbClr>
            </a:outerShdw>
          </a:effectLst>
        </p:spPr>
      </p:pic>
      <p:pic>
        <p:nvPicPr>
          <p:cNvPr id="56" name="그림 55">
            <a:extLst>
              <a:ext uri="{FF2B5EF4-FFF2-40B4-BE49-F238E27FC236}">
                <a16:creationId xmlns="" xmlns:a16="http://schemas.microsoft.com/office/drawing/2014/main" id="{72D21606-6ABC-4694-9326-4E1C40A5EE3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4" r="9223"/>
          <a:stretch/>
        </p:blipFill>
        <p:spPr>
          <a:xfrm>
            <a:off x="4597487" y="2495394"/>
            <a:ext cx="1744033" cy="1560018"/>
          </a:xfrm>
          <a:prstGeom prst="rect">
            <a:avLst/>
          </a:prstGeom>
          <a:noFill/>
          <a:effectLst>
            <a:outerShdw blurRad="139700" dist="50800" dir="5400000" sx="101000" sy="101000" algn="ctr" rotWithShape="0">
              <a:srgbClr val="000000">
                <a:alpha val="30000"/>
              </a:srgbClr>
            </a:outerShdw>
          </a:effectLst>
        </p:spPr>
      </p:pic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9214070B-78E6-4344-AC29-A951BB7BABA3}"/>
              </a:ext>
            </a:extLst>
          </p:cNvPr>
          <p:cNvSpPr txBox="1"/>
          <p:nvPr/>
        </p:nvSpPr>
        <p:spPr>
          <a:xfrm>
            <a:off x="3353936" y="2105635"/>
            <a:ext cx="1364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>
                <a:solidFill>
                  <a:schemeClr val="bg1"/>
                </a:solidFill>
              </a:rPr>
              <a:t>Design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38D68516-B31E-479A-AC68-7747E0D5B3B6}"/>
              </a:ext>
            </a:extLst>
          </p:cNvPr>
          <p:cNvSpPr txBox="1"/>
          <p:nvPr/>
        </p:nvSpPr>
        <p:spPr>
          <a:xfrm>
            <a:off x="3390522" y="4097229"/>
            <a:ext cx="1364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>
                <a:solidFill>
                  <a:schemeClr val="bg1"/>
                </a:solidFill>
              </a:rPr>
              <a:t>Place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416768CB-5ED4-469A-BCBD-71FEB8380E36}"/>
              </a:ext>
            </a:extLst>
          </p:cNvPr>
          <p:cNvSpPr txBox="1"/>
          <p:nvPr/>
        </p:nvSpPr>
        <p:spPr>
          <a:xfrm>
            <a:off x="5153218" y="2156730"/>
            <a:ext cx="1364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</a:rPr>
              <a:t>Web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9A0231BD-3C5B-484D-B91F-95C36FFEB727}"/>
              </a:ext>
            </a:extLst>
          </p:cNvPr>
          <p:cNvSpPr txBox="1"/>
          <p:nvPr/>
        </p:nvSpPr>
        <p:spPr>
          <a:xfrm>
            <a:off x="5079352" y="4097228"/>
            <a:ext cx="1364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>
                <a:solidFill>
                  <a:schemeClr val="bg1"/>
                </a:solidFill>
              </a:rPr>
              <a:t>Mobile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pic>
        <p:nvPicPr>
          <p:cNvPr id="77" name="그림 76">
            <a:extLst>
              <a:ext uri="{FF2B5EF4-FFF2-40B4-BE49-F238E27FC236}">
                <a16:creationId xmlns="" xmlns:a16="http://schemas.microsoft.com/office/drawing/2014/main" id="{83C8CFA7-49E2-4180-8ECE-807599E25C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0122" y="4467888"/>
            <a:ext cx="2167316" cy="1422985"/>
          </a:xfrm>
          <a:prstGeom prst="rect">
            <a:avLst/>
          </a:prstGeom>
          <a:effectLst>
            <a:outerShdw blurRad="139700" dist="50800" dir="5400000" sx="101000" sy="101000" algn="ctr" rotWithShape="0">
              <a:srgbClr val="000000">
                <a:alpha val="30000"/>
              </a:srgbClr>
            </a:outerShdw>
          </a:effectLst>
        </p:spPr>
      </p:pic>
      <p:pic>
        <p:nvPicPr>
          <p:cNvPr id="78" name="그림 77">
            <a:extLst>
              <a:ext uri="{FF2B5EF4-FFF2-40B4-BE49-F238E27FC236}">
                <a16:creationId xmlns="" xmlns:a16="http://schemas.microsoft.com/office/drawing/2014/main" id="{B822BE4A-16F3-45AF-8CAB-12C3B09032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7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7438" y="4467887"/>
            <a:ext cx="1314083" cy="1422986"/>
          </a:xfrm>
          <a:prstGeom prst="rect">
            <a:avLst/>
          </a:prstGeom>
          <a:effectLst>
            <a:outerShdw blurRad="139700" dist="50800" dir="5400000" sx="101000" sy="101000" algn="ctr" rotWithShape="0">
              <a:srgbClr val="000000">
                <a:alpha val="30000"/>
              </a:srgbClr>
            </a:outerShdw>
          </a:effectLst>
        </p:spPr>
      </p:pic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43B561B5-A3A2-44A4-9986-CD9134890A99}"/>
              </a:ext>
            </a:extLst>
          </p:cNvPr>
          <p:cNvSpPr txBox="1"/>
          <p:nvPr/>
        </p:nvSpPr>
        <p:spPr>
          <a:xfrm>
            <a:off x="4104726" y="5995571"/>
            <a:ext cx="1364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>
                <a:solidFill>
                  <a:schemeClr val="bg1"/>
                </a:solidFill>
              </a:rPr>
              <a:t>Marketing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579C8F4A-3E96-437E-BA89-1681D02FE1A2}"/>
              </a:ext>
            </a:extLst>
          </p:cNvPr>
          <p:cNvSpPr txBox="1"/>
          <p:nvPr/>
        </p:nvSpPr>
        <p:spPr>
          <a:xfrm>
            <a:off x="6486498" y="164975"/>
            <a:ext cx="10766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W</a:t>
            </a:r>
            <a:endParaRPr lang="ko-KR" altLang="en-US" sz="5400" b="1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707C27D0-5862-4DDF-BCF1-08BB37D3287A}"/>
              </a:ext>
            </a:extLst>
          </p:cNvPr>
          <p:cNvSpPr txBox="1"/>
          <p:nvPr/>
        </p:nvSpPr>
        <p:spPr>
          <a:xfrm>
            <a:off x="7111359" y="574867"/>
            <a:ext cx="2492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eb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Tex3D</a:t>
            </a:r>
            <a:endParaRPr lang="ko-KR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0" name="이등변 삼각형 99">
            <a:extLst>
              <a:ext uri="{FF2B5EF4-FFF2-40B4-BE49-F238E27FC236}">
                <a16:creationId xmlns="" xmlns:a16="http://schemas.microsoft.com/office/drawing/2014/main" id="{A9869F8D-2F5B-4CA0-9910-676A2A9BF26C}"/>
              </a:ext>
            </a:extLst>
          </p:cNvPr>
          <p:cNvSpPr/>
          <p:nvPr/>
        </p:nvSpPr>
        <p:spPr>
          <a:xfrm rot="5400000">
            <a:off x="6515795" y="3029155"/>
            <a:ext cx="974446" cy="5639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이등변 삼각형 106">
            <a:extLst>
              <a:ext uri="{FF2B5EF4-FFF2-40B4-BE49-F238E27FC236}">
                <a16:creationId xmlns="" xmlns:a16="http://schemas.microsoft.com/office/drawing/2014/main" id="{FD71D2CA-8497-4CC6-B4D1-B56117C0EBF9}"/>
              </a:ext>
            </a:extLst>
          </p:cNvPr>
          <p:cNvSpPr/>
          <p:nvPr/>
        </p:nvSpPr>
        <p:spPr>
          <a:xfrm rot="5400000">
            <a:off x="6635410" y="3105044"/>
            <a:ext cx="698656" cy="404368"/>
          </a:xfrm>
          <a:prstGeom prst="triangle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이등변 삼각형 107">
            <a:extLst>
              <a:ext uri="{FF2B5EF4-FFF2-40B4-BE49-F238E27FC236}">
                <a16:creationId xmlns="" xmlns:a16="http://schemas.microsoft.com/office/drawing/2014/main" id="{7D8401A6-DB8C-4DFB-85D0-F2A871F299F3}"/>
              </a:ext>
            </a:extLst>
          </p:cNvPr>
          <p:cNvSpPr/>
          <p:nvPr/>
        </p:nvSpPr>
        <p:spPr>
          <a:xfrm rot="5400000">
            <a:off x="2085243" y="3079314"/>
            <a:ext cx="794848" cy="46004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="" xmlns:a16="http://schemas.microsoft.com/office/drawing/2014/main" id="{D8DE50BC-FC64-40E2-B962-49AEBF69C06E}"/>
              </a:ext>
            </a:extLst>
          </p:cNvPr>
          <p:cNvSpPr txBox="1"/>
          <p:nvPr/>
        </p:nvSpPr>
        <p:spPr>
          <a:xfrm>
            <a:off x="6915498" y="949805"/>
            <a:ext cx="3951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+mj-ea"/>
              </a:rPr>
              <a:t>Clothes</a:t>
            </a: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</a:rPr>
              <a:t> Mapping &amp; Simulation</a:t>
            </a:r>
            <a:endParaRPr lang="ko-KR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EE11F28-347B-48F4-947F-4F05685169AF}"/>
              </a:ext>
            </a:extLst>
          </p:cNvPr>
          <p:cNvSpPr txBox="1"/>
          <p:nvPr/>
        </p:nvSpPr>
        <p:spPr>
          <a:xfrm>
            <a:off x="693410" y="3100841"/>
            <a:ext cx="2267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20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ebTex3D</a:t>
            </a:r>
            <a:endParaRPr lang="ko-KR" altLang="en-US" sz="2000" b="1" dirty="0">
              <a:solidFill>
                <a:schemeClr val="bg1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="" xmlns:a16="http://schemas.microsoft.com/office/drawing/2014/main" id="{B1D1FE3F-1FC2-4770-AD52-F6C4A0965868}"/>
              </a:ext>
            </a:extLst>
          </p:cNvPr>
          <p:cNvSpPr/>
          <p:nvPr/>
        </p:nvSpPr>
        <p:spPr>
          <a:xfrm>
            <a:off x="4780" y="2676558"/>
            <a:ext cx="1315812" cy="1009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60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W</a:t>
            </a:r>
            <a:endParaRPr lang="ko-KR" altLang="en-US" sz="6000" dirty="0"/>
          </a:p>
        </p:txBody>
      </p:sp>
    </p:spTree>
    <p:extLst>
      <p:ext uri="{BB962C8B-B14F-4D97-AF65-F5344CB8AC3E}">
        <p14:creationId xmlns:p14="http://schemas.microsoft.com/office/powerpoint/2010/main" val="7633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각 삼각형 54">
            <a:extLst>
              <a:ext uri="{FF2B5EF4-FFF2-40B4-BE49-F238E27FC236}">
                <a16:creationId xmlns="" xmlns:a16="http://schemas.microsoft.com/office/drawing/2014/main" id="{E63AFCEC-E8DE-48AA-88C3-9442439535B8}"/>
              </a:ext>
            </a:extLst>
          </p:cNvPr>
          <p:cNvSpPr/>
          <p:nvPr/>
        </p:nvSpPr>
        <p:spPr>
          <a:xfrm rot="5400000">
            <a:off x="-25803" y="6338325"/>
            <a:ext cx="589775" cy="53817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extLst>
              <a:ext uri="{FF2B5EF4-FFF2-40B4-BE49-F238E27FC236}">
                <a16:creationId xmlns="" xmlns:a16="http://schemas.microsoft.com/office/drawing/2014/main" id="{7A3A8D59-638F-487C-B088-4086558435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83"/>
          <a:stretch/>
        </p:blipFill>
        <p:spPr>
          <a:xfrm>
            <a:off x="1986867" y="-15790"/>
            <a:ext cx="6155349" cy="1721529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="" xmlns:a16="http://schemas.microsoft.com/office/drawing/2014/main" id="{3C304E74-49BF-4647-BD42-FA4DBEDEF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" t="57924" r="87395"/>
          <a:stretch/>
        </p:blipFill>
        <p:spPr>
          <a:xfrm flipH="1">
            <a:off x="-4244" y="-15789"/>
            <a:ext cx="2089417" cy="1721529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="" xmlns:a16="http://schemas.microsoft.com/office/drawing/2014/main" id="{7266D224-51F0-4A5E-A576-27D5E89581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22" t="57924" r="2452"/>
          <a:stretch/>
        </p:blipFill>
        <p:spPr>
          <a:xfrm flipH="1">
            <a:off x="7714346" y="-15790"/>
            <a:ext cx="2191654" cy="1721529"/>
          </a:xfrm>
          <a:prstGeom prst="rect">
            <a:avLst/>
          </a:prstGeom>
        </p:spPr>
      </p:pic>
      <p:sp>
        <p:nvSpPr>
          <p:cNvPr id="28" name="직사각형 27">
            <a:extLst>
              <a:ext uri="{FF2B5EF4-FFF2-40B4-BE49-F238E27FC236}">
                <a16:creationId xmlns="" xmlns:a16="http://schemas.microsoft.com/office/drawing/2014/main" id="{BC41FD52-2B7F-4EE5-B220-80A210AEEAE6}"/>
              </a:ext>
            </a:extLst>
          </p:cNvPr>
          <p:cNvSpPr/>
          <p:nvPr/>
        </p:nvSpPr>
        <p:spPr>
          <a:xfrm>
            <a:off x="269084" y="118867"/>
            <a:ext cx="9362026" cy="1462619"/>
          </a:xfrm>
          <a:prstGeom prst="rect">
            <a:avLst/>
          </a:prstGeom>
          <a:solidFill>
            <a:schemeClr val="bg1">
              <a:alpha val="3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82F4312-96A2-4BA4-A899-3744880DE081}"/>
              </a:ext>
            </a:extLst>
          </p:cNvPr>
          <p:cNvSpPr txBox="1"/>
          <p:nvPr/>
        </p:nvSpPr>
        <p:spPr>
          <a:xfrm>
            <a:off x="2962115" y="158313"/>
            <a:ext cx="3263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ko-KR" altLang="en-US" sz="36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학교 교육의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A2B7ED4-DAC9-4A77-9BE4-E3D4BDC171F2}"/>
              </a:ext>
            </a:extLst>
          </p:cNvPr>
          <p:cNvSpPr txBox="1"/>
          <p:nvPr/>
        </p:nvSpPr>
        <p:spPr>
          <a:xfrm>
            <a:off x="5034769" y="697678"/>
            <a:ext cx="240468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ko-KR" altLang="en-US" sz="34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변화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4E132393-6AF3-4AE6-B772-48B52E65CAE5}"/>
              </a:ext>
            </a:extLst>
          </p:cNvPr>
          <p:cNvSpPr/>
          <p:nvPr/>
        </p:nvSpPr>
        <p:spPr>
          <a:xfrm>
            <a:off x="4209977" y="2797765"/>
            <a:ext cx="1190039" cy="893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latinLnBrk="1">
              <a:lnSpc>
                <a:spcPct val="150000"/>
              </a:lnSpc>
            </a:pPr>
            <a:r>
              <a:rPr lang="ko-KR" altLang="en-US" sz="1200" b="1" dirty="0">
                <a:solidFill>
                  <a:srgbClr val="292F32"/>
                </a:solidFill>
              </a:rPr>
              <a:t>마케팅</a:t>
            </a:r>
            <a:r>
              <a:rPr lang="en-US" altLang="ko-KR" sz="1200" b="1" dirty="0">
                <a:solidFill>
                  <a:srgbClr val="292F32"/>
                </a:solidFill>
              </a:rPr>
              <a:t>, MD, VMD </a:t>
            </a:r>
            <a:r>
              <a:rPr lang="ko-KR" altLang="en-US" sz="1200" b="1" dirty="0">
                <a:solidFill>
                  <a:srgbClr val="292F32"/>
                </a:solidFill>
              </a:rPr>
              <a:t>등 많은 인력 필요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="" xmlns:a16="http://schemas.microsoft.com/office/drawing/2014/main" id="{2A67355B-B678-47D6-BF82-F2B19B0D1EA5}"/>
              </a:ext>
            </a:extLst>
          </p:cNvPr>
          <p:cNvSpPr/>
          <p:nvPr/>
        </p:nvSpPr>
        <p:spPr>
          <a:xfrm>
            <a:off x="1688839" y="2768812"/>
            <a:ext cx="1083931" cy="893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/>
              <a:t>산업체 요구인력 불일치</a:t>
            </a:r>
            <a:endParaRPr lang="ko-KR" altLang="en-US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="" xmlns:a16="http://schemas.microsoft.com/office/drawing/2014/main" id="{3C0875C7-11E1-4AD5-940B-E46EC8735500}"/>
              </a:ext>
            </a:extLst>
          </p:cNvPr>
          <p:cNvSpPr/>
          <p:nvPr/>
        </p:nvSpPr>
        <p:spPr>
          <a:xfrm>
            <a:off x="6854487" y="2797765"/>
            <a:ext cx="1151164" cy="893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대학교육 섬유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원사 등 기본 교육 미비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="" xmlns:a16="http://schemas.microsoft.com/office/drawing/2014/main" id="{48DBB794-E2FD-48DE-AA2C-F6A3BAA86318}"/>
              </a:ext>
            </a:extLst>
          </p:cNvPr>
          <p:cNvSpPr/>
          <p:nvPr/>
        </p:nvSpPr>
        <p:spPr>
          <a:xfrm>
            <a:off x="0" y="5194570"/>
            <a:ext cx="9906000" cy="1663430"/>
          </a:xfrm>
          <a:prstGeom prst="rect">
            <a:avLst/>
          </a:prstGeom>
          <a:solidFill>
            <a:srgbClr val="292F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타원 39">
            <a:extLst>
              <a:ext uri="{FF2B5EF4-FFF2-40B4-BE49-F238E27FC236}">
                <a16:creationId xmlns="" xmlns:a16="http://schemas.microsoft.com/office/drawing/2014/main" id="{1FEC2425-8FE1-4726-8CD0-13866C34976E}"/>
              </a:ext>
            </a:extLst>
          </p:cNvPr>
          <p:cNvSpPr/>
          <p:nvPr/>
        </p:nvSpPr>
        <p:spPr>
          <a:xfrm>
            <a:off x="1521298" y="2475894"/>
            <a:ext cx="1479028" cy="1479028"/>
          </a:xfrm>
          <a:prstGeom prst="ellipse">
            <a:avLst/>
          </a:prstGeom>
          <a:noFill/>
          <a:ln w="19050">
            <a:solidFill>
              <a:srgbClr val="3741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오른쪽 대괄호 46">
            <a:extLst>
              <a:ext uri="{FF2B5EF4-FFF2-40B4-BE49-F238E27FC236}">
                <a16:creationId xmlns="" xmlns:a16="http://schemas.microsoft.com/office/drawing/2014/main" id="{2C43B6D3-DDB2-4C1F-BC4B-2657220B48AD}"/>
              </a:ext>
            </a:extLst>
          </p:cNvPr>
          <p:cNvSpPr/>
          <p:nvPr/>
        </p:nvSpPr>
        <p:spPr>
          <a:xfrm rot="5400000">
            <a:off x="4736600" y="1497032"/>
            <a:ext cx="213829" cy="5165404"/>
          </a:xfrm>
          <a:prstGeom prst="rightBracket">
            <a:avLst/>
          </a:prstGeom>
          <a:ln w="28575">
            <a:solidFill>
              <a:srgbClr val="292F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="" xmlns:a16="http://schemas.microsoft.com/office/drawing/2014/main" id="{217A35E8-7850-4449-A4BC-CBEA46D85168}"/>
              </a:ext>
            </a:extLst>
          </p:cNvPr>
          <p:cNvCxnSpPr>
            <a:stCxn id="47" idx="2"/>
          </p:cNvCxnSpPr>
          <p:nvPr/>
        </p:nvCxnSpPr>
        <p:spPr>
          <a:xfrm flipH="1">
            <a:off x="4843514" y="4186649"/>
            <a:ext cx="1" cy="310814"/>
          </a:xfrm>
          <a:prstGeom prst="straightConnector1">
            <a:avLst/>
          </a:prstGeom>
          <a:ln w="19050">
            <a:solidFill>
              <a:srgbClr val="292F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28FD4771-3052-40BE-9E26-E8019A7A40AF}"/>
              </a:ext>
            </a:extLst>
          </p:cNvPr>
          <p:cNvSpPr txBox="1"/>
          <p:nvPr/>
        </p:nvSpPr>
        <p:spPr>
          <a:xfrm>
            <a:off x="2986657" y="5530099"/>
            <a:ext cx="3713714" cy="41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업체 환경에 맞게 </a:t>
            </a:r>
            <a:r>
              <a:rPr lang="ko-KR" altLang="en-US" sz="1600" b="1" dirty="0">
                <a:solidFill>
                  <a:srgbClr val="F4B183"/>
                </a:solidFill>
                <a:latin typeface="+mn-ea"/>
              </a:rPr>
              <a:t>대학교육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 변화 필요</a:t>
            </a:r>
          </a:p>
        </p:txBody>
      </p:sp>
      <p:sp>
        <p:nvSpPr>
          <p:cNvPr id="56" name="직각 삼각형 55">
            <a:extLst>
              <a:ext uri="{FF2B5EF4-FFF2-40B4-BE49-F238E27FC236}">
                <a16:creationId xmlns="" xmlns:a16="http://schemas.microsoft.com/office/drawing/2014/main" id="{4C9DE6EF-3872-4D79-9999-86B263D5F974}"/>
              </a:ext>
            </a:extLst>
          </p:cNvPr>
          <p:cNvSpPr/>
          <p:nvPr/>
        </p:nvSpPr>
        <p:spPr>
          <a:xfrm rot="10800000">
            <a:off x="9331074" y="5149651"/>
            <a:ext cx="589775" cy="53817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직각 삼각형 56">
            <a:extLst>
              <a:ext uri="{FF2B5EF4-FFF2-40B4-BE49-F238E27FC236}">
                <a16:creationId xmlns="" xmlns:a16="http://schemas.microsoft.com/office/drawing/2014/main" id="{B90B016B-313F-45BE-BEC9-D436D3A0CF81}"/>
              </a:ext>
            </a:extLst>
          </p:cNvPr>
          <p:cNvSpPr/>
          <p:nvPr/>
        </p:nvSpPr>
        <p:spPr>
          <a:xfrm>
            <a:off x="966" y="6364749"/>
            <a:ext cx="589775" cy="53817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8" name="타원 57">
            <a:extLst>
              <a:ext uri="{FF2B5EF4-FFF2-40B4-BE49-F238E27FC236}">
                <a16:creationId xmlns="" xmlns:a16="http://schemas.microsoft.com/office/drawing/2014/main" id="{6D4DCA95-67A2-41BA-B8DF-22975DA27675}"/>
              </a:ext>
            </a:extLst>
          </p:cNvPr>
          <p:cNvSpPr/>
          <p:nvPr/>
        </p:nvSpPr>
        <p:spPr>
          <a:xfrm>
            <a:off x="4065483" y="2475894"/>
            <a:ext cx="1479028" cy="1479028"/>
          </a:xfrm>
          <a:prstGeom prst="ellipse">
            <a:avLst/>
          </a:prstGeom>
          <a:noFill/>
          <a:ln w="19050">
            <a:solidFill>
              <a:srgbClr val="3741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타원 58">
            <a:extLst>
              <a:ext uri="{FF2B5EF4-FFF2-40B4-BE49-F238E27FC236}">
                <a16:creationId xmlns="" xmlns:a16="http://schemas.microsoft.com/office/drawing/2014/main" id="{361B99C5-402B-42B9-A1D0-7FA51FE9AC9D}"/>
              </a:ext>
            </a:extLst>
          </p:cNvPr>
          <p:cNvSpPr/>
          <p:nvPr/>
        </p:nvSpPr>
        <p:spPr>
          <a:xfrm>
            <a:off x="6686703" y="2475894"/>
            <a:ext cx="1479028" cy="1479028"/>
          </a:xfrm>
          <a:prstGeom prst="ellipse">
            <a:avLst/>
          </a:prstGeom>
          <a:noFill/>
          <a:ln w="19050">
            <a:solidFill>
              <a:srgbClr val="3741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59979C86-170B-4AEC-8633-DDD5CEA7F4BF}"/>
              </a:ext>
            </a:extLst>
          </p:cNvPr>
          <p:cNvSpPr txBox="1"/>
          <p:nvPr/>
        </p:nvSpPr>
        <p:spPr>
          <a:xfrm>
            <a:off x="2457460" y="6026285"/>
            <a:ext cx="4772108" cy="41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섬유</a:t>
            </a:r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원사 등 기업체에서 원하는 </a:t>
            </a:r>
            <a:r>
              <a:rPr lang="ko-KR" altLang="en-US" sz="1600" b="1" dirty="0">
                <a:solidFill>
                  <a:srgbClr val="F4B183"/>
                </a:solidFill>
                <a:latin typeface="+mn-ea"/>
              </a:rPr>
              <a:t>기본 교육 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미비</a:t>
            </a:r>
          </a:p>
        </p:txBody>
      </p:sp>
    </p:spTree>
    <p:extLst>
      <p:ext uri="{BB962C8B-B14F-4D97-AF65-F5344CB8AC3E}">
        <p14:creationId xmlns:p14="http://schemas.microsoft.com/office/powerpoint/2010/main" val="2775843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타원 42">
            <a:extLst>
              <a:ext uri="{FF2B5EF4-FFF2-40B4-BE49-F238E27FC236}">
                <a16:creationId xmlns="" xmlns:a16="http://schemas.microsoft.com/office/drawing/2014/main" id="{4B99F937-BE38-4877-B99E-DD0C0334FFD4}"/>
              </a:ext>
            </a:extLst>
          </p:cNvPr>
          <p:cNvSpPr/>
          <p:nvPr/>
        </p:nvSpPr>
        <p:spPr>
          <a:xfrm>
            <a:off x="2332807" y="816466"/>
            <a:ext cx="5240386" cy="5240386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>
            <a:extLst>
              <a:ext uri="{FF2B5EF4-FFF2-40B4-BE49-F238E27FC236}">
                <a16:creationId xmlns="" xmlns:a16="http://schemas.microsoft.com/office/drawing/2014/main" id="{36192883-B48B-477C-A690-FD4764E7CB3B}"/>
              </a:ext>
            </a:extLst>
          </p:cNvPr>
          <p:cNvSpPr/>
          <p:nvPr/>
        </p:nvSpPr>
        <p:spPr>
          <a:xfrm>
            <a:off x="2219714" y="696333"/>
            <a:ext cx="5461186" cy="5461186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="" xmlns:a16="http://schemas.microsoft.com/office/drawing/2014/main" id="{914BC903-6DC7-4891-AC95-CBAC7FA7CE34}"/>
              </a:ext>
            </a:extLst>
          </p:cNvPr>
          <p:cNvSpPr/>
          <p:nvPr/>
        </p:nvSpPr>
        <p:spPr>
          <a:xfrm>
            <a:off x="2448187" y="943062"/>
            <a:ext cx="5009626" cy="5009626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>
            <a:extLst>
              <a:ext uri="{FF2B5EF4-FFF2-40B4-BE49-F238E27FC236}">
                <a16:creationId xmlns="" xmlns:a16="http://schemas.microsoft.com/office/drawing/2014/main" id="{9D78F3B4-AE9E-42E6-9A86-7732CB0DC0A7}"/>
              </a:ext>
            </a:extLst>
          </p:cNvPr>
          <p:cNvSpPr/>
          <p:nvPr/>
        </p:nvSpPr>
        <p:spPr>
          <a:xfrm>
            <a:off x="6469966" y="1119916"/>
            <a:ext cx="1924663" cy="192466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="" xmlns:a16="http://schemas.microsoft.com/office/drawing/2014/main" id="{10861A55-D92B-4A8F-A503-F9E3054B40FE}"/>
              </a:ext>
            </a:extLst>
          </p:cNvPr>
          <p:cNvSpPr/>
          <p:nvPr/>
        </p:nvSpPr>
        <p:spPr>
          <a:xfrm>
            <a:off x="1369112" y="3888239"/>
            <a:ext cx="1924663" cy="192466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타원 39">
            <a:extLst>
              <a:ext uri="{FF2B5EF4-FFF2-40B4-BE49-F238E27FC236}">
                <a16:creationId xmlns="" xmlns:a16="http://schemas.microsoft.com/office/drawing/2014/main" id="{8B5F9988-B631-47EB-B17A-AF5A3CCD3C3D}"/>
              </a:ext>
            </a:extLst>
          </p:cNvPr>
          <p:cNvSpPr/>
          <p:nvPr/>
        </p:nvSpPr>
        <p:spPr>
          <a:xfrm>
            <a:off x="6501325" y="3888239"/>
            <a:ext cx="1924663" cy="192466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타원 41">
            <a:extLst>
              <a:ext uri="{FF2B5EF4-FFF2-40B4-BE49-F238E27FC236}">
                <a16:creationId xmlns="" xmlns:a16="http://schemas.microsoft.com/office/drawing/2014/main" id="{F348185A-98E1-41A6-8CE0-4182DCD70874}"/>
              </a:ext>
            </a:extLst>
          </p:cNvPr>
          <p:cNvSpPr/>
          <p:nvPr/>
        </p:nvSpPr>
        <p:spPr>
          <a:xfrm>
            <a:off x="3990668" y="4847831"/>
            <a:ext cx="1924663" cy="192466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>
            <a:extLst>
              <a:ext uri="{FF2B5EF4-FFF2-40B4-BE49-F238E27FC236}">
                <a16:creationId xmlns="" xmlns:a16="http://schemas.microsoft.com/office/drawing/2014/main" id="{0A40889E-FE23-4B34-A301-1981CA3B4B0F}"/>
              </a:ext>
            </a:extLst>
          </p:cNvPr>
          <p:cNvSpPr/>
          <p:nvPr/>
        </p:nvSpPr>
        <p:spPr>
          <a:xfrm>
            <a:off x="3987976" y="96797"/>
            <a:ext cx="1924663" cy="192466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타원 27">
            <a:extLst>
              <a:ext uri="{FF2B5EF4-FFF2-40B4-BE49-F238E27FC236}">
                <a16:creationId xmlns="" xmlns:a16="http://schemas.microsoft.com/office/drawing/2014/main" id="{62C7D7FB-E941-4F42-9DE8-63182662A063}"/>
              </a:ext>
            </a:extLst>
          </p:cNvPr>
          <p:cNvSpPr/>
          <p:nvPr/>
        </p:nvSpPr>
        <p:spPr>
          <a:xfrm>
            <a:off x="1369113" y="1151407"/>
            <a:ext cx="1924663" cy="192466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982F5BD-2138-4B8A-9CC5-EFF10F7153A2}"/>
              </a:ext>
            </a:extLst>
          </p:cNvPr>
          <p:cNvSpPr txBox="1"/>
          <p:nvPr/>
        </p:nvSpPr>
        <p:spPr>
          <a:xfrm>
            <a:off x="307218" y="132403"/>
            <a:ext cx="1281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16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ebTex3D</a:t>
            </a:r>
            <a:endParaRPr lang="ko-KR" altLang="en-US" sz="16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8301853-3BAE-440D-BA1A-28854C082BFD}"/>
              </a:ext>
            </a:extLst>
          </p:cNvPr>
          <p:cNvSpPr/>
          <p:nvPr/>
        </p:nvSpPr>
        <p:spPr>
          <a:xfrm>
            <a:off x="22517" y="37080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W</a:t>
            </a:r>
            <a:endParaRPr lang="ko-KR" altLang="en-US" sz="2400" dirty="0"/>
          </a:p>
        </p:txBody>
      </p:sp>
      <p:pic>
        <p:nvPicPr>
          <p:cNvPr id="16" name="그림 15">
            <a:extLst>
              <a:ext uri="{FF2B5EF4-FFF2-40B4-BE49-F238E27FC236}">
                <a16:creationId xmlns="" xmlns:a16="http://schemas.microsoft.com/office/drawing/2014/main" id="{E4A0679C-D7B8-4519-9662-6C2F74D73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6667" l="2381" r="96667">
                        <a14:foregroundMark x1="94762" y1="89048" x2="91429" y2="20952"/>
                        <a14:foregroundMark x1="91429" y1="20952" x2="92381" y2="16667"/>
                        <a14:foregroundMark x1="63810" y1="9524" x2="27143" y2="6190"/>
                        <a14:foregroundMark x1="27143" y1="6190" x2="6667" y2="17619"/>
                        <a14:foregroundMark x1="3333" y1="39524" x2="3333" y2="39524"/>
                        <a14:foregroundMark x1="5238" y1="66190" x2="5238" y2="66190"/>
                        <a14:foregroundMark x1="10476" y1="65238" x2="33810" y2="68095"/>
                        <a14:foregroundMark x1="8095" y1="79048" x2="50952" y2="83810"/>
                        <a14:foregroundMark x1="89524" y1="92381" x2="57143" y2="92381"/>
                        <a14:foregroundMark x1="57143" y1="92381" x2="50000" y2="90000"/>
                        <a14:foregroundMark x1="81429" y1="96667" x2="74286" y2="95238"/>
                        <a14:foregroundMark x1="96667" y1="22381" x2="96667" y2="22381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305" y="1525957"/>
            <a:ext cx="1175561" cy="117556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="" xmlns:a16="http://schemas.microsoft.com/office/drawing/2014/main" id="{1958F37A-EEB4-4BC5-9BC8-DA899563E2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67" b="93000" l="8500" r="92167">
                        <a14:foregroundMark x1="92167" y1="85000" x2="87167" y2="74333"/>
                        <a14:foregroundMark x1="8500" y1="85000" x2="24167" y2="75833"/>
                        <a14:foregroundMark x1="43500" y1="8833" x2="58167" y2="11333"/>
                        <a14:foregroundMark x1="51167" y1="9833" x2="49667" y2="4333"/>
                        <a14:foregroundMark x1="43500" y1="93000" x2="59167" y2="92500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568" y="268654"/>
            <a:ext cx="1459478" cy="1459478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="" xmlns:a16="http://schemas.microsoft.com/office/drawing/2014/main" id="{E5745787-656A-44CD-B602-93C58DEDF5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78" b="92444" l="9778" r="89778">
                        <a14:foregroundMark x1="67556" y1="92444" x2="65778" y2="91111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298" y="4118687"/>
            <a:ext cx="1458288" cy="1458288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="" xmlns:a16="http://schemas.microsoft.com/office/drawing/2014/main" id="{FB89A340-56CF-4372-B655-69B955EB29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7000" r="93000">
                        <a14:foregroundMark x1="11600" y1="39600" x2="7000" y2="34200"/>
                        <a14:foregroundMark x1="10000" y1="73200" x2="14600" y2="68600"/>
                        <a14:foregroundMark x1="93000" y1="74000" x2="73800" y2="63400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330" y="1363134"/>
            <a:ext cx="1438225" cy="1438225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="" xmlns:a16="http://schemas.microsoft.com/office/drawing/2014/main" id="{D33EA186-608F-4D4C-BD70-230869B3BF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000" b="89778" l="7111" r="89778">
                        <a14:foregroundMark x1="83111" y1="5333" x2="60889" y2="4000"/>
                        <a14:foregroundMark x1="34667" y1="4000" x2="8444" y2="4889"/>
                        <a14:foregroundMark x1="86667" y1="4889" x2="86667" y2="4889"/>
                        <a14:foregroundMark x1="87556" y1="5333" x2="81333" y2="4889"/>
                        <a14:foregroundMark x1="60889" y1="4000" x2="32000" y2="4000"/>
                        <a14:foregroundMark x1="7111" y1="4444" x2="10222" y2="4444"/>
                        <a14:foregroundMark x1="6667" y1="5778" x2="8889" y2="5778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704" y="4219339"/>
            <a:ext cx="1464211" cy="146421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A2D1AEF-3399-45DC-A33A-AC4E01CFEE47}"/>
              </a:ext>
            </a:extLst>
          </p:cNvPr>
          <p:cNvSpPr txBox="1"/>
          <p:nvPr/>
        </p:nvSpPr>
        <p:spPr>
          <a:xfrm>
            <a:off x="4102771" y="2515189"/>
            <a:ext cx="12416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292F32"/>
                </a:solidFill>
                <a:latin typeface="+mj-ea"/>
                <a:ea typeface="+mj-ea"/>
              </a:rPr>
              <a:t>FABRIC</a:t>
            </a:r>
          </a:p>
        </p:txBody>
      </p:sp>
      <p:pic>
        <p:nvPicPr>
          <p:cNvPr id="32" name="그림 31">
            <a:extLst>
              <a:ext uri="{FF2B5EF4-FFF2-40B4-BE49-F238E27FC236}">
                <a16:creationId xmlns="" xmlns:a16="http://schemas.microsoft.com/office/drawing/2014/main" id="{51F1A915-917A-4CFC-A159-1B2245A9252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772" y="2792188"/>
            <a:ext cx="1558194" cy="1311124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="" xmlns:a16="http://schemas.microsoft.com/office/drawing/2014/main" id="{42677DE2-D31F-4EE5-81DA-9FA8CD90160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150" b="91503" l="3765" r="90000">
                        <a14:foregroundMark x1="17882" y1="79739" x2="11059" y2="37255"/>
                        <a14:foregroundMark x1="11059" y1="37255" x2="17529" y2="11983"/>
                        <a14:foregroundMark x1="5294" y1="57952" x2="5294" y2="57952"/>
                        <a14:foregroundMark x1="3765" y1="55120" x2="11765" y2="50763"/>
                        <a14:foregroundMark x1="18706" y1="91721" x2="18706" y2="91721"/>
                        <a14:foregroundMark x1="20941" y1="15468" x2="20941" y2="15468"/>
                        <a14:foregroundMark x1="12941" y1="9150" x2="12941" y2="9150"/>
                        <a14:foregroundMark x1="22118" y1="11983" x2="22118" y2="11983"/>
                        <a14:foregroundMark x1="20588" y1="16122" x2="20588" y2="16122"/>
                        <a14:foregroundMark x1="21765" y1="13290" x2="20235" y2="13290"/>
                        <a14:foregroundMark x1="19059" y1="18301" x2="21765" y2="16122"/>
                        <a14:foregroundMark x1="33176" y1="23312" x2="27882" y2="64052"/>
                        <a14:foregroundMark x1="27882" y1="64052" x2="32471" y2="76253"/>
                        <a14:foregroundMark x1="50824" y1="18301" x2="50588" y2="62309"/>
                        <a14:foregroundMark x1="50588" y1="62309" x2="54941" y2="80392"/>
                        <a14:foregroundMark x1="68000" y1="20479" x2="69059" y2="62092"/>
                        <a14:foregroundMark x1="69059" y1="62092" x2="73647" y2="73420"/>
                        <a14:foregroundMark x1="71765" y1="17647" x2="64353" y2="56209"/>
                        <a14:foregroundMark x1="64353" y1="56209" x2="75529" y2="76253"/>
                        <a14:foregroundMark x1="41647" y1="50763" x2="50588" y2="13508"/>
                        <a14:foregroundMark x1="50588" y1="13508" x2="53765" y2="14815"/>
                        <a14:foregroundMark x1="34000" y1="12636" x2="25059" y2="50327"/>
                        <a14:foregroundMark x1="25059" y1="50327" x2="35882" y2="8474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977" y="5341560"/>
            <a:ext cx="1923022" cy="1038432"/>
          </a:xfrm>
          <a:prstGeom prst="rect">
            <a:avLst/>
          </a:prstGeom>
        </p:spPr>
      </p:pic>
      <p:sp>
        <p:nvSpPr>
          <p:cNvPr id="22" name="이등변 삼각형 21">
            <a:extLst>
              <a:ext uri="{FF2B5EF4-FFF2-40B4-BE49-F238E27FC236}">
                <a16:creationId xmlns="" xmlns:a16="http://schemas.microsoft.com/office/drawing/2014/main" id="{89BEE144-60FE-4E0F-8D70-90221BB85E16}"/>
              </a:ext>
            </a:extLst>
          </p:cNvPr>
          <p:cNvSpPr/>
          <p:nvPr/>
        </p:nvSpPr>
        <p:spPr>
          <a:xfrm rot="16200000">
            <a:off x="9278555" y="3196905"/>
            <a:ext cx="794848" cy="460042"/>
          </a:xfrm>
          <a:prstGeom prst="triangle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이등변 삼각형 23">
            <a:extLst>
              <a:ext uri="{FF2B5EF4-FFF2-40B4-BE49-F238E27FC236}">
                <a16:creationId xmlns="" xmlns:a16="http://schemas.microsoft.com/office/drawing/2014/main" id="{C6D19739-E824-46BB-ABC3-9E211E05724B}"/>
              </a:ext>
            </a:extLst>
          </p:cNvPr>
          <p:cNvSpPr/>
          <p:nvPr/>
        </p:nvSpPr>
        <p:spPr>
          <a:xfrm rot="5400000">
            <a:off x="-172789" y="3196905"/>
            <a:ext cx="794848" cy="460042"/>
          </a:xfrm>
          <a:prstGeom prst="triangle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49F8E10-5D0C-4969-B284-D3298558B68F}"/>
              </a:ext>
            </a:extLst>
          </p:cNvPr>
          <p:cNvSpPr txBox="1"/>
          <p:nvPr/>
        </p:nvSpPr>
        <p:spPr>
          <a:xfrm>
            <a:off x="348851" y="480361"/>
            <a:ext cx="7548252" cy="303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  <a:defRPr/>
            </a:pPr>
            <a:r>
              <a:rPr lang="ko-KR" altLang="en-US" sz="1050" b="1" dirty="0">
                <a:ln w="0"/>
                <a:solidFill>
                  <a:srgbClr val="374144"/>
                </a:solidFill>
                <a:latin typeface="+mn-ea"/>
              </a:rPr>
              <a:t>다양한 아이템에 디자인한 원단 적용</a:t>
            </a:r>
            <a:endParaRPr lang="en-US" altLang="ko-KR" sz="1050" b="1" dirty="0">
              <a:ln w="0"/>
              <a:solidFill>
                <a:srgbClr val="374144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6131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타원 199">
            <a:extLst>
              <a:ext uri="{FF2B5EF4-FFF2-40B4-BE49-F238E27FC236}">
                <a16:creationId xmlns="" xmlns:a16="http://schemas.microsoft.com/office/drawing/2014/main" id="{84AF8F73-211E-47ED-936A-B939A7B2FB2E}"/>
              </a:ext>
            </a:extLst>
          </p:cNvPr>
          <p:cNvSpPr/>
          <p:nvPr/>
        </p:nvSpPr>
        <p:spPr>
          <a:xfrm>
            <a:off x="492474" y="3071962"/>
            <a:ext cx="1156298" cy="1156298"/>
          </a:xfrm>
          <a:prstGeom prst="ellipse">
            <a:avLst/>
          </a:prstGeom>
          <a:solidFill>
            <a:srgbClr val="292F3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3" name="직사각형 172">
            <a:extLst>
              <a:ext uri="{FF2B5EF4-FFF2-40B4-BE49-F238E27FC236}">
                <a16:creationId xmlns="" xmlns:a16="http://schemas.microsoft.com/office/drawing/2014/main" id="{4BB5C971-2423-44ED-A51F-DDF2B3883829}"/>
              </a:ext>
            </a:extLst>
          </p:cNvPr>
          <p:cNvSpPr/>
          <p:nvPr/>
        </p:nvSpPr>
        <p:spPr>
          <a:xfrm>
            <a:off x="1716" y="-26026"/>
            <a:ext cx="9906000" cy="1317961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직각 삼각형 54">
            <a:extLst>
              <a:ext uri="{FF2B5EF4-FFF2-40B4-BE49-F238E27FC236}">
                <a16:creationId xmlns="" xmlns:a16="http://schemas.microsoft.com/office/drawing/2014/main" id="{013CDA7C-12EC-4279-B29B-979009E98FE9}"/>
              </a:ext>
            </a:extLst>
          </p:cNvPr>
          <p:cNvSpPr/>
          <p:nvPr/>
        </p:nvSpPr>
        <p:spPr>
          <a:xfrm rot="16200000">
            <a:off x="621648" y="6294027"/>
            <a:ext cx="589775" cy="53817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70" name="그림 69">
            <a:extLst>
              <a:ext uri="{FF2B5EF4-FFF2-40B4-BE49-F238E27FC236}">
                <a16:creationId xmlns="" xmlns:a16="http://schemas.microsoft.com/office/drawing/2014/main" id="{07E0BEB8-3392-4CAF-9E03-8C29B2183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305" y="2870334"/>
            <a:ext cx="1509949" cy="1332724"/>
          </a:xfrm>
          <a:prstGeom prst="rect">
            <a:avLst/>
          </a:prstGeom>
        </p:spPr>
      </p:pic>
      <p:sp>
        <p:nvSpPr>
          <p:cNvPr id="109" name="TextBox 20">
            <a:extLst>
              <a:ext uri="{FF2B5EF4-FFF2-40B4-BE49-F238E27FC236}">
                <a16:creationId xmlns="" xmlns:a16="http://schemas.microsoft.com/office/drawing/2014/main" id="{84890854-F6F0-4A4D-A9AC-DAE190D5685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778851" y="3219645"/>
            <a:ext cx="1896063" cy="346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marL="285750" indent="-285750" eaLnBrk="1" hangingPunct="1">
              <a:spcBef>
                <a:spcPct val="30000"/>
              </a:spcBef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</a:pPr>
            <a:r>
              <a:rPr lang="ko-KR" altLang="en-US" sz="1800" dirty="0">
                <a:sym typeface="Arial" panose="020B0604020202020204" pitchFamily="34" charset="0"/>
              </a:rPr>
              <a:t>경쟁력 하락</a:t>
            </a:r>
            <a:endParaRPr lang="en-US" altLang="ko-KR" sz="1800" dirty="0">
              <a:sym typeface="Arial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="" xmlns:a16="http://schemas.microsoft.com/office/drawing/2014/main" id="{A49B2DD4-1BBA-4B69-BCD7-A48A36C97C45}"/>
              </a:ext>
            </a:extLst>
          </p:cNvPr>
          <p:cNvSpPr txBox="1"/>
          <p:nvPr/>
        </p:nvSpPr>
        <p:spPr>
          <a:xfrm>
            <a:off x="497260" y="3554814"/>
            <a:ext cx="1355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</a:rPr>
              <a:t>원단 생산업자</a:t>
            </a:r>
          </a:p>
        </p:txBody>
      </p:sp>
      <p:grpSp>
        <p:nvGrpSpPr>
          <p:cNvPr id="148" name="그룹 147">
            <a:extLst>
              <a:ext uri="{FF2B5EF4-FFF2-40B4-BE49-F238E27FC236}">
                <a16:creationId xmlns="" xmlns:a16="http://schemas.microsoft.com/office/drawing/2014/main" id="{9114FE87-0AD8-4E35-96A9-E871ECB97B0C}"/>
              </a:ext>
            </a:extLst>
          </p:cNvPr>
          <p:cNvGrpSpPr/>
          <p:nvPr/>
        </p:nvGrpSpPr>
        <p:grpSpPr>
          <a:xfrm>
            <a:off x="4012871" y="4832618"/>
            <a:ext cx="212820" cy="201336"/>
            <a:chOff x="3036732" y="4488110"/>
            <a:chExt cx="212820" cy="201336"/>
          </a:xfrm>
        </p:grpSpPr>
        <p:cxnSp>
          <p:nvCxnSpPr>
            <p:cNvPr id="136" name="직선 연결선 135">
              <a:extLst>
                <a:ext uri="{FF2B5EF4-FFF2-40B4-BE49-F238E27FC236}">
                  <a16:creationId xmlns="" xmlns:a16="http://schemas.microsoft.com/office/drawing/2014/main" id="{2762B794-A0EC-4D04-BDCC-F3896C18CA77}"/>
                </a:ext>
              </a:extLst>
            </p:cNvPr>
            <p:cNvCxnSpPr>
              <a:cxnSpLocks/>
            </p:cNvCxnSpPr>
            <p:nvPr/>
          </p:nvCxnSpPr>
          <p:spPr>
            <a:xfrm>
              <a:off x="3133908" y="4488110"/>
              <a:ext cx="0" cy="201336"/>
            </a:xfrm>
            <a:prstGeom prst="line">
              <a:avLst/>
            </a:prstGeom>
            <a:ln w="28575">
              <a:solidFill>
                <a:srgbClr val="4E51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직선 연결선 136">
              <a:extLst>
                <a:ext uri="{FF2B5EF4-FFF2-40B4-BE49-F238E27FC236}">
                  <a16:creationId xmlns="" xmlns:a16="http://schemas.microsoft.com/office/drawing/2014/main" id="{D1EAF13A-C519-46EB-93DA-C6F16F953EE5}"/>
                </a:ext>
              </a:extLst>
            </p:cNvPr>
            <p:cNvCxnSpPr>
              <a:cxnSpLocks/>
            </p:cNvCxnSpPr>
            <p:nvPr/>
          </p:nvCxnSpPr>
          <p:spPr>
            <a:xfrm>
              <a:off x="3036732" y="4580389"/>
              <a:ext cx="212820" cy="0"/>
            </a:xfrm>
            <a:prstGeom prst="line">
              <a:avLst/>
            </a:prstGeom>
            <a:ln w="28575">
              <a:solidFill>
                <a:srgbClr val="4E51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20">
            <a:extLst>
              <a:ext uri="{FF2B5EF4-FFF2-40B4-BE49-F238E27FC236}">
                <a16:creationId xmlns="" xmlns:a16="http://schemas.microsoft.com/office/drawing/2014/main" id="{72B730D5-8C03-4F10-A0D4-469143CF47F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965766" y="2308006"/>
            <a:ext cx="1014117" cy="2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30000"/>
              </a:spcBef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ko-KR" altLang="en-US" sz="1100" b="1" dirty="0">
                <a:sym typeface="Arial" panose="020B0604020202020204" pitchFamily="34" charset="0"/>
              </a:rPr>
              <a:t>원단 </a:t>
            </a:r>
            <a:r>
              <a:rPr lang="ko-KR" altLang="en-US" sz="1100" b="1" dirty="0" err="1">
                <a:sym typeface="Arial" panose="020B0604020202020204" pitchFamily="34" charset="0"/>
              </a:rPr>
              <a:t>스와치</a:t>
            </a:r>
            <a:endParaRPr lang="ko-KR" altLang="en-US" sz="1100" b="1" dirty="0">
              <a:sym typeface="Arial" panose="020B0604020202020204" pitchFamily="34" charset="0"/>
            </a:endParaRPr>
          </a:p>
        </p:txBody>
      </p:sp>
      <p:sp>
        <p:nvSpPr>
          <p:cNvPr id="146" name="TextBox 20">
            <a:extLst>
              <a:ext uri="{FF2B5EF4-FFF2-40B4-BE49-F238E27FC236}">
                <a16:creationId xmlns="" xmlns:a16="http://schemas.microsoft.com/office/drawing/2014/main" id="{C6AD511D-5C18-4BBC-BF0D-3D95D697925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560122" y="2128810"/>
            <a:ext cx="593083" cy="50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30000"/>
              </a:spcBef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en-US" altLang="ko-KR" sz="2800" dirty="0">
                <a:sym typeface="Arial" panose="020B0604020202020204" pitchFamily="34" charset="0"/>
              </a:rPr>
              <a:t>1.</a:t>
            </a:r>
            <a:endParaRPr lang="ko-KR" altLang="en-US" sz="2800" dirty="0">
              <a:sym typeface="Arial" panose="020B0604020202020204" pitchFamily="34" charset="0"/>
            </a:endParaRPr>
          </a:p>
        </p:txBody>
      </p:sp>
      <p:pic>
        <p:nvPicPr>
          <p:cNvPr id="154" name="그림 153">
            <a:extLst>
              <a:ext uri="{FF2B5EF4-FFF2-40B4-BE49-F238E27FC236}">
                <a16:creationId xmlns="" xmlns:a16="http://schemas.microsoft.com/office/drawing/2014/main" id="{39C88839-F6E9-4B96-B0EA-0D8C11CCA1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124" y="4569279"/>
            <a:ext cx="728014" cy="728014"/>
          </a:xfrm>
          <a:prstGeom prst="rect">
            <a:avLst/>
          </a:prstGeom>
        </p:spPr>
      </p:pic>
      <p:sp>
        <p:nvSpPr>
          <p:cNvPr id="157" name="TextBox 20">
            <a:extLst>
              <a:ext uri="{FF2B5EF4-FFF2-40B4-BE49-F238E27FC236}">
                <a16:creationId xmlns="" xmlns:a16="http://schemas.microsoft.com/office/drawing/2014/main" id="{176B1FC3-A558-4B6D-97D0-6B29AA2DEC6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856825" y="4030112"/>
            <a:ext cx="1810971" cy="2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30000"/>
              </a:spcBef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ko-KR" altLang="en-US" sz="1100" b="1" dirty="0">
                <a:sym typeface="Arial" panose="020B0604020202020204" pitchFamily="34" charset="0"/>
              </a:rPr>
              <a:t>원단 </a:t>
            </a:r>
            <a:r>
              <a:rPr lang="ko-KR" altLang="en-US" sz="1100" b="1" dirty="0" err="1">
                <a:sym typeface="Arial" panose="020B0604020202020204" pitchFamily="34" charset="0"/>
              </a:rPr>
              <a:t>스와치</a:t>
            </a:r>
            <a:r>
              <a:rPr lang="ko-KR" altLang="en-US" sz="1100" b="1" dirty="0">
                <a:sym typeface="Arial" panose="020B0604020202020204" pitchFamily="34" charset="0"/>
              </a:rPr>
              <a:t> </a:t>
            </a:r>
            <a:r>
              <a:rPr lang="en-US" altLang="ko-KR" sz="1100" b="1" dirty="0">
                <a:sym typeface="Arial" panose="020B0604020202020204" pitchFamily="34" charset="0"/>
              </a:rPr>
              <a:t>+</a:t>
            </a:r>
            <a:r>
              <a:rPr lang="ko-KR" altLang="en-US" sz="1100" b="1" dirty="0">
                <a:sym typeface="Arial" panose="020B0604020202020204" pitchFamily="34" charset="0"/>
              </a:rPr>
              <a:t>의류 샘플</a:t>
            </a:r>
          </a:p>
        </p:txBody>
      </p:sp>
      <p:pic>
        <p:nvPicPr>
          <p:cNvPr id="158" name="그림 157">
            <a:extLst>
              <a:ext uri="{FF2B5EF4-FFF2-40B4-BE49-F238E27FC236}">
                <a16:creationId xmlns="" xmlns:a16="http://schemas.microsoft.com/office/drawing/2014/main" id="{85B25A87-57E5-4F88-81B2-E8C3C8AD9C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41" y="2705082"/>
            <a:ext cx="727646" cy="727646"/>
          </a:xfrm>
          <a:prstGeom prst="rect">
            <a:avLst/>
          </a:prstGeom>
        </p:spPr>
      </p:pic>
      <p:pic>
        <p:nvPicPr>
          <p:cNvPr id="159" name="그림 158">
            <a:extLst>
              <a:ext uri="{FF2B5EF4-FFF2-40B4-BE49-F238E27FC236}">
                <a16:creationId xmlns="" xmlns:a16="http://schemas.microsoft.com/office/drawing/2014/main" id="{3BE81CDB-1877-429B-991A-A5D9F458ED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486" y="2705081"/>
            <a:ext cx="727647" cy="727647"/>
          </a:xfrm>
          <a:prstGeom prst="rect">
            <a:avLst/>
          </a:prstGeom>
        </p:spPr>
      </p:pic>
      <p:pic>
        <p:nvPicPr>
          <p:cNvPr id="163" name="그림 162">
            <a:extLst>
              <a:ext uri="{FF2B5EF4-FFF2-40B4-BE49-F238E27FC236}">
                <a16:creationId xmlns="" xmlns:a16="http://schemas.microsoft.com/office/drawing/2014/main" id="{50A7DA6D-6BEF-4BA4-9DA4-8A2BA288E2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564" y="4378896"/>
            <a:ext cx="1475678" cy="1092001"/>
          </a:xfrm>
          <a:prstGeom prst="rect">
            <a:avLst/>
          </a:prstGeom>
        </p:spPr>
      </p:pic>
      <p:sp>
        <p:nvSpPr>
          <p:cNvPr id="165" name="TextBox 20">
            <a:extLst>
              <a:ext uri="{FF2B5EF4-FFF2-40B4-BE49-F238E27FC236}">
                <a16:creationId xmlns="" xmlns:a16="http://schemas.microsoft.com/office/drawing/2014/main" id="{B67C3674-FE58-4954-B93B-6E813F63D11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558544" y="3830980"/>
            <a:ext cx="593083" cy="50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30000"/>
              </a:spcBef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en-US" altLang="ko-KR" sz="2800" dirty="0">
                <a:sym typeface="Arial" panose="020B0604020202020204" pitchFamily="34" charset="0"/>
              </a:rPr>
              <a:t>2.</a:t>
            </a:r>
            <a:endParaRPr lang="ko-KR" altLang="en-US" sz="2800" dirty="0">
              <a:sym typeface="Arial" panose="020B0604020202020204" pitchFamily="34" charset="0"/>
            </a:endParaRPr>
          </a:p>
        </p:txBody>
      </p:sp>
      <p:sp>
        <p:nvSpPr>
          <p:cNvPr id="169" name="TextBox 20">
            <a:extLst>
              <a:ext uri="{FF2B5EF4-FFF2-40B4-BE49-F238E27FC236}">
                <a16:creationId xmlns="" xmlns:a16="http://schemas.microsoft.com/office/drawing/2014/main" id="{D4A0BFF6-8D0A-4685-A83B-1F23B69D538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691945" y="6148946"/>
            <a:ext cx="1014117" cy="2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30000"/>
              </a:spcBef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en-US" altLang="ko-KR" sz="1100" b="1" dirty="0">
                <a:sym typeface="Arial" panose="020B0604020202020204" pitchFamily="34" charset="0"/>
              </a:rPr>
              <a:t>SOLUTION</a:t>
            </a:r>
            <a:endParaRPr lang="ko-KR" altLang="en-US" sz="1100" b="1" dirty="0">
              <a:sym typeface="Arial" panose="020B0604020202020204" pitchFamily="34" charset="0"/>
            </a:endParaRPr>
          </a:p>
        </p:txBody>
      </p:sp>
      <p:sp>
        <p:nvSpPr>
          <p:cNvPr id="172" name="TextBox 20">
            <a:extLst>
              <a:ext uri="{FF2B5EF4-FFF2-40B4-BE49-F238E27FC236}">
                <a16:creationId xmlns="" xmlns:a16="http://schemas.microsoft.com/office/drawing/2014/main" id="{68DD90F5-FA48-4738-8A39-831D70F8D1D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841242" y="3875691"/>
            <a:ext cx="1896063" cy="346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marL="285750" indent="-285750" eaLnBrk="1" hangingPunct="1">
              <a:spcBef>
                <a:spcPct val="30000"/>
              </a:spcBef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ü"/>
            </a:pPr>
            <a:r>
              <a:rPr lang="ko-KR" altLang="en-US" sz="1800" dirty="0">
                <a:sym typeface="Arial" panose="020B0604020202020204" pitchFamily="34" charset="0"/>
              </a:rPr>
              <a:t>비용 상승</a:t>
            </a:r>
            <a:endParaRPr lang="en-US" altLang="ko-KR" sz="1800" dirty="0">
              <a:sym typeface="Arial" panose="020B0604020202020204" pitchFamily="34" charset="0"/>
            </a:endParaRPr>
          </a:p>
        </p:txBody>
      </p:sp>
      <p:sp>
        <p:nvSpPr>
          <p:cNvPr id="181" name="TextBox 20">
            <a:extLst>
              <a:ext uri="{FF2B5EF4-FFF2-40B4-BE49-F238E27FC236}">
                <a16:creationId xmlns="" xmlns:a16="http://schemas.microsoft.com/office/drawing/2014/main" id="{9E9FEBBD-532A-47AD-9B42-83F609450C2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337934" y="3602608"/>
            <a:ext cx="2399371" cy="253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원단 제작</a:t>
            </a:r>
            <a:endParaRPr lang="ko-KR" altLang="en-US" sz="1200" b="1" dirty="0">
              <a:solidFill>
                <a:schemeClr val="bg1"/>
              </a:solidFill>
              <a:latin typeface="+mn-ea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82" name="직선 화살표 연결선 181">
            <a:extLst>
              <a:ext uri="{FF2B5EF4-FFF2-40B4-BE49-F238E27FC236}">
                <a16:creationId xmlns="" xmlns:a16="http://schemas.microsoft.com/office/drawing/2014/main" id="{D53ED042-5C5F-4EBE-BCA8-2D73DDC5CFB6}"/>
              </a:ext>
            </a:extLst>
          </p:cNvPr>
          <p:cNvCxnSpPr>
            <a:cxnSpLocks/>
          </p:cNvCxnSpPr>
          <p:nvPr/>
        </p:nvCxnSpPr>
        <p:spPr>
          <a:xfrm>
            <a:off x="2008643" y="3675979"/>
            <a:ext cx="5528662" cy="40986"/>
          </a:xfrm>
          <a:prstGeom prst="straightConnector1">
            <a:avLst/>
          </a:prstGeom>
          <a:ln w="19050">
            <a:solidFill>
              <a:srgbClr val="292F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타원 182">
            <a:extLst>
              <a:ext uri="{FF2B5EF4-FFF2-40B4-BE49-F238E27FC236}">
                <a16:creationId xmlns="" xmlns:a16="http://schemas.microsoft.com/office/drawing/2014/main" id="{A90FC493-9AD6-4DAC-BF66-BFBF3A59A1AE}"/>
              </a:ext>
            </a:extLst>
          </p:cNvPr>
          <p:cNvSpPr/>
          <p:nvPr/>
        </p:nvSpPr>
        <p:spPr>
          <a:xfrm>
            <a:off x="1957763" y="3631108"/>
            <a:ext cx="85857" cy="85857"/>
          </a:xfrm>
          <a:prstGeom prst="ellipse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5" name="TextBox 20">
            <a:extLst>
              <a:ext uri="{FF2B5EF4-FFF2-40B4-BE49-F238E27FC236}">
                <a16:creationId xmlns="" xmlns:a16="http://schemas.microsoft.com/office/drawing/2014/main" id="{28DC973A-99C9-42DF-B56B-5EFE14642BC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070901" y="4215004"/>
            <a:ext cx="817453" cy="2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30000"/>
              </a:spcBef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en-US" altLang="ko-KR" sz="1100" b="1" dirty="0">
                <a:sym typeface="Arial" panose="020B0604020202020204" pitchFamily="34" charset="0"/>
              </a:rPr>
              <a:t>Buyer</a:t>
            </a:r>
            <a:endParaRPr lang="ko-KR" altLang="en-US" sz="1100" b="1" dirty="0">
              <a:sym typeface="Arial" panose="020B0604020202020204" pitchFamily="34" charset="0"/>
            </a:endParaRPr>
          </a:p>
        </p:txBody>
      </p:sp>
      <p:sp>
        <p:nvSpPr>
          <p:cNvPr id="190" name="TextBox 20">
            <a:extLst>
              <a:ext uri="{FF2B5EF4-FFF2-40B4-BE49-F238E27FC236}">
                <a16:creationId xmlns="" xmlns:a16="http://schemas.microsoft.com/office/drawing/2014/main" id="{A337A72B-EC38-45F9-A4CF-58251778E61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853211" y="5861602"/>
            <a:ext cx="6525458" cy="2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30000"/>
              </a:spcBef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ko-KR" altLang="en-US" sz="1100" b="1" dirty="0">
                <a:sym typeface="Arial" panose="020B0604020202020204" pitchFamily="34" charset="0"/>
              </a:rPr>
              <a:t>원단 </a:t>
            </a:r>
            <a:r>
              <a:rPr lang="ko-KR" altLang="en-US" sz="1100" b="1" dirty="0" err="1">
                <a:sym typeface="Arial" panose="020B0604020202020204" pitchFamily="34" charset="0"/>
              </a:rPr>
              <a:t>스와치</a:t>
            </a:r>
            <a:r>
              <a:rPr lang="ko-KR" altLang="en-US" sz="1100" b="1" dirty="0">
                <a:sym typeface="Arial" panose="020B0604020202020204" pitchFamily="34" charset="0"/>
              </a:rPr>
              <a:t> 만으로는 </a:t>
            </a:r>
            <a:r>
              <a:rPr lang="ko-KR" altLang="en-US" sz="1100" b="1" dirty="0">
                <a:solidFill>
                  <a:srgbClr val="C00000"/>
                </a:solidFill>
                <a:sym typeface="Arial" panose="020B0604020202020204" pitchFamily="34" charset="0"/>
              </a:rPr>
              <a:t>완제품을 예측하기 어려움 </a:t>
            </a:r>
            <a:r>
              <a:rPr lang="en-US" altLang="ko-KR" sz="1100" b="1" dirty="0">
                <a:sym typeface="Arial" panose="020B0604020202020204" pitchFamily="34" charset="0"/>
              </a:rPr>
              <a:t>/ </a:t>
            </a:r>
            <a:r>
              <a:rPr lang="ko-KR" altLang="en-US" sz="1100" b="1" dirty="0">
                <a:sym typeface="Arial" panose="020B0604020202020204" pitchFamily="34" charset="0"/>
              </a:rPr>
              <a:t>의류샘플을 제작 시 </a:t>
            </a:r>
            <a:r>
              <a:rPr lang="ko-KR" altLang="en-US" sz="1100" b="1" dirty="0">
                <a:solidFill>
                  <a:srgbClr val="C00000"/>
                </a:solidFill>
                <a:sym typeface="Arial" panose="020B0604020202020204" pitchFamily="34" charset="0"/>
              </a:rPr>
              <a:t>기술과 비용</a:t>
            </a:r>
            <a:r>
              <a:rPr lang="ko-KR" altLang="en-US" sz="1100" b="1" dirty="0">
                <a:sym typeface="Arial" panose="020B0604020202020204" pitchFamily="34" charset="0"/>
              </a:rPr>
              <a:t>이</a:t>
            </a:r>
            <a:r>
              <a:rPr lang="ko-KR" altLang="en-US" sz="1100" b="1" dirty="0">
                <a:solidFill>
                  <a:srgbClr val="C00000"/>
                </a:solidFill>
                <a:sym typeface="Arial" panose="020B0604020202020204" pitchFamily="34" charset="0"/>
              </a:rPr>
              <a:t> </a:t>
            </a:r>
            <a:r>
              <a:rPr lang="ko-KR" altLang="en-US" sz="1100" b="1" dirty="0">
                <a:sym typeface="Arial" panose="020B0604020202020204" pitchFamily="34" charset="0"/>
              </a:rPr>
              <a:t>요구됨</a:t>
            </a:r>
          </a:p>
        </p:txBody>
      </p:sp>
      <p:pic>
        <p:nvPicPr>
          <p:cNvPr id="192" name="그림 191">
            <a:extLst>
              <a:ext uri="{FF2B5EF4-FFF2-40B4-BE49-F238E27FC236}">
                <a16:creationId xmlns="" xmlns:a16="http://schemas.microsoft.com/office/drawing/2014/main" id="{09932A8C-536A-444B-A490-AE166C8293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65" y="310394"/>
            <a:ext cx="519025" cy="722774"/>
          </a:xfrm>
          <a:prstGeom prst="rect">
            <a:avLst/>
          </a:prstGeom>
        </p:spPr>
      </p:pic>
      <p:sp>
        <p:nvSpPr>
          <p:cNvPr id="193" name="타원 192">
            <a:extLst>
              <a:ext uri="{FF2B5EF4-FFF2-40B4-BE49-F238E27FC236}">
                <a16:creationId xmlns="" xmlns:a16="http://schemas.microsoft.com/office/drawing/2014/main" id="{98E714D7-2500-4F68-A3C8-952F1A48B0EB}"/>
              </a:ext>
            </a:extLst>
          </p:cNvPr>
          <p:cNvSpPr/>
          <p:nvPr/>
        </p:nvSpPr>
        <p:spPr>
          <a:xfrm>
            <a:off x="417440" y="1103776"/>
            <a:ext cx="681518" cy="936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5" name="TextBox 194">
            <a:extLst>
              <a:ext uri="{FF2B5EF4-FFF2-40B4-BE49-F238E27FC236}">
                <a16:creationId xmlns="" xmlns:a16="http://schemas.microsoft.com/office/drawing/2014/main" id="{9F7CAE32-60F8-4324-91C9-BB494FFDB0C0}"/>
              </a:ext>
            </a:extLst>
          </p:cNvPr>
          <p:cNvSpPr txBox="1"/>
          <p:nvPr/>
        </p:nvSpPr>
        <p:spPr>
          <a:xfrm>
            <a:off x="1243038" y="979072"/>
            <a:ext cx="1038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+mn-ea"/>
              </a:rPr>
              <a:t>PROBLEM</a:t>
            </a:r>
            <a:endParaRPr lang="ko-KR" altLang="en-US" sz="1200" b="1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</p:txBody>
      </p:sp>
      <p:cxnSp>
        <p:nvCxnSpPr>
          <p:cNvPr id="198" name="직선 화살표 연결선 197">
            <a:extLst>
              <a:ext uri="{FF2B5EF4-FFF2-40B4-BE49-F238E27FC236}">
                <a16:creationId xmlns="" xmlns:a16="http://schemas.microsoft.com/office/drawing/2014/main" id="{F5E4F123-AAFB-41B9-9596-5DC857A3DEB2}"/>
              </a:ext>
            </a:extLst>
          </p:cNvPr>
          <p:cNvCxnSpPr>
            <a:cxnSpLocks/>
          </p:cNvCxnSpPr>
          <p:nvPr/>
        </p:nvCxnSpPr>
        <p:spPr>
          <a:xfrm>
            <a:off x="8481270" y="6425500"/>
            <a:ext cx="1224792" cy="0"/>
          </a:xfrm>
          <a:prstGeom prst="straightConnector1">
            <a:avLst/>
          </a:prstGeom>
          <a:ln w="19050">
            <a:solidFill>
              <a:srgbClr val="292F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798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타원 71">
            <a:extLst>
              <a:ext uri="{FF2B5EF4-FFF2-40B4-BE49-F238E27FC236}">
                <a16:creationId xmlns="" xmlns:a16="http://schemas.microsoft.com/office/drawing/2014/main" id="{BBD89799-B8E8-4703-B7C3-9C446445FE4D}"/>
              </a:ext>
            </a:extLst>
          </p:cNvPr>
          <p:cNvSpPr/>
          <p:nvPr/>
        </p:nvSpPr>
        <p:spPr>
          <a:xfrm>
            <a:off x="5805606" y="3708648"/>
            <a:ext cx="1003008" cy="1003008"/>
          </a:xfrm>
          <a:prstGeom prst="ellipse">
            <a:avLst/>
          </a:prstGeom>
          <a:solidFill>
            <a:srgbClr val="292F32"/>
          </a:solidFill>
          <a:ln w="19050">
            <a:solidFill>
              <a:srgbClr val="3741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9" name="타원 68">
            <a:extLst>
              <a:ext uri="{FF2B5EF4-FFF2-40B4-BE49-F238E27FC236}">
                <a16:creationId xmlns="" xmlns:a16="http://schemas.microsoft.com/office/drawing/2014/main" id="{0B032290-2873-4D4B-9EA5-6B5AB608F64E}"/>
              </a:ext>
            </a:extLst>
          </p:cNvPr>
          <p:cNvSpPr/>
          <p:nvPr/>
        </p:nvSpPr>
        <p:spPr>
          <a:xfrm>
            <a:off x="4202265" y="2008861"/>
            <a:ext cx="1003008" cy="1003008"/>
          </a:xfrm>
          <a:prstGeom prst="ellipse">
            <a:avLst/>
          </a:prstGeom>
          <a:solidFill>
            <a:schemeClr val="bg1"/>
          </a:solidFill>
          <a:ln w="19050">
            <a:solidFill>
              <a:srgbClr val="3741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8" name="타원 67">
            <a:extLst>
              <a:ext uri="{FF2B5EF4-FFF2-40B4-BE49-F238E27FC236}">
                <a16:creationId xmlns="" xmlns:a16="http://schemas.microsoft.com/office/drawing/2014/main" id="{CE625D99-C1B8-44FC-9F78-BC3F75523303}"/>
              </a:ext>
            </a:extLst>
          </p:cNvPr>
          <p:cNvSpPr/>
          <p:nvPr/>
        </p:nvSpPr>
        <p:spPr>
          <a:xfrm>
            <a:off x="2950196" y="2496900"/>
            <a:ext cx="1003008" cy="1003008"/>
          </a:xfrm>
          <a:prstGeom prst="ellipse">
            <a:avLst/>
          </a:prstGeom>
          <a:solidFill>
            <a:schemeClr val="bg1"/>
          </a:solidFill>
          <a:ln w="19050">
            <a:solidFill>
              <a:srgbClr val="3741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직사각형 38">
            <a:extLst>
              <a:ext uri="{FF2B5EF4-FFF2-40B4-BE49-F238E27FC236}">
                <a16:creationId xmlns="" xmlns:a16="http://schemas.microsoft.com/office/drawing/2014/main" id="{2CEB072C-2985-44AB-8C6A-08D656096537}"/>
              </a:ext>
            </a:extLst>
          </p:cNvPr>
          <p:cNvSpPr/>
          <p:nvPr/>
        </p:nvSpPr>
        <p:spPr>
          <a:xfrm>
            <a:off x="0" y="-25629"/>
            <a:ext cx="9906000" cy="1317961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직각 삼각형 54">
            <a:extLst>
              <a:ext uri="{FF2B5EF4-FFF2-40B4-BE49-F238E27FC236}">
                <a16:creationId xmlns="" xmlns:a16="http://schemas.microsoft.com/office/drawing/2014/main" id="{013CDA7C-12EC-4279-B29B-979009E98FE9}"/>
              </a:ext>
            </a:extLst>
          </p:cNvPr>
          <p:cNvSpPr/>
          <p:nvPr/>
        </p:nvSpPr>
        <p:spPr>
          <a:xfrm rot="16200000">
            <a:off x="621648" y="6294027"/>
            <a:ext cx="589775" cy="53817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타원 15">
            <a:extLst>
              <a:ext uri="{FF2B5EF4-FFF2-40B4-BE49-F238E27FC236}">
                <a16:creationId xmlns="" xmlns:a16="http://schemas.microsoft.com/office/drawing/2014/main" id="{49DC9ACE-E924-440D-B658-2AB713DAAA87}"/>
              </a:ext>
            </a:extLst>
          </p:cNvPr>
          <p:cNvSpPr/>
          <p:nvPr/>
        </p:nvSpPr>
        <p:spPr>
          <a:xfrm>
            <a:off x="417440" y="1103776"/>
            <a:ext cx="681518" cy="9363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3" name="그림 12">
            <a:extLst>
              <a:ext uri="{FF2B5EF4-FFF2-40B4-BE49-F238E27FC236}">
                <a16:creationId xmlns="" xmlns:a16="http://schemas.microsoft.com/office/drawing/2014/main" id="{B57213FE-FA88-4245-B1E4-FFC6FFF7C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045" y="2871694"/>
            <a:ext cx="1509949" cy="1332725"/>
          </a:xfrm>
          <a:prstGeom prst="rect">
            <a:avLst/>
          </a:prstGeom>
        </p:spPr>
      </p:pic>
      <p:sp>
        <p:nvSpPr>
          <p:cNvPr id="32" name="TextBox 20">
            <a:extLst>
              <a:ext uri="{FF2B5EF4-FFF2-40B4-BE49-F238E27FC236}">
                <a16:creationId xmlns="" xmlns:a16="http://schemas.microsoft.com/office/drawing/2014/main" id="{444C5161-F75A-4572-9098-73AC07B7B5C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084754" y="5545702"/>
            <a:ext cx="1654645" cy="7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marL="171450" indent="-171450" eaLnBrk="1" hangingPunct="1">
              <a:spcBef>
                <a:spcPct val="300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ko-KR" altLang="en-US" sz="1800" dirty="0">
                <a:sym typeface="Arial" panose="020B0604020202020204" pitchFamily="34" charset="0"/>
              </a:rPr>
              <a:t> 비용 절감  </a:t>
            </a:r>
            <a:endParaRPr lang="en-US" altLang="ko-KR" sz="1800" dirty="0">
              <a:sym typeface="Arial" panose="020B0604020202020204" pitchFamily="34" charset="0"/>
            </a:endParaRPr>
          </a:p>
          <a:p>
            <a:pPr marL="171450" indent="-171450" eaLnBrk="1" hangingPunct="1">
              <a:spcBef>
                <a:spcPct val="300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ko-KR" altLang="en-US" sz="1800" dirty="0">
                <a:sym typeface="Arial" panose="020B0604020202020204" pitchFamily="34" charset="0"/>
              </a:rPr>
              <a:t> 경쟁력 상승</a:t>
            </a:r>
            <a:endParaRPr lang="en-US" altLang="ko-KR" sz="1800" dirty="0">
              <a:sym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105DB67B-78A6-49F5-8B69-62769EE0F5B8}"/>
              </a:ext>
            </a:extLst>
          </p:cNvPr>
          <p:cNvSpPr txBox="1"/>
          <p:nvPr/>
        </p:nvSpPr>
        <p:spPr>
          <a:xfrm>
            <a:off x="1243038" y="979072"/>
            <a:ext cx="2353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+mn-ea"/>
              </a:rPr>
              <a:t>SOLUTION - </a:t>
            </a:r>
            <a:r>
              <a:rPr lang="en-US" altLang="ko-KR" sz="12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WebTex3D</a:t>
            </a:r>
            <a:endParaRPr lang="ko-KR" altLang="en-US" sz="1200" b="1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4D894D76-F7BD-424D-990F-8117763BDE7D}"/>
              </a:ext>
            </a:extLst>
          </p:cNvPr>
          <p:cNvSpPr txBox="1"/>
          <p:nvPr/>
        </p:nvSpPr>
        <p:spPr>
          <a:xfrm>
            <a:off x="459504" y="3473807"/>
            <a:ext cx="1918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292F32"/>
                </a:solidFill>
                <a:latin typeface="+mn-ea"/>
              </a:rPr>
              <a:t>WebTex</a:t>
            </a:r>
            <a:r>
              <a:rPr lang="en-US" altLang="ko-KR" sz="20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3D</a:t>
            </a:r>
            <a:endParaRPr lang="ko-KR" altLang="en-US" sz="2000" b="1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3" name="TextBox 20">
            <a:extLst>
              <a:ext uri="{FF2B5EF4-FFF2-40B4-BE49-F238E27FC236}">
                <a16:creationId xmlns="" xmlns:a16="http://schemas.microsoft.com/office/drawing/2014/main" id="{4B2DA7AD-C215-4129-AB49-716E4012985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070901" y="4215004"/>
            <a:ext cx="817453" cy="2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30000"/>
              </a:spcBef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en-US" altLang="ko-KR" sz="1100" b="1" dirty="0">
                <a:sym typeface="Arial" panose="020B0604020202020204" pitchFamily="34" charset="0"/>
              </a:rPr>
              <a:t>Buyer</a:t>
            </a:r>
            <a:endParaRPr lang="ko-KR" altLang="en-US" sz="1100" b="1" dirty="0">
              <a:sym typeface="Arial" panose="020B0604020202020204" pitchFamily="34" charset="0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="" xmlns:a16="http://schemas.microsoft.com/office/drawing/2014/main" id="{251E086A-AE25-4D01-9CBE-E03A48DF65B2}"/>
              </a:ext>
            </a:extLst>
          </p:cNvPr>
          <p:cNvSpPr/>
          <p:nvPr/>
        </p:nvSpPr>
        <p:spPr>
          <a:xfrm>
            <a:off x="2566708" y="3713245"/>
            <a:ext cx="1003008" cy="1003008"/>
          </a:xfrm>
          <a:prstGeom prst="ellipse">
            <a:avLst/>
          </a:prstGeom>
          <a:solidFill>
            <a:schemeClr val="bg1"/>
          </a:solidFill>
          <a:ln w="19050">
            <a:solidFill>
              <a:srgbClr val="3741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AFCD506-5CF8-4409-8B16-015B1F84B1E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816235" y="4099837"/>
            <a:ext cx="919892" cy="253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제작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FDE1616-2334-4329-BB53-CCD5A452B85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871384" y="4130363"/>
            <a:ext cx="2399371" cy="253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원단 디자인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="" xmlns:a16="http://schemas.microsoft.com/office/drawing/2014/main" id="{CFB2C444-49B9-404E-A1BD-F5FEEC1A8E8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599525" y="2689725"/>
            <a:ext cx="1727568" cy="7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가상 의류</a:t>
            </a:r>
            <a:endParaRPr lang="en-US" altLang="ko-KR" sz="1200" b="1" dirty="0">
              <a:solidFill>
                <a:srgbClr val="292F32"/>
              </a:solidFill>
              <a:latin typeface="+mn-ea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en-US" altLang="ko-KR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&amp;</a:t>
            </a:r>
          </a:p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원단 맵핑</a:t>
            </a:r>
          </a:p>
        </p:txBody>
      </p:sp>
      <p:pic>
        <p:nvPicPr>
          <p:cNvPr id="48" name="그림 47">
            <a:extLst>
              <a:ext uri="{FF2B5EF4-FFF2-40B4-BE49-F238E27FC236}">
                <a16:creationId xmlns="" xmlns:a16="http://schemas.microsoft.com/office/drawing/2014/main" id="{F10A69C3-EB53-4939-9FD9-103F12E0CF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82" y="113241"/>
            <a:ext cx="1050634" cy="928315"/>
          </a:xfrm>
          <a:prstGeom prst="rect">
            <a:avLst/>
          </a:prstGeom>
        </p:spPr>
      </p:pic>
      <p:sp>
        <p:nvSpPr>
          <p:cNvPr id="59" name="TextBox 20">
            <a:extLst>
              <a:ext uri="{FF2B5EF4-FFF2-40B4-BE49-F238E27FC236}">
                <a16:creationId xmlns="" xmlns:a16="http://schemas.microsoft.com/office/drawing/2014/main" id="{EB8FDADA-DBAA-4F7C-BC2E-4E4093FB0F0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205273" y="5545702"/>
            <a:ext cx="1654645" cy="7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marL="171450" indent="-171450" eaLnBrk="1" hangingPunct="1">
              <a:spcBef>
                <a:spcPct val="300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ko-KR" altLang="en-US" sz="1800" dirty="0">
                <a:sym typeface="Arial" panose="020B0604020202020204" pitchFamily="34" charset="0"/>
              </a:rPr>
              <a:t> 마케팅 효과</a:t>
            </a:r>
            <a:endParaRPr lang="en-US" altLang="ko-KR" sz="1800" dirty="0">
              <a:sym typeface="Arial" panose="020B0604020202020204" pitchFamily="34" charset="0"/>
            </a:endParaRPr>
          </a:p>
          <a:p>
            <a:pPr marL="171450" indent="-171450" eaLnBrk="1" hangingPunct="1">
              <a:spcBef>
                <a:spcPct val="300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altLang="ko-KR" sz="1800" dirty="0">
                <a:sym typeface="Arial" panose="020B0604020202020204" pitchFamily="34" charset="0"/>
              </a:rPr>
              <a:t> </a:t>
            </a:r>
            <a:r>
              <a:rPr lang="ko-KR" altLang="en-US" sz="1800" dirty="0">
                <a:sym typeface="Arial" panose="020B0604020202020204" pitchFamily="34" charset="0"/>
              </a:rPr>
              <a:t>효율적 생산</a:t>
            </a:r>
            <a:endParaRPr lang="en-US" altLang="ko-KR" sz="1800" dirty="0">
              <a:sym typeface="Arial" panose="020B0604020202020204" pitchFamily="34" charset="0"/>
            </a:endParaRPr>
          </a:p>
        </p:txBody>
      </p:sp>
      <p:grpSp>
        <p:nvGrpSpPr>
          <p:cNvPr id="51" name="그룹 50">
            <a:extLst>
              <a:ext uri="{FF2B5EF4-FFF2-40B4-BE49-F238E27FC236}">
                <a16:creationId xmlns="" xmlns:a16="http://schemas.microsoft.com/office/drawing/2014/main" id="{00C710F5-E086-4C98-BCCE-3EC7889D38C3}"/>
              </a:ext>
            </a:extLst>
          </p:cNvPr>
          <p:cNvGrpSpPr/>
          <p:nvPr/>
        </p:nvGrpSpPr>
        <p:grpSpPr>
          <a:xfrm>
            <a:off x="3827024" y="3347745"/>
            <a:ext cx="1345779" cy="1345777"/>
            <a:chOff x="3672469" y="2600666"/>
            <a:chExt cx="2232252" cy="2232250"/>
          </a:xfrm>
        </p:grpSpPr>
        <p:grpSp>
          <p:nvGrpSpPr>
            <p:cNvPr id="60" name="그룹 59">
              <a:extLst>
                <a:ext uri="{FF2B5EF4-FFF2-40B4-BE49-F238E27FC236}">
                  <a16:creationId xmlns="" xmlns:a16="http://schemas.microsoft.com/office/drawing/2014/main" id="{C94B6C80-0127-4413-9E26-A7449D98CDDF}"/>
                </a:ext>
              </a:extLst>
            </p:cNvPr>
            <p:cNvGrpSpPr/>
            <p:nvPr/>
          </p:nvGrpSpPr>
          <p:grpSpPr>
            <a:xfrm>
              <a:off x="3672469" y="2600666"/>
              <a:ext cx="2232252" cy="2232250"/>
              <a:chOff x="2705387" y="3718672"/>
              <a:chExt cx="2232252" cy="2232250"/>
            </a:xfrm>
          </p:grpSpPr>
          <p:grpSp>
            <p:nvGrpSpPr>
              <p:cNvPr id="61" name="그룹 60">
                <a:extLst>
                  <a:ext uri="{FF2B5EF4-FFF2-40B4-BE49-F238E27FC236}">
                    <a16:creationId xmlns="" xmlns:a16="http://schemas.microsoft.com/office/drawing/2014/main" id="{4C211E99-4B0D-48DE-A810-63348806C89F}"/>
                  </a:ext>
                </a:extLst>
              </p:cNvPr>
              <p:cNvGrpSpPr/>
              <p:nvPr/>
            </p:nvGrpSpPr>
            <p:grpSpPr>
              <a:xfrm>
                <a:off x="2705387" y="3718672"/>
                <a:ext cx="2232252" cy="2232250"/>
                <a:chOff x="-405469" y="3286038"/>
                <a:chExt cx="2527883" cy="2527883"/>
              </a:xfrm>
            </p:grpSpPr>
            <p:pic>
              <p:nvPicPr>
                <p:cNvPr id="63" name="그림 62">
                  <a:extLst>
                    <a:ext uri="{FF2B5EF4-FFF2-40B4-BE49-F238E27FC236}">
                      <a16:creationId xmlns="" xmlns:a16="http://schemas.microsoft.com/office/drawing/2014/main" id="{2F3F4EA8-2761-42DD-B7D1-214A14608C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405469" y="3286038"/>
                  <a:ext cx="2527883" cy="2527883"/>
                </a:xfrm>
                <a:prstGeom prst="rect">
                  <a:avLst/>
                </a:prstGeom>
              </p:spPr>
            </p:pic>
            <p:pic>
              <p:nvPicPr>
                <p:cNvPr id="64" name="그림 63">
                  <a:extLst>
                    <a:ext uri="{FF2B5EF4-FFF2-40B4-BE49-F238E27FC236}">
                      <a16:creationId xmlns="" xmlns:a16="http://schemas.microsoft.com/office/drawing/2014/main" id="{C541B1AB-3A55-4E8B-88F0-159BC69F71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46941" y="3658427"/>
                  <a:ext cx="2118459" cy="1218180"/>
                </a:xfrm>
                <a:prstGeom prst="rect">
                  <a:avLst/>
                </a:prstGeom>
              </p:spPr>
            </p:pic>
          </p:grpSp>
          <p:pic>
            <p:nvPicPr>
              <p:cNvPr id="62" name="그림 61">
                <a:extLst>
                  <a:ext uri="{FF2B5EF4-FFF2-40B4-BE49-F238E27FC236}">
                    <a16:creationId xmlns="" xmlns:a16="http://schemas.microsoft.com/office/drawing/2014/main" id="{85EBBAB6-D7C5-459C-87BF-AE66956937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7618" t="7762" r="59641" b="6705"/>
              <a:stretch/>
            </p:blipFill>
            <p:spPr>
              <a:xfrm>
                <a:off x="3079308" y="4130098"/>
                <a:ext cx="1351666" cy="993127"/>
              </a:xfrm>
              <a:prstGeom prst="rect">
                <a:avLst/>
              </a:prstGeom>
            </p:spPr>
          </p:pic>
        </p:grpSp>
        <p:sp>
          <p:nvSpPr>
            <p:cNvPr id="49" name="직사각형 48">
              <a:extLst>
                <a:ext uri="{FF2B5EF4-FFF2-40B4-BE49-F238E27FC236}">
                  <a16:creationId xmlns="" xmlns:a16="http://schemas.microsoft.com/office/drawing/2014/main" id="{5708120D-91B4-4BE5-82A8-6DF19B74C8D5}"/>
                </a:ext>
              </a:extLst>
            </p:cNvPr>
            <p:cNvSpPr/>
            <p:nvPr/>
          </p:nvSpPr>
          <p:spPr>
            <a:xfrm>
              <a:off x="3812457" y="2929505"/>
              <a:ext cx="1870709" cy="10757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65" name="그림 64">
            <a:extLst>
              <a:ext uri="{FF2B5EF4-FFF2-40B4-BE49-F238E27FC236}">
                <a16:creationId xmlns="" xmlns:a16="http://schemas.microsoft.com/office/drawing/2014/main" id="{791D7DB2-7F56-4719-8C8A-E21132BEE9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437" y="3591761"/>
            <a:ext cx="380239" cy="380239"/>
          </a:xfrm>
          <a:prstGeom prst="rect">
            <a:avLst/>
          </a:prstGeom>
        </p:spPr>
      </p:pic>
      <p:sp>
        <p:nvSpPr>
          <p:cNvPr id="66" name="직사각형 65">
            <a:extLst>
              <a:ext uri="{FF2B5EF4-FFF2-40B4-BE49-F238E27FC236}">
                <a16:creationId xmlns="" xmlns:a16="http://schemas.microsoft.com/office/drawing/2014/main" id="{32679D04-4778-487F-B39A-98AA03F36088}"/>
              </a:ext>
            </a:extLst>
          </p:cNvPr>
          <p:cNvSpPr/>
          <p:nvPr/>
        </p:nvSpPr>
        <p:spPr>
          <a:xfrm>
            <a:off x="4221651" y="3930505"/>
            <a:ext cx="6886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b="1" dirty="0" err="1">
                <a:solidFill>
                  <a:srgbClr val="292F32"/>
                </a:solidFill>
                <a:latin typeface="+mj-ea"/>
                <a:ea typeface="+mj-ea"/>
              </a:rPr>
              <a:t>Web</a:t>
            </a:r>
            <a:endParaRPr lang="ko-KR" altLang="en-US" sz="1100" b="1" dirty="0">
              <a:solidFill>
                <a:srgbClr val="292F32"/>
              </a:solidFill>
              <a:latin typeface="+mj-ea"/>
              <a:ea typeface="+mj-ea"/>
            </a:endParaRPr>
          </a:p>
        </p:txBody>
      </p:sp>
      <p:sp>
        <p:nvSpPr>
          <p:cNvPr id="70" name="타원 69">
            <a:extLst>
              <a:ext uri="{FF2B5EF4-FFF2-40B4-BE49-F238E27FC236}">
                <a16:creationId xmlns="" xmlns:a16="http://schemas.microsoft.com/office/drawing/2014/main" id="{AA8BD252-69D3-442A-86E1-9EF4EC09E1CF}"/>
              </a:ext>
            </a:extLst>
          </p:cNvPr>
          <p:cNvSpPr/>
          <p:nvPr/>
        </p:nvSpPr>
        <p:spPr>
          <a:xfrm>
            <a:off x="5409480" y="2498289"/>
            <a:ext cx="1003008" cy="1003008"/>
          </a:xfrm>
          <a:prstGeom prst="ellipse">
            <a:avLst/>
          </a:prstGeom>
          <a:solidFill>
            <a:schemeClr val="bg1"/>
          </a:solidFill>
          <a:ln w="19050">
            <a:solidFill>
              <a:srgbClr val="3741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1" name="TextBox 20">
            <a:extLst>
              <a:ext uri="{FF2B5EF4-FFF2-40B4-BE49-F238E27FC236}">
                <a16:creationId xmlns="" xmlns:a16="http://schemas.microsoft.com/office/drawing/2014/main" id="{7D57475C-C54D-4A32-B864-87A3C733049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765803" y="2233487"/>
            <a:ext cx="1828072" cy="494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온라인 </a:t>
            </a:r>
            <a:endParaRPr lang="en-US" altLang="ko-KR" sz="1200" b="1" dirty="0">
              <a:solidFill>
                <a:srgbClr val="292F32"/>
              </a:solidFill>
              <a:latin typeface="+mn-ea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실시간 확인</a:t>
            </a:r>
          </a:p>
        </p:txBody>
      </p:sp>
      <p:sp>
        <p:nvSpPr>
          <p:cNvPr id="23" name="TextBox 20">
            <a:extLst>
              <a:ext uri="{FF2B5EF4-FFF2-40B4-BE49-F238E27FC236}">
                <a16:creationId xmlns="" xmlns:a16="http://schemas.microsoft.com/office/drawing/2014/main" id="{036917D1-0D31-4D8A-BF8C-3AC389A0A37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980542" y="2912200"/>
            <a:ext cx="1828072" cy="253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온라인 품평</a:t>
            </a:r>
            <a:endParaRPr lang="en-US" altLang="ko-KR" sz="1200" b="1" dirty="0">
              <a:solidFill>
                <a:srgbClr val="292F32"/>
              </a:solidFill>
              <a:latin typeface="+mn-ea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76" name="그림 75">
            <a:extLst>
              <a:ext uri="{FF2B5EF4-FFF2-40B4-BE49-F238E27FC236}">
                <a16:creationId xmlns="" xmlns:a16="http://schemas.microsoft.com/office/drawing/2014/main" id="{C7A45F54-8FA2-4594-BFA6-B235D9D2BE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306" y="3589489"/>
            <a:ext cx="307393" cy="541938"/>
          </a:xfrm>
          <a:prstGeom prst="rect">
            <a:avLst/>
          </a:prstGeom>
        </p:spPr>
      </p:pic>
      <p:sp>
        <p:nvSpPr>
          <p:cNvPr id="77" name="직사각형 76">
            <a:extLst>
              <a:ext uri="{FF2B5EF4-FFF2-40B4-BE49-F238E27FC236}">
                <a16:creationId xmlns="" xmlns:a16="http://schemas.microsoft.com/office/drawing/2014/main" id="{8A531EA7-5ED2-4925-A1A7-43EF92A0FF05}"/>
              </a:ext>
            </a:extLst>
          </p:cNvPr>
          <p:cNvSpPr/>
          <p:nvPr/>
        </p:nvSpPr>
        <p:spPr>
          <a:xfrm>
            <a:off x="5163649" y="4163016"/>
            <a:ext cx="93327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b="1" dirty="0" err="1">
                <a:solidFill>
                  <a:srgbClr val="292F32"/>
                </a:solidFill>
                <a:latin typeface="+mj-ea"/>
                <a:ea typeface="+mj-ea"/>
              </a:rPr>
              <a:t>Mobile</a:t>
            </a:r>
            <a:r>
              <a:rPr lang="ko-KR" altLang="en-US" sz="1100" b="1" dirty="0">
                <a:solidFill>
                  <a:srgbClr val="292F32"/>
                </a:solidFill>
                <a:latin typeface="+mj-ea"/>
                <a:ea typeface="+mj-ea"/>
              </a:rPr>
              <a:t> </a:t>
            </a:r>
            <a:r>
              <a:rPr lang="ko-KR" altLang="en-US" sz="1100" b="1" dirty="0" err="1">
                <a:solidFill>
                  <a:srgbClr val="292F32"/>
                </a:solidFill>
                <a:latin typeface="+mj-ea"/>
                <a:ea typeface="+mj-ea"/>
              </a:rPr>
              <a:t>App</a:t>
            </a:r>
            <a:endParaRPr lang="ko-KR" altLang="en-US" sz="1100" b="1" dirty="0">
              <a:solidFill>
                <a:srgbClr val="292F32"/>
              </a:solidFill>
              <a:latin typeface="+mj-ea"/>
              <a:ea typeface="+mj-ea"/>
            </a:endParaRPr>
          </a:p>
        </p:txBody>
      </p:sp>
      <p:cxnSp>
        <p:nvCxnSpPr>
          <p:cNvPr id="78" name="직선 화살표 연결선 77">
            <a:extLst>
              <a:ext uri="{FF2B5EF4-FFF2-40B4-BE49-F238E27FC236}">
                <a16:creationId xmlns="" xmlns:a16="http://schemas.microsoft.com/office/drawing/2014/main" id="{EA3B76E1-BAC1-434F-995A-3F42802C484B}"/>
              </a:ext>
            </a:extLst>
          </p:cNvPr>
          <p:cNvCxnSpPr>
            <a:cxnSpLocks/>
          </p:cNvCxnSpPr>
          <p:nvPr/>
        </p:nvCxnSpPr>
        <p:spPr>
          <a:xfrm>
            <a:off x="6724256" y="3655671"/>
            <a:ext cx="801178" cy="5939"/>
          </a:xfrm>
          <a:prstGeom prst="straightConnector1">
            <a:avLst/>
          </a:prstGeom>
          <a:ln w="19050">
            <a:solidFill>
              <a:srgbClr val="292F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타원 78">
            <a:extLst>
              <a:ext uri="{FF2B5EF4-FFF2-40B4-BE49-F238E27FC236}">
                <a16:creationId xmlns="" xmlns:a16="http://schemas.microsoft.com/office/drawing/2014/main" id="{46C07D3E-3BBA-45B5-8700-3F2D6036D00B}"/>
              </a:ext>
            </a:extLst>
          </p:cNvPr>
          <p:cNvSpPr/>
          <p:nvPr/>
        </p:nvSpPr>
        <p:spPr>
          <a:xfrm>
            <a:off x="6693198" y="3612742"/>
            <a:ext cx="85857" cy="85857"/>
          </a:xfrm>
          <a:prstGeom prst="ellipse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948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982F5BD-2138-4B8A-9CC5-EFF10F7153A2}"/>
              </a:ext>
            </a:extLst>
          </p:cNvPr>
          <p:cNvSpPr txBox="1"/>
          <p:nvPr/>
        </p:nvSpPr>
        <p:spPr>
          <a:xfrm>
            <a:off x="307218" y="132403"/>
            <a:ext cx="1281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16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ebTex3D</a:t>
            </a:r>
            <a:endParaRPr lang="ko-KR" altLang="en-US" sz="16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6AFB120C-A701-42C4-8CE8-B0653227E629}"/>
              </a:ext>
            </a:extLst>
          </p:cNvPr>
          <p:cNvSpPr txBox="1"/>
          <p:nvPr/>
        </p:nvSpPr>
        <p:spPr>
          <a:xfrm>
            <a:off x="270341" y="4599163"/>
            <a:ext cx="1575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292F32"/>
                </a:solidFill>
                <a:latin typeface="+mj-ea"/>
                <a:ea typeface="+mj-ea"/>
              </a:rPr>
              <a:t>FABRIC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8301853-3BAE-440D-BA1A-28854C082BFD}"/>
              </a:ext>
            </a:extLst>
          </p:cNvPr>
          <p:cNvSpPr/>
          <p:nvPr/>
        </p:nvSpPr>
        <p:spPr>
          <a:xfrm>
            <a:off x="22517" y="37080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W</a:t>
            </a:r>
            <a:endParaRPr lang="ko-KR" altLang="en-US" sz="2400" dirty="0"/>
          </a:p>
        </p:txBody>
      </p: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44B2EF0E-C036-49AB-99B3-E2130D324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42" y="4876162"/>
            <a:ext cx="1977320" cy="166379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AA24B0DA-4AF0-4728-BBC4-5B40F9127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508" y="284314"/>
            <a:ext cx="2329303" cy="1519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그림 12">
            <a:extLst>
              <a:ext uri="{FF2B5EF4-FFF2-40B4-BE49-F238E27FC236}">
                <a16:creationId xmlns="" xmlns:a16="http://schemas.microsoft.com/office/drawing/2014/main" id="{C436508F-27D3-4D11-9436-E0B8E72DF7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00" y="284314"/>
            <a:ext cx="2424081" cy="1519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그림 14">
            <a:extLst>
              <a:ext uri="{FF2B5EF4-FFF2-40B4-BE49-F238E27FC236}">
                <a16:creationId xmlns="" xmlns:a16="http://schemas.microsoft.com/office/drawing/2014/main" id="{EB81F57A-175E-48F9-A5BA-FE23F3687D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515" y="1938661"/>
            <a:ext cx="1515623" cy="2252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그림 20">
            <a:extLst>
              <a:ext uri="{FF2B5EF4-FFF2-40B4-BE49-F238E27FC236}">
                <a16:creationId xmlns="" xmlns:a16="http://schemas.microsoft.com/office/drawing/2014/main" id="{64D445BD-850F-46C6-9496-F3CFEFE289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297" y="1938661"/>
            <a:ext cx="1516684" cy="2252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그림 30">
            <a:extLst>
              <a:ext uri="{FF2B5EF4-FFF2-40B4-BE49-F238E27FC236}">
                <a16:creationId xmlns="" xmlns:a16="http://schemas.microsoft.com/office/drawing/2014/main" id="{4A0B9C46-21B1-493A-A305-A38352924D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508" y="1938661"/>
            <a:ext cx="1532114" cy="2252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그림 33">
            <a:extLst>
              <a:ext uri="{FF2B5EF4-FFF2-40B4-BE49-F238E27FC236}">
                <a16:creationId xmlns="" xmlns:a16="http://schemas.microsoft.com/office/drawing/2014/main" id="{4E6FC491-B257-457B-BBD2-41383EE2B8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508" y="4325619"/>
            <a:ext cx="2949291" cy="22270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그림 35">
            <a:extLst>
              <a:ext uri="{FF2B5EF4-FFF2-40B4-BE49-F238E27FC236}">
                <a16:creationId xmlns="" xmlns:a16="http://schemas.microsoft.com/office/drawing/2014/main" id="{265CD599-9350-4F28-9895-0DF84D44674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0" y="4323032"/>
            <a:ext cx="1791565" cy="2252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4AF01C25-8779-4243-8FC5-80E0D73D66B8}"/>
              </a:ext>
            </a:extLst>
          </p:cNvPr>
          <p:cNvSpPr/>
          <p:nvPr/>
        </p:nvSpPr>
        <p:spPr>
          <a:xfrm>
            <a:off x="6515100" y="254545"/>
            <a:ext cx="2514600" cy="15666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8A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5C033B1D-7AFE-4DFD-A60E-7BA60A72A33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00" y="350152"/>
            <a:ext cx="907397" cy="641213"/>
          </a:xfrm>
          <a:prstGeom prst="rect">
            <a:avLst/>
          </a:prstGeom>
        </p:spPr>
      </p:pic>
      <p:sp>
        <p:nvSpPr>
          <p:cNvPr id="16" name="이등변 삼각형 15">
            <a:extLst>
              <a:ext uri="{FF2B5EF4-FFF2-40B4-BE49-F238E27FC236}">
                <a16:creationId xmlns="" xmlns:a16="http://schemas.microsoft.com/office/drawing/2014/main" id="{60443549-7347-4C29-ADCD-DDE8D66078C1}"/>
              </a:ext>
            </a:extLst>
          </p:cNvPr>
          <p:cNvSpPr/>
          <p:nvPr/>
        </p:nvSpPr>
        <p:spPr>
          <a:xfrm rot="16200000">
            <a:off x="9278555" y="3196905"/>
            <a:ext cx="794848" cy="460042"/>
          </a:xfrm>
          <a:prstGeom prst="triangle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>
            <a:extLst>
              <a:ext uri="{FF2B5EF4-FFF2-40B4-BE49-F238E27FC236}">
                <a16:creationId xmlns="" xmlns:a16="http://schemas.microsoft.com/office/drawing/2014/main" id="{BC049B49-A6C7-40DF-8BE5-CCFA095D4196}"/>
              </a:ext>
            </a:extLst>
          </p:cNvPr>
          <p:cNvSpPr/>
          <p:nvPr/>
        </p:nvSpPr>
        <p:spPr>
          <a:xfrm rot="5400000">
            <a:off x="-172789" y="3196905"/>
            <a:ext cx="794848" cy="460042"/>
          </a:xfrm>
          <a:prstGeom prst="triangle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4848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982F5BD-2138-4B8A-9CC5-EFF10F7153A2}"/>
              </a:ext>
            </a:extLst>
          </p:cNvPr>
          <p:cNvSpPr txBox="1"/>
          <p:nvPr/>
        </p:nvSpPr>
        <p:spPr>
          <a:xfrm>
            <a:off x="307218" y="132403"/>
            <a:ext cx="1281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16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ebTex3D</a:t>
            </a:r>
            <a:endParaRPr lang="ko-KR" altLang="en-US" sz="16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6AFB120C-A701-42C4-8CE8-B0653227E629}"/>
              </a:ext>
            </a:extLst>
          </p:cNvPr>
          <p:cNvSpPr txBox="1"/>
          <p:nvPr/>
        </p:nvSpPr>
        <p:spPr>
          <a:xfrm>
            <a:off x="518166" y="1424852"/>
            <a:ext cx="1575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292F32"/>
                </a:solidFill>
                <a:latin typeface="+mj-ea"/>
                <a:ea typeface="+mj-ea"/>
              </a:rPr>
              <a:t>FABRIC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8301853-3BAE-440D-BA1A-28854C082BFD}"/>
              </a:ext>
            </a:extLst>
          </p:cNvPr>
          <p:cNvSpPr/>
          <p:nvPr/>
        </p:nvSpPr>
        <p:spPr>
          <a:xfrm>
            <a:off x="22517" y="37080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W</a:t>
            </a:r>
            <a:endParaRPr lang="ko-KR" altLang="en-US" sz="2400" dirty="0"/>
          </a:p>
        </p:txBody>
      </p:sp>
      <p:sp>
        <p:nvSpPr>
          <p:cNvPr id="16" name="이등변 삼각형 15">
            <a:extLst>
              <a:ext uri="{FF2B5EF4-FFF2-40B4-BE49-F238E27FC236}">
                <a16:creationId xmlns="" xmlns:a16="http://schemas.microsoft.com/office/drawing/2014/main" id="{60443549-7347-4C29-ADCD-DDE8D66078C1}"/>
              </a:ext>
            </a:extLst>
          </p:cNvPr>
          <p:cNvSpPr/>
          <p:nvPr/>
        </p:nvSpPr>
        <p:spPr>
          <a:xfrm rot="16200000">
            <a:off x="9278555" y="3196905"/>
            <a:ext cx="794848" cy="460042"/>
          </a:xfrm>
          <a:prstGeom prst="triangle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>
            <a:extLst>
              <a:ext uri="{FF2B5EF4-FFF2-40B4-BE49-F238E27FC236}">
                <a16:creationId xmlns="" xmlns:a16="http://schemas.microsoft.com/office/drawing/2014/main" id="{BC049B49-A6C7-40DF-8BE5-CCFA095D4196}"/>
              </a:ext>
            </a:extLst>
          </p:cNvPr>
          <p:cNvSpPr/>
          <p:nvPr/>
        </p:nvSpPr>
        <p:spPr>
          <a:xfrm rot="5400000">
            <a:off x="-172789" y="3196905"/>
            <a:ext cx="794848" cy="460042"/>
          </a:xfrm>
          <a:prstGeom prst="triangle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78B2DFC-5A6E-43E6-A052-806901A27378}"/>
              </a:ext>
            </a:extLst>
          </p:cNvPr>
          <p:cNvSpPr txBox="1"/>
          <p:nvPr/>
        </p:nvSpPr>
        <p:spPr>
          <a:xfrm>
            <a:off x="518167" y="4074432"/>
            <a:ext cx="1575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292F32"/>
                </a:solidFill>
                <a:latin typeface="+mj-ea"/>
                <a:ea typeface="+mj-ea"/>
              </a:rPr>
              <a:t>FABRIC</a:t>
            </a:r>
          </a:p>
        </p:txBody>
      </p:sp>
      <p:pic>
        <p:nvPicPr>
          <p:cNvPr id="23" name="그림 22">
            <a:extLst>
              <a:ext uri="{FF2B5EF4-FFF2-40B4-BE49-F238E27FC236}">
                <a16:creationId xmlns="" xmlns:a16="http://schemas.microsoft.com/office/drawing/2014/main" id="{096D2F05-CF01-4242-8BC3-000862F06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50" y="4351431"/>
            <a:ext cx="1983968" cy="1664515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="" xmlns:a16="http://schemas.microsoft.com/office/drawing/2014/main" id="{DA7A2E38-2C4B-4CCB-907C-235719AF6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940" y="4341472"/>
            <a:ext cx="1871058" cy="166451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="" xmlns:a16="http://schemas.microsoft.com/office/drawing/2014/main" id="{5AF32898-D02B-4DF5-B90B-66E22A9B0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259" y="4341472"/>
            <a:ext cx="2112956" cy="166451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="" xmlns:a16="http://schemas.microsoft.com/office/drawing/2014/main" id="{D81F560B-43CE-4719-A9A3-51ECA288AF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4476" y="4341472"/>
            <a:ext cx="2054643" cy="1674474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="" xmlns:a16="http://schemas.microsoft.com/office/drawing/2014/main" id="{BAD52DED-118E-42DC-ADB2-2D5A34EDE0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166" y="1701851"/>
            <a:ext cx="1983968" cy="1651201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="" xmlns:a16="http://schemas.microsoft.com/office/drawing/2014/main" id="{56D675D5-A307-45CE-B124-121E79F5D2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9939" y="1285399"/>
            <a:ext cx="1936319" cy="2067652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="" xmlns:a16="http://schemas.microsoft.com/office/drawing/2014/main" id="{BBAEBDC2-4500-43E6-ABE9-80C2D50CC4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1520" y="1292376"/>
            <a:ext cx="2047694" cy="2060675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="" xmlns:a16="http://schemas.microsoft.com/office/drawing/2014/main" id="{8C7F6D3B-6801-4951-BC0A-6193FE1E3D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4476" y="1285400"/>
            <a:ext cx="2054643" cy="206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15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>
            <a:extLst>
              <a:ext uri="{FF2B5EF4-FFF2-40B4-BE49-F238E27FC236}">
                <a16:creationId xmlns="" xmlns:a16="http://schemas.microsoft.com/office/drawing/2014/main" id="{FF40E540-F281-4C1A-B59B-69A9BE2B4C35}"/>
              </a:ext>
            </a:extLst>
          </p:cNvPr>
          <p:cNvGrpSpPr/>
          <p:nvPr/>
        </p:nvGrpSpPr>
        <p:grpSpPr>
          <a:xfrm>
            <a:off x="4146910" y="2622727"/>
            <a:ext cx="2031096" cy="987827"/>
            <a:chOff x="4405312" y="2881311"/>
            <a:chExt cx="2252231" cy="1095376"/>
          </a:xfrm>
        </p:grpSpPr>
        <p:pic>
          <p:nvPicPr>
            <p:cNvPr id="27" name="그림 26">
              <a:extLst>
                <a:ext uri="{FF2B5EF4-FFF2-40B4-BE49-F238E27FC236}">
                  <a16:creationId xmlns="" xmlns:a16="http://schemas.microsoft.com/office/drawing/2014/main" id="{CDBCA148-31CC-407F-94E1-D1EDBC0EB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5312" y="2881312"/>
              <a:ext cx="1095375" cy="109537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9" name="그림 28">
              <a:extLst>
                <a:ext uri="{FF2B5EF4-FFF2-40B4-BE49-F238E27FC236}">
                  <a16:creationId xmlns="" xmlns:a16="http://schemas.microsoft.com/office/drawing/2014/main" id="{8403BBE2-ECC0-435C-9FDA-9933C162B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2168" y="2881311"/>
              <a:ext cx="1095375" cy="109537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31" name="직사각형 30">
            <a:extLst>
              <a:ext uri="{FF2B5EF4-FFF2-40B4-BE49-F238E27FC236}">
                <a16:creationId xmlns="" xmlns:a16="http://schemas.microsoft.com/office/drawing/2014/main" id="{0E3E2BF4-91A7-4D0F-8702-5828111A0CB1}"/>
              </a:ext>
            </a:extLst>
          </p:cNvPr>
          <p:cNvSpPr/>
          <p:nvPr/>
        </p:nvSpPr>
        <p:spPr>
          <a:xfrm>
            <a:off x="4134210" y="2610027"/>
            <a:ext cx="1000526" cy="1000526"/>
          </a:xfrm>
          <a:prstGeom prst="rect">
            <a:avLst/>
          </a:pr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extLst>
              <a:ext uri="{FF2B5EF4-FFF2-40B4-BE49-F238E27FC236}">
                <a16:creationId xmlns="" xmlns:a16="http://schemas.microsoft.com/office/drawing/2014/main" id="{EF88A7EA-2B19-43D4-B1FE-90AF66EBE4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22" y="3848896"/>
            <a:ext cx="2194144" cy="2345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3" name="그룹 22">
            <a:extLst>
              <a:ext uri="{FF2B5EF4-FFF2-40B4-BE49-F238E27FC236}">
                <a16:creationId xmlns="" xmlns:a16="http://schemas.microsoft.com/office/drawing/2014/main" id="{8A6CAB98-5FA1-4A47-ADC7-804CE72F826B}"/>
              </a:ext>
            </a:extLst>
          </p:cNvPr>
          <p:cNvGrpSpPr/>
          <p:nvPr/>
        </p:nvGrpSpPr>
        <p:grpSpPr>
          <a:xfrm>
            <a:off x="6378888" y="952500"/>
            <a:ext cx="2371412" cy="2658576"/>
            <a:chOff x="5961625" y="926836"/>
            <a:chExt cx="2870535" cy="3180929"/>
          </a:xfrm>
        </p:grpSpPr>
        <p:pic>
          <p:nvPicPr>
            <p:cNvPr id="10" name="그림 9">
              <a:extLst>
                <a:ext uri="{FF2B5EF4-FFF2-40B4-BE49-F238E27FC236}">
                  <a16:creationId xmlns="" xmlns:a16="http://schemas.microsoft.com/office/drawing/2014/main" id="{70041E98-6076-408A-94CC-E35730B26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4460" y="926836"/>
              <a:ext cx="957700" cy="109343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1" name="그림 20">
              <a:extLst>
                <a:ext uri="{FF2B5EF4-FFF2-40B4-BE49-F238E27FC236}">
                  <a16:creationId xmlns="" xmlns:a16="http://schemas.microsoft.com/office/drawing/2014/main" id="{F2576E05-E4D1-4900-AEB0-76030932E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1625" y="929986"/>
              <a:ext cx="1913116" cy="317777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A9C7668E-ED71-4D0C-9125-5229A3252AB8}"/>
              </a:ext>
            </a:extLst>
          </p:cNvPr>
          <p:cNvSpPr/>
          <p:nvPr/>
        </p:nvSpPr>
        <p:spPr>
          <a:xfrm>
            <a:off x="238937" y="367293"/>
            <a:ext cx="3165368" cy="6090409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8F5A8D3-B73C-4E1B-9277-9FA93D894586}"/>
              </a:ext>
            </a:extLst>
          </p:cNvPr>
          <p:cNvSpPr txBox="1"/>
          <p:nvPr/>
        </p:nvSpPr>
        <p:spPr>
          <a:xfrm>
            <a:off x="4104661" y="3599850"/>
            <a:ext cx="1925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292F32"/>
                </a:solidFill>
                <a:latin typeface="+mj-ea"/>
                <a:ea typeface="+mj-ea"/>
              </a:rPr>
              <a:t>원단 스캔</a:t>
            </a:r>
            <a:r>
              <a:rPr lang="en-US" altLang="ko-KR" sz="1200" b="1" dirty="0">
                <a:solidFill>
                  <a:srgbClr val="292F32"/>
                </a:solidFill>
                <a:latin typeface="+mj-ea"/>
                <a:ea typeface="+mj-ea"/>
              </a:rPr>
              <a:t> / </a:t>
            </a:r>
            <a:r>
              <a:rPr lang="ko-KR" altLang="en-US" sz="1200" b="1" dirty="0">
                <a:solidFill>
                  <a:srgbClr val="292F32"/>
                </a:solidFill>
                <a:latin typeface="+mj-ea"/>
                <a:ea typeface="+mj-ea"/>
              </a:rPr>
              <a:t>디자인</a:t>
            </a:r>
            <a:endParaRPr lang="en-US" altLang="ko-KR" sz="1200" b="1" dirty="0">
              <a:solidFill>
                <a:srgbClr val="292F32"/>
              </a:solidFill>
              <a:latin typeface="+mj-ea"/>
              <a:ea typeface="+mj-ea"/>
            </a:endParaRPr>
          </a:p>
          <a:p>
            <a:r>
              <a:rPr lang="en-US" altLang="ko-KR" sz="1200" dirty="0">
                <a:solidFill>
                  <a:srgbClr val="292F32"/>
                </a:solidFill>
                <a:latin typeface="+mj-ea"/>
                <a:ea typeface="+mj-ea"/>
              </a:rPr>
              <a:t>Fabric Scan/ Design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00D0FED-CFD0-441A-856F-6CF08F2ED302}"/>
              </a:ext>
            </a:extLst>
          </p:cNvPr>
          <p:cNvSpPr txBox="1"/>
          <p:nvPr/>
        </p:nvSpPr>
        <p:spPr>
          <a:xfrm>
            <a:off x="8024789" y="3108057"/>
            <a:ext cx="2223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292F32"/>
                </a:solidFill>
                <a:latin typeface="+mj-ea"/>
                <a:ea typeface="+mj-ea"/>
              </a:rPr>
              <a:t>맵핑 데이터 제작</a:t>
            </a:r>
            <a:endParaRPr lang="en-US" altLang="ko-KR" sz="1200" b="1" dirty="0">
              <a:solidFill>
                <a:srgbClr val="292F32"/>
              </a:solidFill>
              <a:latin typeface="+mj-ea"/>
              <a:ea typeface="+mj-ea"/>
            </a:endParaRPr>
          </a:p>
          <a:p>
            <a:r>
              <a:rPr lang="en-US" altLang="ko-KR" sz="1200" dirty="0">
                <a:solidFill>
                  <a:srgbClr val="292F32"/>
                </a:solidFill>
                <a:latin typeface="+mj-ea"/>
                <a:ea typeface="+mj-ea"/>
              </a:rPr>
              <a:t>Mapping data Design</a:t>
            </a:r>
            <a:r>
              <a:rPr lang="ko-KR" altLang="en-US" sz="1200" dirty="0">
                <a:solidFill>
                  <a:srgbClr val="292F32"/>
                </a:solidFill>
                <a:latin typeface="+mj-ea"/>
                <a:ea typeface="+mj-ea"/>
              </a:rPr>
              <a:t> </a:t>
            </a:r>
            <a:endParaRPr lang="en-US" altLang="ko-KR" sz="1200" dirty="0">
              <a:solidFill>
                <a:srgbClr val="292F32"/>
              </a:solidFill>
              <a:latin typeface="+mj-ea"/>
              <a:ea typeface="+mj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CDCDA40-4969-4141-8224-48937140F3FD}"/>
              </a:ext>
            </a:extLst>
          </p:cNvPr>
          <p:cNvSpPr txBox="1"/>
          <p:nvPr/>
        </p:nvSpPr>
        <p:spPr>
          <a:xfrm>
            <a:off x="4078109" y="2939940"/>
            <a:ext cx="4039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>
                <a:solidFill>
                  <a:srgbClr val="292F32"/>
                </a:solidFill>
                <a:latin typeface="+mj-ea"/>
                <a:ea typeface="+mj-ea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D01FED6-06B7-4EA3-9E5F-C0AC8B7B16DA}"/>
              </a:ext>
            </a:extLst>
          </p:cNvPr>
          <p:cNvSpPr txBox="1"/>
          <p:nvPr/>
        </p:nvSpPr>
        <p:spPr>
          <a:xfrm>
            <a:off x="7477751" y="2939941"/>
            <a:ext cx="4039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>
                <a:solidFill>
                  <a:srgbClr val="292F32"/>
                </a:solidFill>
                <a:latin typeface="+mj-ea"/>
                <a:ea typeface="+mj-ea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F56CE37-E4B6-41B6-B79D-0001C6ED5437}"/>
              </a:ext>
            </a:extLst>
          </p:cNvPr>
          <p:cNvSpPr txBox="1"/>
          <p:nvPr/>
        </p:nvSpPr>
        <p:spPr>
          <a:xfrm>
            <a:off x="8117859" y="5746680"/>
            <a:ext cx="85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292F32"/>
                </a:solidFill>
                <a:latin typeface="+mj-ea"/>
                <a:ea typeface="+mj-ea"/>
              </a:rPr>
              <a:t>업로드</a:t>
            </a:r>
            <a:endParaRPr lang="en-US" altLang="ko-KR" sz="1200" b="1" dirty="0">
              <a:solidFill>
                <a:srgbClr val="292F32"/>
              </a:solidFill>
              <a:latin typeface="+mj-ea"/>
              <a:ea typeface="+mj-ea"/>
            </a:endParaRPr>
          </a:p>
          <a:p>
            <a:r>
              <a:rPr lang="en-US" altLang="ko-KR" sz="1200" dirty="0">
                <a:solidFill>
                  <a:srgbClr val="292F32"/>
                </a:solidFill>
                <a:latin typeface="+mj-ea"/>
                <a:ea typeface="+mj-ea"/>
              </a:rPr>
              <a:t>Upload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A9F7E5A-759F-43E4-A64E-2922F4B28343}"/>
              </a:ext>
            </a:extLst>
          </p:cNvPr>
          <p:cNvSpPr txBox="1"/>
          <p:nvPr/>
        </p:nvSpPr>
        <p:spPr>
          <a:xfrm>
            <a:off x="7699107" y="5551594"/>
            <a:ext cx="350707" cy="781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>
                <a:solidFill>
                  <a:srgbClr val="292F32"/>
                </a:solidFill>
                <a:latin typeface="+mj-ea"/>
                <a:ea typeface="+mj-ea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DFE2AA84-8F42-4B92-8C67-0E9A12CC96C1}"/>
              </a:ext>
            </a:extLst>
          </p:cNvPr>
          <p:cNvSpPr txBox="1"/>
          <p:nvPr/>
        </p:nvSpPr>
        <p:spPr>
          <a:xfrm>
            <a:off x="1348076" y="3042085"/>
            <a:ext cx="2267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28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ebTex3D</a:t>
            </a:r>
            <a:endParaRPr lang="ko-KR" altLang="en-US" sz="2800" b="1" dirty="0">
              <a:solidFill>
                <a:schemeClr val="bg1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8850A63-0A06-4BFA-9408-FD628F9044D5}"/>
              </a:ext>
            </a:extLst>
          </p:cNvPr>
          <p:cNvSpPr txBox="1"/>
          <p:nvPr/>
        </p:nvSpPr>
        <p:spPr>
          <a:xfrm>
            <a:off x="1924050" y="3402632"/>
            <a:ext cx="2622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20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P</a:t>
            </a:r>
            <a:r>
              <a:rPr lang="en-US" altLang="ko-KR" sz="2000" dirty="0">
                <a:solidFill>
                  <a:schemeClr val="bg1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rocess</a:t>
            </a:r>
            <a:endParaRPr lang="ko-KR" altLang="en-US" sz="2000" dirty="0">
              <a:solidFill>
                <a:schemeClr val="bg1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567E4FEB-463E-41EF-8A9C-331B267EEC8B}"/>
              </a:ext>
            </a:extLst>
          </p:cNvPr>
          <p:cNvSpPr/>
          <p:nvPr/>
        </p:nvSpPr>
        <p:spPr>
          <a:xfrm>
            <a:off x="3547385" y="367295"/>
            <a:ext cx="6119678" cy="6090408"/>
          </a:xfrm>
          <a:prstGeom prst="rect">
            <a:avLst/>
          </a:prstGeom>
          <a:noFill/>
          <a:ln>
            <a:solidFill>
              <a:srgbClr val="292F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이등변 삼각형 19">
            <a:extLst>
              <a:ext uri="{FF2B5EF4-FFF2-40B4-BE49-F238E27FC236}">
                <a16:creationId xmlns="" xmlns:a16="http://schemas.microsoft.com/office/drawing/2014/main" id="{D9FEF2CF-5954-46B0-BC4F-74622A177F6E}"/>
              </a:ext>
            </a:extLst>
          </p:cNvPr>
          <p:cNvSpPr/>
          <p:nvPr/>
        </p:nvSpPr>
        <p:spPr>
          <a:xfrm rot="5400000">
            <a:off x="3375150" y="3162713"/>
            <a:ext cx="794848" cy="460042"/>
          </a:xfrm>
          <a:prstGeom prst="triangle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BDA157E0-16FD-4C45-8FDA-AADF16C84507}"/>
              </a:ext>
            </a:extLst>
          </p:cNvPr>
          <p:cNvSpPr/>
          <p:nvPr/>
        </p:nvSpPr>
        <p:spPr>
          <a:xfrm>
            <a:off x="592771" y="2602312"/>
            <a:ext cx="111761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6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W</a:t>
            </a:r>
            <a:endParaRPr lang="ko-KR" altLang="en-US" sz="6600" dirty="0"/>
          </a:p>
        </p:txBody>
      </p:sp>
    </p:spTree>
    <p:extLst>
      <p:ext uri="{BB962C8B-B14F-4D97-AF65-F5344CB8AC3E}">
        <p14:creationId xmlns:p14="http://schemas.microsoft.com/office/powerpoint/2010/main" val="3485628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97A2055B-FA84-446C-B4EB-A71FC13BEF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495" y="526719"/>
            <a:ext cx="5364806" cy="3661452"/>
          </a:xfrm>
          <a:prstGeom prst="rect">
            <a:avLst/>
          </a:prstGeom>
          <a:effectLst>
            <a:outerShdw blurRad="63500" dist="50800" dir="5400000" algn="ctr" rotWithShape="0">
              <a:srgbClr val="000000">
                <a:alpha val="47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7801339-1CD9-46BC-A54F-92E79643EDAB}"/>
              </a:ext>
            </a:extLst>
          </p:cNvPr>
          <p:cNvSpPr txBox="1"/>
          <p:nvPr/>
        </p:nvSpPr>
        <p:spPr>
          <a:xfrm>
            <a:off x="1358336" y="1995161"/>
            <a:ext cx="1913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  ebTex3D</a:t>
            </a:r>
            <a:endParaRPr lang="ko-KR" altLang="en-US" sz="2000" b="1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AE0BE73-E176-4E42-8128-ED518848E7DE}"/>
              </a:ext>
            </a:extLst>
          </p:cNvPr>
          <p:cNvSpPr txBox="1"/>
          <p:nvPr/>
        </p:nvSpPr>
        <p:spPr>
          <a:xfrm>
            <a:off x="1372623" y="3830549"/>
            <a:ext cx="24121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Woman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Child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Interior / Home Fabric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48104DD-D5E9-4CA6-9C48-F15AC0FEB191}"/>
              </a:ext>
            </a:extLst>
          </p:cNvPr>
          <p:cNvSpPr txBox="1"/>
          <p:nvPr/>
        </p:nvSpPr>
        <p:spPr>
          <a:xfrm>
            <a:off x="1381407" y="2357331"/>
            <a:ext cx="2781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+mj-ea"/>
                <a:ea typeface="+mj-ea"/>
              </a:rPr>
              <a:t>PART. CLOTHES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86581B0-42A3-47F8-92DB-29958AB3EB5B}"/>
              </a:ext>
            </a:extLst>
          </p:cNvPr>
          <p:cNvSpPr txBox="1"/>
          <p:nvPr/>
        </p:nvSpPr>
        <p:spPr>
          <a:xfrm>
            <a:off x="1592875" y="3007709"/>
            <a:ext cx="1120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j-ea"/>
                <a:ea typeface="+mj-ea"/>
              </a:rPr>
              <a:t>Category</a:t>
            </a:r>
            <a:endParaRPr lang="ko-KR" altLang="en-US" sz="1400" b="1" dirty="0">
              <a:latin typeface="+mj-ea"/>
              <a:ea typeface="+mj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EE4BAE8B-CD44-46CD-BA3E-6DB85EC09FA3}"/>
              </a:ext>
            </a:extLst>
          </p:cNvPr>
          <p:cNvSpPr/>
          <p:nvPr/>
        </p:nvSpPr>
        <p:spPr>
          <a:xfrm>
            <a:off x="164699" y="526719"/>
            <a:ext cx="4080130" cy="5696003"/>
          </a:xfrm>
          <a:prstGeom prst="rect">
            <a:avLst/>
          </a:prstGeom>
          <a:noFill/>
          <a:ln>
            <a:solidFill>
              <a:srgbClr val="292F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이등변 삼각형 10">
            <a:extLst>
              <a:ext uri="{FF2B5EF4-FFF2-40B4-BE49-F238E27FC236}">
                <a16:creationId xmlns="" xmlns:a16="http://schemas.microsoft.com/office/drawing/2014/main" id="{147A61E4-C2E7-4E16-A8A7-9D28FBA131D9}"/>
              </a:ext>
            </a:extLst>
          </p:cNvPr>
          <p:cNvSpPr/>
          <p:nvPr/>
        </p:nvSpPr>
        <p:spPr>
          <a:xfrm rot="16200000">
            <a:off x="3625162" y="3644557"/>
            <a:ext cx="794848" cy="460042"/>
          </a:xfrm>
          <a:prstGeom prst="triangle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38FB0E2-DCEE-4205-A751-03D2C4367E46}"/>
              </a:ext>
            </a:extLst>
          </p:cNvPr>
          <p:cNvSpPr txBox="1"/>
          <p:nvPr/>
        </p:nvSpPr>
        <p:spPr>
          <a:xfrm>
            <a:off x="1073583" y="1635614"/>
            <a:ext cx="1076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W</a:t>
            </a:r>
            <a:endParaRPr lang="ko-KR" altLang="en-US" sz="1600" b="1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E021C33E-8483-4A2D-BA0A-07EDAD5076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97"/>
          <a:stretch/>
        </p:blipFill>
        <p:spPr>
          <a:xfrm>
            <a:off x="4359316" y="4272002"/>
            <a:ext cx="2659880" cy="195072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47000"/>
              </a:srgbClr>
            </a:outerShdw>
          </a:effectLst>
        </p:spPr>
      </p:pic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2F34DC8D-BCB8-411E-BC3B-2D791A0CCA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998" y="4272002"/>
            <a:ext cx="2659880" cy="196443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4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3786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7">
            <a:extLst>
              <a:ext uri="{FF2B5EF4-FFF2-40B4-BE49-F238E27FC236}">
                <a16:creationId xmlns="" xmlns:a16="http://schemas.microsoft.com/office/drawing/2014/main" id="{09478D39-DC76-40E2-BAE4-04FEE7A91C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802" y="1865607"/>
            <a:ext cx="2885666" cy="4756005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="" xmlns:a16="http://schemas.microsoft.com/office/drawing/2014/main" id="{59E0FCEC-DE5E-4F1D-9A4C-B7E8BB1EB4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12" y="1802892"/>
            <a:ext cx="2911784" cy="479905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79F9E16B-5143-4591-B695-DF557DC12A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370" y="1802891"/>
            <a:ext cx="2911785" cy="479905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3C05AE91-0BFA-41E5-84FE-BE06A6C4289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5" t="10345" r="16958"/>
          <a:stretch/>
        </p:blipFill>
        <p:spPr>
          <a:xfrm>
            <a:off x="8299086" y="199384"/>
            <a:ext cx="1008504" cy="24661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481071E-E334-4F95-9EB2-B9E6F88DFEFD}"/>
              </a:ext>
            </a:extLst>
          </p:cNvPr>
          <p:cNvSpPr txBox="1"/>
          <p:nvPr/>
        </p:nvSpPr>
        <p:spPr>
          <a:xfrm>
            <a:off x="30295" y="134256"/>
            <a:ext cx="3951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rgbClr val="292F32"/>
                </a:solidFill>
                <a:latin typeface="+mj-ea"/>
              </a:rPr>
              <a:t>Clothes</a:t>
            </a:r>
            <a:r>
              <a:rPr lang="en-US" altLang="ko-KR" sz="1400" dirty="0">
                <a:solidFill>
                  <a:srgbClr val="292F32"/>
                </a:solidFill>
                <a:latin typeface="+mj-ea"/>
                <a:ea typeface="+mj-ea"/>
              </a:rPr>
              <a:t> Mapping &amp; Simulation</a:t>
            </a:r>
            <a:endParaRPr lang="ko-KR" altLang="en-US" sz="1400" dirty="0">
              <a:solidFill>
                <a:srgbClr val="292F32"/>
              </a:solidFill>
              <a:latin typeface="+mj-ea"/>
              <a:ea typeface="+mj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46D31837-D50B-48E7-B7A0-F676D526A117}"/>
              </a:ext>
            </a:extLst>
          </p:cNvPr>
          <p:cNvSpPr/>
          <p:nvPr/>
        </p:nvSpPr>
        <p:spPr>
          <a:xfrm>
            <a:off x="114519" y="612588"/>
            <a:ext cx="1136765" cy="307777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890332F-F636-4DFF-BFF6-F5A826C21094}"/>
              </a:ext>
            </a:extLst>
          </p:cNvPr>
          <p:cNvSpPr txBox="1"/>
          <p:nvPr/>
        </p:nvSpPr>
        <p:spPr>
          <a:xfrm>
            <a:off x="1251284" y="62967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Woman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4E45EFB-D183-4DAB-9B8F-58AC75D2F9F2}"/>
              </a:ext>
            </a:extLst>
          </p:cNvPr>
          <p:cNvSpPr txBox="1"/>
          <p:nvPr/>
        </p:nvSpPr>
        <p:spPr>
          <a:xfrm>
            <a:off x="6510652" y="1180844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Basic Image</a:t>
            </a:r>
          </a:p>
        </p:txBody>
      </p:sp>
      <p:cxnSp>
        <p:nvCxnSpPr>
          <p:cNvPr id="17" name="연결선: 꺾임 16">
            <a:extLst>
              <a:ext uri="{FF2B5EF4-FFF2-40B4-BE49-F238E27FC236}">
                <a16:creationId xmlns="" xmlns:a16="http://schemas.microsoft.com/office/drawing/2014/main" id="{34CF0E1E-98AB-43C4-91F0-2A1D259297F7}"/>
              </a:ext>
            </a:extLst>
          </p:cNvPr>
          <p:cNvCxnSpPr>
            <a:cxnSpLocks/>
          </p:cNvCxnSpPr>
          <p:nvPr/>
        </p:nvCxnSpPr>
        <p:spPr>
          <a:xfrm flipV="1">
            <a:off x="7595421" y="1136106"/>
            <a:ext cx="500981" cy="175543"/>
          </a:xfrm>
          <a:prstGeom prst="bent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>
            <a:extLst>
              <a:ext uri="{FF2B5EF4-FFF2-40B4-BE49-F238E27FC236}">
                <a16:creationId xmlns="" xmlns:a16="http://schemas.microsoft.com/office/drawing/2014/main" id="{65BA597C-EC85-4A2C-A391-74320695AAA3}"/>
              </a:ext>
            </a:extLst>
          </p:cNvPr>
          <p:cNvSpPr/>
          <p:nvPr/>
        </p:nvSpPr>
        <p:spPr>
          <a:xfrm>
            <a:off x="8076424" y="1110609"/>
            <a:ext cx="50995" cy="5099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F5F8AB35-D521-4D95-BDB0-CA37A54F1556}"/>
              </a:ext>
            </a:extLst>
          </p:cNvPr>
          <p:cNvSpPr txBox="1"/>
          <p:nvPr/>
        </p:nvSpPr>
        <p:spPr>
          <a:xfrm>
            <a:off x="758657" y="206017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Simulation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9B60EC4-28DA-4023-8CBE-307E1E3F345D}"/>
              </a:ext>
            </a:extLst>
          </p:cNvPr>
          <p:cNvSpPr txBox="1"/>
          <p:nvPr/>
        </p:nvSpPr>
        <p:spPr>
          <a:xfrm>
            <a:off x="-343949" y="646768"/>
            <a:ext cx="20333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chemeClr val="bg1"/>
                </a:solidFill>
                <a:latin typeface="+mj-ea"/>
                <a:ea typeface="+mj-ea"/>
              </a:rPr>
              <a:t>Man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D310D34D-DA09-418F-AA49-5C95F2580C6E}"/>
              </a:ext>
            </a:extLst>
          </p:cNvPr>
          <p:cNvSpPr txBox="1"/>
          <p:nvPr/>
        </p:nvSpPr>
        <p:spPr>
          <a:xfrm>
            <a:off x="2441076" y="64676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Child</a:t>
            </a:r>
          </a:p>
        </p:txBody>
      </p:sp>
      <p:pic>
        <p:nvPicPr>
          <p:cNvPr id="42" name="그림 41">
            <a:extLst>
              <a:ext uri="{FF2B5EF4-FFF2-40B4-BE49-F238E27FC236}">
                <a16:creationId xmlns="" xmlns:a16="http://schemas.microsoft.com/office/drawing/2014/main" id="{F1BA27C0-6A73-449B-BB34-03323C9E058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6" b="1455"/>
          <a:stretch/>
        </p:blipFill>
        <p:spPr>
          <a:xfrm>
            <a:off x="8439604" y="3995241"/>
            <a:ext cx="1125725" cy="1201450"/>
          </a:xfrm>
          <a:prstGeom prst="rect">
            <a:avLst/>
          </a:prstGeom>
          <a:effectLst>
            <a:outerShdw blurRad="127000" dist="50800" dir="5400000" algn="ctr" rotWithShape="0">
              <a:srgbClr val="000000">
                <a:alpha val="47000"/>
              </a:srgbClr>
            </a:outerShdw>
          </a:effectLst>
        </p:spPr>
      </p:pic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FF6E3210-BF31-4798-9341-34799E174278}"/>
              </a:ext>
            </a:extLst>
          </p:cNvPr>
          <p:cNvSpPr txBox="1"/>
          <p:nvPr/>
        </p:nvSpPr>
        <p:spPr>
          <a:xfrm>
            <a:off x="6479635" y="476841"/>
            <a:ext cx="1439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40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Suit</a:t>
            </a:r>
            <a:endParaRPr lang="ko-KR" altLang="en-US" sz="40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F2B69F4-C72E-4F81-BB27-C8F921336F4A}"/>
              </a:ext>
            </a:extLst>
          </p:cNvPr>
          <p:cNvSpPr txBox="1"/>
          <p:nvPr/>
        </p:nvSpPr>
        <p:spPr>
          <a:xfrm>
            <a:off x="2166765" y="3669006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Pattern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C40CA117-E232-49DB-BEDF-94DF1BE73E0E}"/>
              </a:ext>
            </a:extLst>
          </p:cNvPr>
          <p:cNvSpPr txBox="1"/>
          <p:nvPr/>
        </p:nvSpPr>
        <p:spPr>
          <a:xfrm>
            <a:off x="5273844" y="3659481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Pattern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D6577691-8052-4500-B216-E22733A95379}"/>
              </a:ext>
            </a:extLst>
          </p:cNvPr>
          <p:cNvSpPr txBox="1"/>
          <p:nvPr/>
        </p:nvSpPr>
        <p:spPr>
          <a:xfrm>
            <a:off x="8636587" y="3659481"/>
            <a:ext cx="7317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Pattern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="" xmlns:a16="http://schemas.microsoft.com/office/drawing/2014/main" id="{9F6D9DFF-993D-4332-81A5-C5B899249F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610" y="3995241"/>
            <a:ext cx="1088493" cy="1201450"/>
          </a:xfrm>
          <a:prstGeom prst="rect">
            <a:avLst/>
          </a:prstGeom>
          <a:effectLst>
            <a:outerShdw blurRad="127000" dist="50800" dir="5400000" algn="ctr" rotWithShape="0">
              <a:srgbClr val="000000">
                <a:alpha val="47000"/>
              </a:srgbClr>
            </a:outerShdw>
          </a:effectLst>
        </p:spPr>
      </p:pic>
      <p:pic>
        <p:nvPicPr>
          <p:cNvPr id="14" name="그림 13">
            <a:extLst>
              <a:ext uri="{FF2B5EF4-FFF2-40B4-BE49-F238E27FC236}">
                <a16:creationId xmlns="" xmlns:a16="http://schemas.microsoft.com/office/drawing/2014/main" id="{7594961E-B4CB-45CA-BF99-C863A8B32A0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" t="1746" r="1591" b="2042"/>
          <a:stretch/>
        </p:blipFill>
        <p:spPr>
          <a:xfrm>
            <a:off x="5090066" y="3995241"/>
            <a:ext cx="1109354" cy="1201450"/>
          </a:xfrm>
          <a:prstGeom prst="rect">
            <a:avLst/>
          </a:prstGeom>
          <a:effectLst>
            <a:outerShdw blurRad="127000" dist="50800" dir="5400000" algn="ctr" rotWithShape="0">
              <a:srgbClr val="000000">
                <a:alpha val="4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3450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CD437AF7-C939-49A1-BF53-3D27E4362A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9"/>
          <a:stretch/>
        </p:blipFill>
        <p:spPr>
          <a:xfrm>
            <a:off x="1013690" y="1851206"/>
            <a:ext cx="3105778" cy="4752794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="" xmlns:a16="http://schemas.microsoft.com/office/drawing/2014/main" id="{E999F756-2740-41B4-A57C-F25EB11AFB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9" t="12682" r="24152" b="8801"/>
          <a:stretch/>
        </p:blipFill>
        <p:spPr>
          <a:xfrm>
            <a:off x="662894" y="1668865"/>
            <a:ext cx="948134" cy="236864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9B60EC4-28DA-4023-8CBE-307E1E3F345D}"/>
              </a:ext>
            </a:extLst>
          </p:cNvPr>
          <p:cNvSpPr txBox="1"/>
          <p:nvPr/>
        </p:nvSpPr>
        <p:spPr>
          <a:xfrm>
            <a:off x="113684" y="64676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481071E-E334-4F95-9EB2-B9E6F88DFEFD}"/>
              </a:ext>
            </a:extLst>
          </p:cNvPr>
          <p:cNvSpPr txBox="1"/>
          <p:nvPr/>
        </p:nvSpPr>
        <p:spPr>
          <a:xfrm>
            <a:off x="30295" y="134256"/>
            <a:ext cx="3951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Interior Mapping &amp; Simulation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46D31837-D50B-48E7-B7A0-F676D526A117}"/>
              </a:ext>
            </a:extLst>
          </p:cNvPr>
          <p:cNvSpPr/>
          <p:nvPr/>
        </p:nvSpPr>
        <p:spPr>
          <a:xfrm>
            <a:off x="1199277" y="612588"/>
            <a:ext cx="1136765" cy="307777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890332F-F636-4DFF-BFF6-F5A826C21094}"/>
              </a:ext>
            </a:extLst>
          </p:cNvPr>
          <p:cNvSpPr txBox="1"/>
          <p:nvPr/>
        </p:nvSpPr>
        <p:spPr>
          <a:xfrm>
            <a:off x="1251284" y="62967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chemeClr val="bg1"/>
                </a:solidFill>
                <a:latin typeface="+mj-ea"/>
                <a:ea typeface="+mj-ea"/>
              </a:rPr>
              <a:t>Woman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9C0C54F-42CD-48AF-B0DB-EBBEABF5DBA7}"/>
              </a:ext>
            </a:extLst>
          </p:cNvPr>
          <p:cNvSpPr txBox="1"/>
          <p:nvPr/>
        </p:nvSpPr>
        <p:spPr>
          <a:xfrm>
            <a:off x="2566579" y="658755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Child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D8554440-DB4F-444E-A92D-035101E698CF}"/>
              </a:ext>
            </a:extLst>
          </p:cNvPr>
          <p:cNvSpPr txBox="1"/>
          <p:nvPr/>
        </p:nvSpPr>
        <p:spPr>
          <a:xfrm>
            <a:off x="647517" y="4455060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Basic Image</a:t>
            </a:r>
          </a:p>
        </p:txBody>
      </p:sp>
      <p:cxnSp>
        <p:nvCxnSpPr>
          <p:cNvPr id="34" name="연결선: 꺾임 33">
            <a:extLst>
              <a:ext uri="{FF2B5EF4-FFF2-40B4-BE49-F238E27FC236}">
                <a16:creationId xmlns="" xmlns:a16="http://schemas.microsoft.com/office/drawing/2014/main" id="{2D89AE59-23E4-4BBA-9761-479BF0083A7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89589" y="4112258"/>
            <a:ext cx="420363" cy="176315"/>
          </a:xfrm>
          <a:prstGeom prst="bent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>
            <a:extLst>
              <a:ext uri="{FF2B5EF4-FFF2-40B4-BE49-F238E27FC236}">
                <a16:creationId xmlns="" xmlns:a16="http://schemas.microsoft.com/office/drawing/2014/main" id="{96715E88-62C1-43B8-BFEB-5677A1DFF579}"/>
              </a:ext>
            </a:extLst>
          </p:cNvPr>
          <p:cNvSpPr/>
          <p:nvPr/>
        </p:nvSpPr>
        <p:spPr>
          <a:xfrm>
            <a:off x="1167318" y="3945771"/>
            <a:ext cx="50995" cy="5099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34AD765C-C7C6-4501-8A6B-ED3E15452287}"/>
              </a:ext>
            </a:extLst>
          </p:cNvPr>
          <p:cNvSpPr txBox="1"/>
          <p:nvPr/>
        </p:nvSpPr>
        <p:spPr>
          <a:xfrm>
            <a:off x="2167113" y="2230105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Simulation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BB85CBF7-8DF4-408E-B436-643B72682358}"/>
              </a:ext>
            </a:extLst>
          </p:cNvPr>
          <p:cNvSpPr txBox="1"/>
          <p:nvPr/>
        </p:nvSpPr>
        <p:spPr>
          <a:xfrm>
            <a:off x="3579692" y="2815855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Pattern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71181F4F-A425-4649-AB56-4E138886B775}"/>
              </a:ext>
            </a:extLst>
          </p:cNvPr>
          <p:cNvSpPr txBox="1"/>
          <p:nvPr/>
        </p:nvSpPr>
        <p:spPr>
          <a:xfrm>
            <a:off x="7721600" y="709194"/>
            <a:ext cx="2108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40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Casual</a:t>
            </a:r>
            <a:endParaRPr lang="ko-KR" altLang="en-US" sz="40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="" xmlns:a16="http://schemas.microsoft.com/office/drawing/2014/main" id="{D7B74801-2A13-4EEA-9332-B759B70D9437}"/>
              </a:ext>
            </a:extLst>
          </p:cNvPr>
          <p:cNvSpPr/>
          <p:nvPr/>
        </p:nvSpPr>
        <p:spPr>
          <a:xfrm>
            <a:off x="8223891" y="1287492"/>
            <a:ext cx="1697706" cy="45719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7955A501-56CF-489D-B379-F67AE09C4A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662" y="3359685"/>
            <a:ext cx="1095375" cy="1095375"/>
          </a:xfrm>
          <a:prstGeom prst="rect">
            <a:avLst/>
          </a:prstGeom>
          <a:effectLst>
            <a:outerShdw blurRad="165100" dist="50800" dir="5400000" algn="ctr" rotWithShape="0">
              <a:srgbClr val="000000">
                <a:alpha val="50000"/>
              </a:srgbClr>
            </a:outerShdw>
          </a:effectLst>
        </p:spPr>
      </p:pic>
      <p:pic>
        <p:nvPicPr>
          <p:cNvPr id="15" name="그림 14">
            <a:extLst>
              <a:ext uri="{FF2B5EF4-FFF2-40B4-BE49-F238E27FC236}">
                <a16:creationId xmlns="" xmlns:a16="http://schemas.microsoft.com/office/drawing/2014/main" id="{6850AB35-13F1-4598-A792-51A604B609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166" y="4527809"/>
            <a:ext cx="1114871" cy="1095375"/>
          </a:xfrm>
          <a:prstGeom prst="rect">
            <a:avLst/>
          </a:prstGeom>
          <a:effectLst>
            <a:outerShdw blurRad="165100" dist="50800" dir="54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74AB5EF-8EDA-4DC6-9068-A403334BD4B7}"/>
              </a:ext>
            </a:extLst>
          </p:cNvPr>
          <p:cNvSpPr txBox="1"/>
          <p:nvPr/>
        </p:nvSpPr>
        <p:spPr>
          <a:xfrm>
            <a:off x="8326957" y="1417080"/>
            <a:ext cx="1439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40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Suit</a:t>
            </a:r>
            <a:endParaRPr lang="ko-KR" altLang="en-US" sz="40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="" xmlns:a16="http://schemas.microsoft.com/office/drawing/2014/main" id="{0D8FE37C-A2C9-4B86-AFE1-D6C8266D281E}"/>
              </a:ext>
            </a:extLst>
          </p:cNvPr>
          <p:cNvSpPr/>
          <p:nvPr/>
        </p:nvSpPr>
        <p:spPr>
          <a:xfrm>
            <a:off x="8706723" y="2023667"/>
            <a:ext cx="1173061" cy="45719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3" name="그림 32">
            <a:extLst>
              <a:ext uri="{FF2B5EF4-FFF2-40B4-BE49-F238E27FC236}">
                <a16:creationId xmlns="" xmlns:a16="http://schemas.microsoft.com/office/drawing/2014/main" id="{9E874695-CC52-42F2-8A6F-B2F4D88953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842" y="3616134"/>
            <a:ext cx="1063397" cy="1479549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98A27693-3AE4-4273-A99E-195880B57B30}"/>
              </a:ext>
            </a:extLst>
          </p:cNvPr>
          <p:cNvSpPr txBox="1"/>
          <p:nvPr/>
        </p:nvSpPr>
        <p:spPr>
          <a:xfrm>
            <a:off x="6521763" y="2444634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Simulation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4CAD9E9D-0C68-4C11-ACC8-2BB96091E380}"/>
              </a:ext>
            </a:extLst>
          </p:cNvPr>
          <p:cNvSpPr txBox="1"/>
          <p:nvPr/>
        </p:nvSpPr>
        <p:spPr>
          <a:xfrm>
            <a:off x="7924233" y="3030384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Pattern</a:t>
            </a:r>
          </a:p>
        </p:txBody>
      </p:sp>
      <p:pic>
        <p:nvPicPr>
          <p:cNvPr id="39" name="그림 38">
            <a:extLst>
              <a:ext uri="{FF2B5EF4-FFF2-40B4-BE49-F238E27FC236}">
                <a16:creationId xmlns="" xmlns:a16="http://schemas.microsoft.com/office/drawing/2014/main" id="{EC023129-ABDB-4736-A3F4-EB0F5B4874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79" y="2706245"/>
            <a:ext cx="1435021" cy="3902558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="" xmlns:a16="http://schemas.microsoft.com/office/drawing/2014/main" id="{04046D79-5E72-49A2-ACF4-854ED4B92E5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5" t="14818" r="21695" b="8127"/>
          <a:stretch/>
        </p:blipFill>
        <p:spPr>
          <a:xfrm>
            <a:off x="5075924" y="2023667"/>
            <a:ext cx="1008022" cy="227504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3BAF3E49-044E-4BB7-8EEB-ADE43993FB03}"/>
              </a:ext>
            </a:extLst>
          </p:cNvPr>
          <p:cNvSpPr txBox="1"/>
          <p:nvPr/>
        </p:nvSpPr>
        <p:spPr>
          <a:xfrm>
            <a:off x="5067008" y="4716260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Basic Image</a:t>
            </a:r>
          </a:p>
        </p:txBody>
      </p:sp>
      <p:cxnSp>
        <p:nvCxnSpPr>
          <p:cNvPr id="43" name="연결선: 꺾임 42">
            <a:extLst>
              <a:ext uri="{FF2B5EF4-FFF2-40B4-BE49-F238E27FC236}">
                <a16:creationId xmlns="" xmlns:a16="http://schemas.microsoft.com/office/drawing/2014/main" id="{27352827-883E-4924-AD97-1DC57AE8717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309080" y="4373458"/>
            <a:ext cx="420363" cy="176315"/>
          </a:xfrm>
          <a:prstGeom prst="bent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타원 43">
            <a:extLst>
              <a:ext uri="{FF2B5EF4-FFF2-40B4-BE49-F238E27FC236}">
                <a16:creationId xmlns="" xmlns:a16="http://schemas.microsoft.com/office/drawing/2014/main" id="{0AA28B72-18BB-49EE-90D5-44FCE25CD267}"/>
              </a:ext>
            </a:extLst>
          </p:cNvPr>
          <p:cNvSpPr/>
          <p:nvPr/>
        </p:nvSpPr>
        <p:spPr>
          <a:xfrm>
            <a:off x="5586809" y="4206971"/>
            <a:ext cx="50995" cy="5099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82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>
            <a:extLst>
              <a:ext uri="{FF2B5EF4-FFF2-40B4-BE49-F238E27FC236}">
                <a16:creationId xmlns="" xmlns:a16="http://schemas.microsoft.com/office/drawing/2014/main" id="{4C7D0F70-B48E-4E8B-A306-AF045CD27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430" y="3964813"/>
            <a:ext cx="1057225" cy="1129629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="" xmlns:a16="http://schemas.microsoft.com/office/drawing/2014/main" id="{F65C77D0-B4EB-4697-919D-9DD2A60BC2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0" t="22917" r="31093" b="24583"/>
          <a:stretch/>
        </p:blipFill>
        <p:spPr>
          <a:xfrm>
            <a:off x="6397902" y="3186903"/>
            <a:ext cx="1256448" cy="287097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="" xmlns:a16="http://schemas.microsoft.com/office/drawing/2014/main" id="{48516327-E241-4ED8-B923-498A39F35D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5" t="22917" r="31093" b="24167"/>
          <a:stretch/>
        </p:blipFill>
        <p:spPr>
          <a:xfrm>
            <a:off x="5245117" y="2758705"/>
            <a:ext cx="790929" cy="17537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481071E-E334-4F95-9EB2-B9E6F88DFEFD}"/>
              </a:ext>
            </a:extLst>
          </p:cNvPr>
          <p:cNvSpPr txBox="1"/>
          <p:nvPr/>
        </p:nvSpPr>
        <p:spPr>
          <a:xfrm>
            <a:off x="30295" y="134256"/>
            <a:ext cx="3951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Interior Mapping &amp; Simulation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5B7215CF-3759-4539-869E-400DCDDB0F86}"/>
              </a:ext>
            </a:extLst>
          </p:cNvPr>
          <p:cNvSpPr txBox="1"/>
          <p:nvPr/>
        </p:nvSpPr>
        <p:spPr>
          <a:xfrm>
            <a:off x="6585061" y="278135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Simulation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19034591-4FB7-4FEF-8AA0-D56C2E93DA4D}"/>
              </a:ext>
            </a:extLst>
          </p:cNvPr>
          <p:cNvSpPr txBox="1"/>
          <p:nvPr/>
        </p:nvSpPr>
        <p:spPr>
          <a:xfrm>
            <a:off x="8140420" y="3369745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Pattern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BAE463C9-D250-4412-870C-F43626CCF977}"/>
              </a:ext>
            </a:extLst>
          </p:cNvPr>
          <p:cNvSpPr txBox="1"/>
          <p:nvPr/>
        </p:nvSpPr>
        <p:spPr>
          <a:xfrm>
            <a:off x="5130306" y="5052984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Basic Image</a:t>
            </a:r>
          </a:p>
        </p:txBody>
      </p:sp>
      <p:cxnSp>
        <p:nvCxnSpPr>
          <p:cNvPr id="69" name="연결선: 꺾임 68">
            <a:extLst>
              <a:ext uri="{FF2B5EF4-FFF2-40B4-BE49-F238E27FC236}">
                <a16:creationId xmlns="" xmlns:a16="http://schemas.microsoft.com/office/drawing/2014/main" id="{A4A4007C-5960-4A63-9434-DDFDB63409F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372378" y="4710182"/>
            <a:ext cx="420363" cy="176315"/>
          </a:xfrm>
          <a:prstGeom prst="bent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타원 69">
            <a:extLst>
              <a:ext uri="{FF2B5EF4-FFF2-40B4-BE49-F238E27FC236}">
                <a16:creationId xmlns="" xmlns:a16="http://schemas.microsoft.com/office/drawing/2014/main" id="{3353CAE5-66AF-4F93-92F4-470B69030B76}"/>
              </a:ext>
            </a:extLst>
          </p:cNvPr>
          <p:cNvSpPr/>
          <p:nvPr/>
        </p:nvSpPr>
        <p:spPr>
          <a:xfrm>
            <a:off x="5650107" y="4543695"/>
            <a:ext cx="50995" cy="5099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>
            <a:extLst>
              <a:ext uri="{FF2B5EF4-FFF2-40B4-BE49-F238E27FC236}">
                <a16:creationId xmlns="" xmlns:a16="http://schemas.microsoft.com/office/drawing/2014/main" id="{AF067D48-0321-4567-9CB6-54179B93EFC7}"/>
              </a:ext>
            </a:extLst>
          </p:cNvPr>
          <p:cNvSpPr txBox="1"/>
          <p:nvPr/>
        </p:nvSpPr>
        <p:spPr>
          <a:xfrm>
            <a:off x="8276973" y="686319"/>
            <a:ext cx="1439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40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GIRL</a:t>
            </a:r>
            <a:endParaRPr lang="ko-KR" altLang="en-US" sz="40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="" xmlns:a16="http://schemas.microsoft.com/office/drawing/2014/main" id="{D023C01A-3F6E-45A6-B965-14444F1EBE37}"/>
              </a:ext>
            </a:extLst>
          </p:cNvPr>
          <p:cNvSpPr/>
          <p:nvPr/>
        </p:nvSpPr>
        <p:spPr>
          <a:xfrm>
            <a:off x="8732939" y="1292906"/>
            <a:ext cx="1173061" cy="45719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2E2F735-235E-4662-AD10-3674D9F2BCB9}"/>
              </a:ext>
            </a:extLst>
          </p:cNvPr>
          <p:cNvSpPr txBox="1"/>
          <p:nvPr/>
        </p:nvSpPr>
        <p:spPr>
          <a:xfrm>
            <a:off x="1251284" y="62967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Woman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BD4504E5-777D-4E21-BF17-F60BA1A8FC12}"/>
              </a:ext>
            </a:extLst>
          </p:cNvPr>
          <p:cNvSpPr txBox="1"/>
          <p:nvPr/>
        </p:nvSpPr>
        <p:spPr>
          <a:xfrm>
            <a:off x="113684" y="64676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Man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="" xmlns:a16="http://schemas.microsoft.com/office/drawing/2014/main" id="{10A16E85-9FD6-4220-A47B-FC95F192D62E}"/>
              </a:ext>
            </a:extLst>
          </p:cNvPr>
          <p:cNvSpPr/>
          <p:nvPr/>
        </p:nvSpPr>
        <p:spPr>
          <a:xfrm>
            <a:off x="2464592" y="598175"/>
            <a:ext cx="1136765" cy="307777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66012CE8-E994-48B3-9698-0D06EB6B6200}"/>
              </a:ext>
            </a:extLst>
          </p:cNvPr>
          <p:cNvSpPr txBox="1"/>
          <p:nvPr/>
        </p:nvSpPr>
        <p:spPr>
          <a:xfrm>
            <a:off x="2497941" y="62967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chemeClr val="bg1"/>
                </a:solidFill>
                <a:latin typeface="+mj-ea"/>
                <a:ea typeface="+mj-ea"/>
              </a:rPr>
              <a:t>Child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49155902-7970-45E9-930F-BBE54274DC8B}"/>
              </a:ext>
            </a:extLst>
          </p:cNvPr>
          <p:cNvSpPr txBox="1"/>
          <p:nvPr/>
        </p:nvSpPr>
        <p:spPr>
          <a:xfrm>
            <a:off x="8353173" y="1368569"/>
            <a:ext cx="1439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40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BOY</a:t>
            </a:r>
            <a:endParaRPr lang="ko-KR" altLang="en-US" sz="40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="" xmlns:a16="http://schemas.microsoft.com/office/drawing/2014/main" id="{F7B5784F-8A22-4911-A3CB-A16C6C129D14}"/>
              </a:ext>
            </a:extLst>
          </p:cNvPr>
          <p:cNvSpPr/>
          <p:nvPr/>
        </p:nvSpPr>
        <p:spPr>
          <a:xfrm>
            <a:off x="8732939" y="1956106"/>
            <a:ext cx="1173061" cy="45719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1" name="그림 30">
            <a:extLst>
              <a:ext uri="{FF2B5EF4-FFF2-40B4-BE49-F238E27FC236}">
                <a16:creationId xmlns="" xmlns:a16="http://schemas.microsoft.com/office/drawing/2014/main" id="{76DF49BF-A1B8-4751-97DC-7BE3CC42DD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95" y="2073275"/>
            <a:ext cx="3212110" cy="529403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8B4A077-24D9-4472-B393-F4AEC244683A}"/>
              </a:ext>
            </a:extLst>
          </p:cNvPr>
          <p:cNvSpPr txBox="1"/>
          <p:nvPr/>
        </p:nvSpPr>
        <p:spPr>
          <a:xfrm>
            <a:off x="549336" y="5130286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Basic Image</a:t>
            </a:r>
          </a:p>
        </p:txBody>
      </p:sp>
      <p:cxnSp>
        <p:nvCxnSpPr>
          <p:cNvPr id="37" name="연결선: 꺾임 36">
            <a:extLst>
              <a:ext uri="{FF2B5EF4-FFF2-40B4-BE49-F238E27FC236}">
                <a16:creationId xmlns="" xmlns:a16="http://schemas.microsoft.com/office/drawing/2014/main" id="{555718ED-AEE0-4B09-BB3C-3803641584C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91408" y="4787484"/>
            <a:ext cx="420363" cy="176315"/>
          </a:xfrm>
          <a:prstGeom prst="bent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타원 37">
            <a:extLst>
              <a:ext uri="{FF2B5EF4-FFF2-40B4-BE49-F238E27FC236}">
                <a16:creationId xmlns="" xmlns:a16="http://schemas.microsoft.com/office/drawing/2014/main" id="{E2AAF310-E636-482F-BB9F-4A76F162EA3D}"/>
              </a:ext>
            </a:extLst>
          </p:cNvPr>
          <p:cNvSpPr/>
          <p:nvPr/>
        </p:nvSpPr>
        <p:spPr>
          <a:xfrm>
            <a:off x="1069137" y="4620997"/>
            <a:ext cx="50995" cy="5099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D59B015C-85FC-495A-9A95-1640360B31D1}"/>
              </a:ext>
            </a:extLst>
          </p:cNvPr>
          <p:cNvSpPr txBox="1"/>
          <p:nvPr/>
        </p:nvSpPr>
        <p:spPr>
          <a:xfrm>
            <a:off x="2068932" y="2905331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Simulation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5459EDC4-4793-433D-AB3C-678268293DC9}"/>
              </a:ext>
            </a:extLst>
          </p:cNvPr>
          <p:cNvSpPr txBox="1"/>
          <p:nvPr/>
        </p:nvSpPr>
        <p:spPr>
          <a:xfrm>
            <a:off x="3748211" y="3491081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Pattern</a:t>
            </a:r>
          </a:p>
        </p:txBody>
      </p:sp>
      <p:pic>
        <p:nvPicPr>
          <p:cNvPr id="41" name="그림 40">
            <a:extLst>
              <a:ext uri="{FF2B5EF4-FFF2-40B4-BE49-F238E27FC236}">
                <a16:creationId xmlns="" xmlns:a16="http://schemas.microsoft.com/office/drawing/2014/main" id="{DB4C055B-08FA-4DCD-9756-FEBCD46094B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7" t="22239" r="24714" b="24447"/>
          <a:stretch/>
        </p:blipFill>
        <p:spPr>
          <a:xfrm>
            <a:off x="592579" y="2821775"/>
            <a:ext cx="979854" cy="1724025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="" xmlns:a16="http://schemas.microsoft.com/office/drawing/2014/main" id="{020F2811-C198-4358-9EF6-736CDC6DF5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516" y="4046622"/>
            <a:ext cx="1063397" cy="112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362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481071E-E334-4F95-9EB2-B9E6F88DFEFD}"/>
              </a:ext>
            </a:extLst>
          </p:cNvPr>
          <p:cNvSpPr txBox="1"/>
          <p:nvPr/>
        </p:nvSpPr>
        <p:spPr>
          <a:xfrm>
            <a:off x="30295" y="134256"/>
            <a:ext cx="3951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Interior Mapping &amp; Simulation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46D31837-D50B-48E7-B7A0-F676D526A117}"/>
              </a:ext>
            </a:extLst>
          </p:cNvPr>
          <p:cNvSpPr/>
          <p:nvPr/>
        </p:nvSpPr>
        <p:spPr>
          <a:xfrm>
            <a:off x="114519" y="612588"/>
            <a:ext cx="1136765" cy="307777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C2E93367-D5F7-41C4-BC02-B4D1E4E41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089" y="2360946"/>
            <a:ext cx="2489526" cy="4095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1940CD7C-9099-4B1E-8D42-7F834BD37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009" y="2360946"/>
            <a:ext cx="2470893" cy="4069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8568EC73-D2BF-4D11-88B6-E7521E2D2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614" y="2360946"/>
            <a:ext cx="2470892" cy="4095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890332F-F636-4DFF-BFF6-F5A826C21094}"/>
              </a:ext>
            </a:extLst>
          </p:cNvPr>
          <p:cNvSpPr txBox="1"/>
          <p:nvPr/>
        </p:nvSpPr>
        <p:spPr>
          <a:xfrm>
            <a:off x="1251284" y="62967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Floor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="" xmlns:a16="http://schemas.microsoft.com/office/drawing/2014/main" id="{0F25F689-26B6-4274-8887-F4085A9E34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1835" y="231550"/>
            <a:ext cx="1000859" cy="15132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4E45EFB-D183-4DAB-9B8F-58AC75D2F9F2}"/>
              </a:ext>
            </a:extLst>
          </p:cNvPr>
          <p:cNvSpPr txBox="1"/>
          <p:nvPr/>
        </p:nvSpPr>
        <p:spPr>
          <a:xfrm>
            <a:off x="8547076" y="1605047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Basic Image</a:t>
            </a:r>
          </a:p>
        </p:txBody>
      </p:sp>
      <p:cxnSp>
        <p:nvCxnSpPr>
          <p:cNvPr id="17" name="연결선: 꺾임 16">
            <a:extLst>
              <a:ext uri="{FF2B5EF4-FFF2-40B4-BE49-F238E27FC236}">
                <a16:creationId xmlns="" xmlns:a16="http://schemas.microsoft.com/office/drawing/2014/main" id="{34CF0E1E-98AB-43C4-91F0-2A1D259297F7}"/>
              </a:ext>
            </a:extLst>
          </p:cNvPr>
          <p:cNvCxnSpPr>
            <a:cxnSpLocks/>
          </p:cNvCxnSpPr>
          <p:nvPr/>
        </p:nvCxnSpPr>
        <p:spPr>
          <a:xfrm rot="10800000">
            <a:off x="8107582" y="1493092"/>
            <a:ext cx="419517" cy="258908"/>
          </a:xfrm>
          <a:prstGeom prst="bent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>
            <a:extLst>
              <a:ext uri="{FF2B5EF4-FFF2-40B4-BE49-F238E27FC236}">
                <a16:creationId xmlns="" xmlns:a16="http://schemas.microsoft.com/office/drawing/2014/main" id="{65BA597C-EC85-4A2C-A391-74320695AAA3}"/>
              </a:ext>
            </a:extLst>
          </p:cNvPr>
          <p:cNvSpPr/>
          <p:nvPr/>
        </p:nvSpPr>
        <p:spPr>
          <a:xfrm>
            <a:off x="8087605" y="1467595"/>
            <a:ext cx="50995" cy="5099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>
            <a:extLst>
              <a:ext uri="{FF2B5EF4-FFF2-40B4-BE49-F238E27FC236}">
                <a16:creationId xmlns="" xmlns:a16="http://schemas.microsoft.com/office/drawing/2014/main" id="{7239BE10-A5DA-4F47-B5C5-9CDBC36D4F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092" y="909971"/>
            <a:ext cx="786719" cy="839608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="" xmlns:a16="http://schemas.microsoft.com/office/drawing/2014/main" id="{CF236546-5086-4ED9-A90F-AEF9E4612F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1391" y="915768"/>
            <a:ext cx="820290" cy="833522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="" xmlns:a16="http://schemas.microsoft.com/office/drawing/2014/main" id="{0E144FA9-BD7C-4572-B530-40EE352FAE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584" y="915768"/>
            <a:ext cx="786719" cy="829081"/>
          </a:xfrm>
          <a:prstGeom prst="rect">
            <a:avLst/>
          </a:prstGeom>
        </p:spPr>
      </p:pic>
      <p:grpSp>
        <p:nvGrpSpPr>
          <p:cNvPr id="31" name="그룹 30">
            <a:extLst>
              <a:ext uri="{FF2B5EF4-FFF2-40B4-BE49-F238E27FC236}">
                <a16:creationId xmlns="" xmlns:a16="http://schemas.microsoft.com/office/drawing/2014/main" id="{CC11C52C-4CCE-43FA-B717-ED02382C1E30}"/>
              </a:ext>
            </a:extLst>
          </p:cNvPr>
          <p:cNvGrpSpPr/>
          <p:nvPr/>
        </p:nvGrpSpPr>
        <p:grpSpPr>
          <a:xfrm>
            <a:off x="4521200" y="1797396"/>
            <a:ext cx="1907505" cy="160441"/>
            <a:chOff x="4838700" y="1797397"/>
            <a:chExt cx="1858189" cy="117128"/>
          </a:xfrm>
        </p:grpSpPr>
        <p:cxnSp>
          <p:nvCxnSpPr>
            <p:cNvPr id="27" name="직선 연결선 26">
              <a:extLst>
                <a:ext uri="{FF2B5EF4-FFF2-40B4-BE49-F238E27FC236}">
                  <a16:creationId xmlns="" xmlns:a16="http://schemas.microsoft.com/office/drawing/2014/main" id="{A56F2001-69EF-40F4-9C0D-412A7F6B2F36}"/>
                </a:ext>
              </a:extLst>
            </p:cNvPr>
            <p:cNvCxnSpPr/>
            <p:nvPr/>
          </p:nvCxnSpPr>
          <p:spPr>
            <a:xfrm>
              <a:off x="4838700" y="1797397"/>
              <a:ext cx="0" cy="117128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="" xmlns:a16="http://schemas.microsoft.com/office/drawing/2014/main" id="{1A3149EE-4478-46D0-9706-8DBBD6D84F59}"/>
                </a:ext>
              </a:extLst>
            </p:cNvPr>
            <p:cNvCxnSpPr/>
            <p:nvPr/>
          </p:nvCxnSpPr>
          <p:spPr>
            <a:xfrm>
              <a:off x="4838700" y="1914525"/>
              <a:ext cx="1858189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>
              <a:extLst>
                <a:ext uri="{FF2B5EF4-FFF2-40B4-BE49-F238E27FC236}">
                  <a16:creationId xmlns="" xmlns:a16="http://schemas.microsoft.com/office/drawing/2014/main" id="{7EE726CF-1F5A-4E49-B30D-DEFDA4DE6A45}"/>
                </a:ext>
              </a:extLst>
            </p:cNvPr>
            <p:cNvCxnSpPr/>
            <p:nvPr/>
          </p:nvCxnSpPr>
          <p:spPr>
            <a:xfrm>
              <a:off x="6696889" y="1797397"/>
              <a:ext cx="0" cy="117128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25E524A7-F676-4295-9385-420EFA8FBF16}"/>
              </a:ext>
            </a:extLst>
          </p:cNvPr>
          <p:cNvSpPr txBox="1"/>
          <p:nvPr/>
        </p:nvSpPr>
        <p:spPr>
          <a:xfrm>
            <a:off x="5140994" y="1954773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Pattern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F5F8AB35-D521-4D95-BDB0-CA37A54F1556}"/>
              </a:ext>
            </a:extLst>
          </p:cNvPr>
          <p:cNvSpPr txBox="1"/>
          <p:nvPr/>
        </p:nvSpPr>
        <p:spPr>
          <a:xfrm>
            <a:off x="901532" y="206017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Simulation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9B60EC4-28DA-4023-8CBE-307E1E3F345D}"/>
              </a:ext>
            </a:extLst>
          </p:cNvPr>
          <p:cNvSpPr txBox="1"/>
          <p:nvPr/>
        </p:nvSpPr>
        <p:spPr>
          <a:xfrm>
            <a:off x="113684" y="64676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chemeClr val="bg1"/>
                </a:solidFill>
                <a:latin typeface="+mj-ea"/>
                <a:ea typeface="+mj-ea"/>
              </a:rPr>
              <a:t>Wallpaper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D310D34D-DA09-418F-AA49-5C95F2580C6E}"/>
              </a:ext>
            </a:extLst>
          </p:cNvPr>
          <p:cNvSpPr txBox="1"/>
          <p:nvPr/>
        </p:nvSpPr>
        <p:spPr>
          <a:xfrm>
            <a:off x="113684" y="998596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Sofa &amp; Bed</a:t>
            </a:r>
          </a:p>
        </p:txBody>
      </p:sp>
    </p:spTree>
    <p:extLst>
      <p:ext uri="{BB962C8B-B14F-4D97-AF65-F5344CB8AC3E}">
        <p14:creationId xmlns:p14="http://schemas.microsoft.com/office/powerpoint/2010/main" val="374035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890332F-F636-4DFF-BFF6-F5A826C21094}"/>
              </a:ext>
            </a:extLst>
          </p:cNvPr>
          <p:cNvSpPr txBox="1"/>
          <p:nvPr/>
        </p:nvSpPr>
        <p:spPr>
          <a:xfrm>
            <a:off x="1251284" y="62967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Floor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9B60EC4-28DA-4023-8CBE-307E1E3F345D}"/>
              </a:ext>
            </a:extLst>
          </p:cNvPr>
          <p:cNvSpPr txBox="1"/>
          <p:nvPr/>
        </p:nvSpPr>
        <p:spPr>
          <a:xfrm>
            <a:off x="113684" y="646768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Wallpaper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481071E-E334-4F95-9EB2-B9E6F88DFEFD}"/>
              </a:ext>
            </a:extLst>
          </p:cNvPr>
          <p:cNvSpPr txBox="1"/>
          <p:nvPr/>
        </p:nvSpPr>
        <p:spPr>
          <a:xfrm>
            <a:off x="30295" y="134256"/>
            <a:ext cx="3951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Interior Mapping &amp; Simulation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46D31837-D50B-48E7-B7A0-F676D526A117}"/>
              </a:ext>
            </a:extLst>
          </p:cNvPr>
          <p:cNvSpPr/>
          <p:nvPr/>
        </p:nvSpPr>
        <p:spPr>
          <a:xfrm>
            <a:off x="171906" y="959224"/>
            <a:ext cx="1136765" cy="307777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9C0C54F-42CD-48AF-B0DB-EBBEABF5DBA7}"/>
              </a:ext>
            </a:extLst>
          </p:cNvPr>
          <p:cNvSpPr txBox="1"/>
          <p:nvPr/>
        </p:nvSpPr>
        <p:spPr>
          <a:xfrm>
            <a:off x="113684" y="998596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chemeClr val="bg1"/>
                </a:solidFill>
                <a:latin typeface="+mj-ea"/>
                <a:ea typeface="+mj-ea"/>
              </a:rPr>
              <a:t>Sofa &amp; Bed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E5A8D7EA-F857-4D5C-8579-5CADF8B10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01" y="2317116"/>
            <a:ext cx="4215035" cy="4406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그림 28">
            <a:extLst>
              <a:ext uri="{FF2B5EF4-FFF2-40B4-BE49-F238E27FC236}">
                <a16:creationId xmlns="" xmlns:a16="http://schemas.microsoft.com/office/drawing/2014/main" id="{826FE22A-6904-438D-83AE-8ACB842C19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621" y="416364"/>
            <a:ext cx="1274994" cy="13329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E78816AE-0C2C-4008-9932-84CCD6541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7183" y="908641"/>
            <a:ext cx="840042" cy="82555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7AA60C7F-452B-43A9-BFCE-43046173B1C2}"/>
              </a:ext>
            </a:extLst>
          </p:cNvPr>
          <p:cNvSpPr txBox="1"/>
          <p:nvPr/>
        </p:nvSpPr>
        <p:spPr>
          <a:xfrm>
            <a:off x="8679499" y="1610908"/>
            <a:ext cx="110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Basic Image</a:t>
            </a:r>
          </a:p>
        </p:txBody>
      </p:sp>
      <p:cxnSp>
        <p:nvCxnSpPr>
          <p:cNvPr id="31" name="연결선: 꺾임 30">
            <a:extLst>
              <a:ext uri="{FF2B5EF4-FFF2-40B4-BE49-F238E27FC236}">
                <a16:creationId xmlns="" xmlns:a16="http://schemas.microsoft.com/office/drawing/2014/main" id="{A3F4131F-6FDF-4909-80BE-F2623F3A0BF1}"/>
              </a:ext>
            </a:extLst>
          </p:cNvPr>
          <p:cNvCxnSpPr>
            <a:cxnSpLocks/>
          </p:cNvCxnSpPr>
          <p:nvPr/>
        </p:nvCxnSpPr>
        <p:spPr>
          <a:xfrm rot="10800000">
            <a:off x="8259982" y="1493092"/>
            <a:ext cx="419517" cy="258908"/>
          </a:xfrm>
          <a:prstGeom prst="bent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>
            <a:extLst>
              <a:ext uri="{FF2B5EF4-FFF2-40B4-BE49-F238E27FC236}">
                <a16:creationId xmlns="" xmlns:a16="http://schemas.microsoft.com/office/drawing/2014/main" id="{BD755025-3014-45ED-9371-8186CBFB5982}"/>
              </a:ext>
            </a:extLst>
          </p:cNvPr>
          <p:cNvSpPr/>
          <p:nvPr/>
        </p:nvSpPr>
        <p:spPr>
          <a:xfrm>
            <a:off x="8240005" y="1467595"/>
            <a:ext cx="50995" cy="5099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33" name="그룹 32">
            <a:extLst>
              <a:ext uri="{FF2B5EF4-FFF2-40B4-BE49-F238E27FC236}">
                <a16:creationId xmlns="" xmlns:a16="http://schemas.microsoft.com/office/drawing/2014/main" id="{AFDB9E73-516E-4AA0-8CE0-3FB044D547A4}"/>
              </a:ext>
            </a:extLst>
          </p:cNvPr>
          <p:cNvGrpSpPr/>
          <p:nvPr/>
        </p:nvGrpSpPr>
        <p:grpSpPr>
          <a:xfrm>
            <a:off x="5226341" y="1797396"/>
            <a:ext cx="1185586" cy="198413"/>
            <a:chOff x="4838700" y="1797397"/>
            <a:chExt cx="1858189" cy="117128"/>
          </a:xfrm>
        </p:grpSpPr>
        <p:cxnSp>
          <p:nvCxnSpPr>
            <p:cNvPr id="34" name="직선 연결선 33">
              <a:extLst>
                <a:ext uri="{FF2B5EF4-FFF2-40B4-BE49-F238E27FC236}">
                  <a16:creationId xmlns="" xmlns:a16="http://schemas.microsoft.com/office/drawing/2014/main" id="{3A9181D0-C74D-4BF9-B150-5017825A1BC6}"/>
                </a:ext>
              </a:extLst>
            </p:cNvPr>
            <p:cNvCxnSpPr/>
            <p:nvPr/>
          </p:nvCxnSpPr>
          <p:spPr>
            <a:xfrm>
              <a:off x="4838700" y="1797397"/>
              <a:ext cx="0" cy="117128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="" xmlns:a16="http://schemas.microsoft.com/office/drawing/2014/main" id="{FED9973F-CBF8-45B6-AEE4-A62CB6A88C45}"/>
                </a:ext>
              </a:extLst>
            </p:cNvPr>
            <p:cNvCxnSpPr/>
            <p:nvPr/>
          </p:nvCxnSpPr>
          <p:spPr>
            <a:xfrm>
              <a:off x="4838700" y="1914525"/>
              <a:ext cx="1858189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>
              <a:extLst>
                <a:ext uri="{FF2B5EF4-FFF2-40B4-BE49-F238E27FC236}">
                  <a16:creationId xmlns="" xmlns:a16="http://schemas.microsoft.com/office/drawing/2014/main" id="{189F9F9D-2758-49D6-8D57-8C06C451C7C2}"/>
                </a:ext>
              </a:extLst>
            </p:cNvPr>
            <p:cNvCxnSpPr/>
            <p:nvPr/>
          </p:nvCxnSpPr>
          <p:spPr>
            <a:xfrm>
              <a:off x="6696889" y="1797397"/>
              <a:ext cx="0" cy="117128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9C0225C-E7A9-4020-B522-C8A4CF2C6552}"/>
              </a:ext>
            </a:extLst>
          </p:cNvPr>
          <p:cNvSpPr txBox="1"/>
          <p:nvPr/>
        </p:nvSpPr>
        <p:spPr>
          <a:xfrm>
            <a:off x="5544839" y="1987623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Pattern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8C8FE054-4B43-47A9-9390-AFAE315EC8D9}"/>
              </a:ext>
            </a:extLst>
          </p:cNvPr>
          <p:cNvSpPr txBox="1"/>
          <p:nvPr/>
        </p:nvSpPr>
        <p:spPr>
          <a:xfrm>
            <a:off x="633801" y="2055506"/>
            <a:ext cx="1575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292F32"/>
                </a:solidFill>
                <a:latin typeface="+mj-ea"/>
                <a:ea typeface="+mj-ea"/>
              </a:rPr>
              <a:t>Simulation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="" xmlns:a16="http://schemas.microsoft.com/office/drawing/2014/main" id="{EF4DBCB2-1CA6-4C23-B66A-4A4F31EFF9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346" y="2317116"/>
            <a:ext cx="4215035" cy="44066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175AEBE4-F0CC-4633-A9C2-157450841B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0212" y="908378"/>
            <a:ext cx="840042" cy="84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48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그림 38">
            <a:extLst>
              <a:ext uri="{FF2B5EF4-FFF2-40B4-BE49-F238E27FC236}">
                <a16:creationId xmlns="" xmlns:a16="http://schemas.microsoft.com/office/drawing/2014/main" id="{98FFCA85-7172-429B-AC3A-1A05E8C27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569" y="638662"/>
            <a:ext cx="5637952" cy="5637952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4D2536B6-4BE9-423F-98C4-972DB259E8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390" y="832013"/>
            <a:ext cx="1741500" cy="129893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="" xmlns:a16="http://schemas.microsoft.com/office/drawing/2014/main" id="{CB1FC668-E8B4-4AB4-81DE-BF607ECDD3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233" y="828887"/>
            <a:ext cx="1741500" cy="1302056"/>
          </a:xfrm>
          <a:prstGeom prst="rect">
            <a:avLst/>
          </a:prstGeom>
        </p:spPr>
      </p:pic>
      <p:grpSp>
        <p:nvGrpSpPr>
          <p:cNvPr id="29" name="그룹 28">
            <a:extLst>
              <a:ext uri="{FF2B5EF4-FFF2-40B4-BE49-F238E27FC236}">
                <a16:creationId xmlns="" xmlns:a16="http://schemas.microsoft.com/office/drawing/2014/main" id="{CD15F9DC-C7C0-46EE-8A62-289C5FCF5585}"/>
              </a:ext>
            </a:extLst>
          </p:cNvPr>
          <p:cNvGrpSpPr/>
          <p:nvPr/>
        </p:nvGrpSpPr>
        <p:grpSpPr>
          <a:xfrm>
            <a:off x="7126443" y="4069464"/>
            <a:ext cx="1335526" cy="1355923"/>
            <a:chOff x="5635757" y="3666609"/>
            <a:chExt cx="2757726" cy="2799844"/>
          </a:xfrm>
        </p:grpSpPr>
        <p:pic>
          <p:nvPicPr>
            <p:cNvPr id="28" name="그림 27">
              <a:extLst>
                <a:ext uri="{FF2B5EF4-FFF2-40B4-BE49-F238E27FC236}">
                  <a16:creationId xmlns="" xmlns:a16="http://schemas.microsoft.com/office/drawing/2014/main" id="{65A27215-9FB1-4E5D-BA19-8A8C9DF1F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5757" y="3666609"/>
              <a:ext cx="2757726" cy="2799844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="" xmlns:a16="http://schemas.microsoft.com/office/drawing/2014/main" id="{02209FC1-A0A3-4E3A-BCF1-710B7D2DB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2427" y="4020649"/>
              <a:ext cx="1060016" cy="1845126"/>
            </a:xfrm>
            <a:prstGeom prst="rect">
              <a:avLst/>
            </a:prstGeom>
          </p:spPr>
        </p:pic>
      </p:grp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BACED39D-02E5-4A6B-9E93-7D1FB8FB1C03}"/>
              </a:ext>
            </a:extLst>
          </p:cNvPr>
          <p:cNvSpPr/>
          <p:nvPr/>
        </p:nvSpPr>
        <p:spPr>
          <a:xfrm>
            <a:off x="4046906" y="3032208"/>
            <a:ext cx="4013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5400" b="1" spc="-150" dirty="0" err="1">
                <a:solidFill>
                  <a:srgbClr val="292F32"/>
                </a:solidFill>
                <a:latin typeface="Vijaya" panose="020B0604020202020204" pitchFamily="34" charset="0"/>
                <a:cs typeface="Vijaya" panose="020B0604020202020204" pitchFamily="34" charset="0"/>
              </a:rPr>
              <a:t>Interconnect</a:t>
            </a:r>
            <a:endParaRPr lang="ko-KR" altLang="en-US" sz="3200" b="1" spc="-150" dirty="0">
              <a:solidFill>
                <a:srgbClr val="292F32"/>
              </a:solidFill>
              <a:latin typeface="Vijaya" panose="020B0604020202020204" pitchFamily="34" charset="0"/>
              <a:cs typeface="Vijaya" panose="020B0604020202020204" pitchFamily="34" charset="0"/>
            </a:endParaRPr>
          </a:p>
        </p:txBody>
      </p:sp>
      <p:pic>
        <p:nvPicPr>
          <p:cNvPr id="32" name="그림 31">
            <a:extLst>
              <a:ext uri="{FF2B5EF4-FFF2-40B4-BE49-F238E27FC236}">
                <a16:creationId xmlns="" xmlns:a16="http://schemas.microsoft.com/office/drawing/2014/main" id="{F2EE8779-590A-4152-B861-C96CBE71CF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687" y="5214175"/>
            <a:ext cx="457200" cy="457200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="" xmlns:a16="http://schemas.microsoft.com/office/drawing/2014/main" id="{ECB73988-CE8C-4CA3-B681-FBBC43F60B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320" y="5123226"/>
            <a:ext cx="307393" cy="541938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="" xmlns:a16="http://schemas.microsoft.com/office/drawing/2014/main" id="{EF7F8D82-CBED-4145-8DA5-112A0C8618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206" y="372484"/>
            <a:ext cx="532355" cy="532355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="" xmlns:a16="http://schemas.microsoft.com/office/drawing/2014/main" id="{F9103987-6AEA-493D-9F10-F8B509AE2C17}"/>
              </a:ext>
            </a:extLst>
          </p:cNvPr>
          <p:cNvSpPr/>
          <p:nvPr/>
        </p:nvSpPr>
        <p:spPr>
          <a:xfrm>
            <a:off x="6900288" y="515188"/>
            <a:ext cx="1129502" cy="307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Program</a:t>
            </a:r>
            <a:endParaRPr lang="ko-KR" altLang="en-US" sz="1400" b="1" dirty="0">
              <a:solidFill>
                <a:srgbClr val="292F32"/>
              </a:solidFill>
              <a:latin typeface="+mj-ea"/>
              <a:ea typeface="+mj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="" xmlns:a16="http://schemas.microsoft.com/office/drawing/2014/main" id="{A7D09613-95ED-448D-ADF6-6E3CC8C20BA5}"/>
              </a:ext>
            </a:extLst>
          </p:cNvPr>
          <p:cNvSpPr/>
          <p:nvPr/>
        </p:nvSpPr>
        <p:spPr>
          <a:xfrm>
            <a:off x="7584360" y="5358168"/>
            <a:ext cx="14674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err="1">
                <a:solidFill>
                  <a:srgbClr val="292F32"/>
                </a:solidFill>
                <a:latin typeface="+mj-ea"/>
                <a:ea typeface="+mj-ea"/>
              </a:rPr>
              <a:t>Mobile</a:t>
            </a: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 </a:t>
            </a:r>
            <a:r>
              <a:rPr lang="ko-KR" altLang="en-US" sz="1400" b="1" dirty="0" err="1">
                <a:solidFill>
                  <a:srgbClr val="292F32"/>
                </a:solidFill>
                <a:latin typeface="+mj-ea"/>
                <a:ea typeface="+mj-ea"/>
              </a:rPr>
              <a:t>App</a:t>
            </a:r>
            <a:endParaRPr lang="ko-KR" altLang="en-US" sz="1400" b="1" dirty="0">
              <a:solidFill>
                <a:srgbClr val="292F32"/>
              </a:solidFill>
              <a:latin typeface="+mj-ea"/>
              <a:ea typeface="+mj-ea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="" xmlns:a16="http://schemas.microsoft.com/office/drawing/2014/main" id="{374D55A9-806D-4F7A-A4AB-3B72C0234785}"/>
              </a:ext>
            </a:extLst>
          </p:cNvPr>
          <p:cNvSpPr/>
          <p:nvPr/>
        </p:nvSpPr>
        <p:spPr>
          <a:xfrm>
            <a:off x="4297530" y="5338383"/>
            <a:ext cx="6886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err="1">
                <a:solidFill>
                  <a:srgbClr val="292F32"/>
                </a:solidFill>
                <a:latin typeface="+mj-ea"/>
                <a:ea typeface="+mj-ea"/>
              </a:rPr>
              <a:t>Web</a:t>
            </a:r>
            <a:endParaRPr lang="ko-KR" altLang="en-US" sz="1400" b="1" dirty="0">
              <a:solidFill>
                <a:srgbClr val="292F32"/>
              </a:solidFill>
              <a:latin typeface="+mj-ea"/>
              <a:ea typeface="+mj-ea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="" xmlns:a16="http://schemas.microsoft.com/office/drawing/2014/main" id="{620E8D69-8288-4210-91CE-2F6084ECA56E}"/>
              </a:ext>
            </a:extLst>
          </p:cNvPr>
          <p:cNvSpPr/>
          <p:nvPr/>
        </p:nvSpPr>
        <p:spPr>
          <a:xfrm>
            <a:off x="1" y="0"/>
            <a:ext cx="2374109" cy="6858000"/>
          </a:xfrm>
          <a:prstGeom prst="rect">
            <a:avLst/>
          </a:prstGeom>
          <a:solidFill>
            <a:srgbClr val="292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FBB6C51B-57E1-40D6-BC9A-AEB9CAF18367}"/>
              </a:ext>
            </a:extLst>
          </p:cNvPr>
          <p:cNvSpPr txBox="1"/>
          <p:nvPr/>
        </p:nvSpPr>
        <p:spPr>
          <a:xfrm>
            <a:off x="33556" y="1163201"/>
            <a:ext cx="23741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</a:rPr>
              <a:t>Interface &amp; Interconnect</a:t>
            </a:r>
            <a:endParaRPr lang="ko-KR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5" name="직각 삼각형 54">
            <a:extLst>
              <a:ext uri="{FF2B5EF4-FFF2-40B4-BE49-F238E27FC236}">
                <a16:creationId xmlns="" xmlns:a16="http://schemas.microsoft.com/office/drawing/2014/main" id="{013CDA7C-12EC-4279-B29B-979009E98FE9}"/>
              </a:ext>
            </a:extLst>
          </p:cNvPr>
          <p:cNvSpPr/>
          <p:nvPr/>
        </p:nvSpPr>
        <p:spPr>
          <a:xfrm rot="16200000">
            <a:off x="1806690" y="6302417"/>
            <a:ext cx="589775" cy="53817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CD7D8F28-C325-41B3-AE7C-7C6F32F05E15}"/>
              </a:ext>
            </a:extLst>
          </p:cNvPr>
          <p:cNvSpPr txBox="1"/>
          <p:nvPr/>
        </p:nvSpPr>
        <p:spPr>
          <a:xfrm>
            <a:off x="1619395" y="555630"/>
            <a:ext cx="1076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+mj-ea"/>
                <a:ea typeface="+mj-ea"/>
              </a:rPr>
              <a:t>W</a:t>
            </a:r>
            <a:endParaRPr lang="ko-KR" altLang="en-US" sz="1600" b="1" dirty="0">
              <a:solidFill>
                <a:srgbClr val="A2A6A6"/>
              </a:solidFill>
              <a:latin typeface="+mj-ea"/>
              <a:ea typeface="+mj-ea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C866E928-8BF1-46CD-82AB-D1934E7C97BD}"/>
              </a:ext>
            </a:extLst>
          </p:cNvPr>
          <p:cNvSpPr txBox="1"/>
          <p:nvPr/>
        </p:nvSpPr>
        <p:spPr>
          <a:xfrm>
            <a:off x="2293728" y="971130"/>
            <a:ext cx="2492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rgbClr val="1B2D2D"/>
                </a:solidFill>
                <a:latin typeface="+mj-ea"/>
                <a:ea typeface="+mj-ea"/>
              </a:rPr>
              <a:t>ebTex3D</a:t>
            </a:r>
            <a:endParaRPr lang="ko-KR" altLang="en-US" sz="1600" b="1" dirty="0">
              <a:solidFill>
                <a:srgbClr val="1B2D2D"/>
              </a:solidFill>
              <a:latin typeface="+mj-ea"/>
              <a:ea typeface="+mj-ea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D2685391-6659-4FA1-A357-C7E9D5BA3E0F}"/>
              </a:ext>
            </a:extLst>
          </p:cNvPr>
          <p:cNvGrpSpPr/>
          <p:nvPr/>
        </p:nvGrpSpPr>
        <p:grpSpPr>
          <a:xfrm>
            <a:off x="2705387" y="3718672"/>
            <a:ext cx="2232252" cy="2232250"/>
            <a:chOff x="2705387" y="3718672"/>
            <a:chExt cx="2232252" cy="2232250"/>
          </a:xfrm>
        </p:grpSpPr>
        <p:grpSp>
          <p:nvGrpSpPr>
            <p:cNvPr id="26" name="그룹 25">
              <a:extLst>
                <a:ext uri="{FF2B5EF4-FFF2-40B4-BE49-F238E27FC236}">
                  <a16:creationId xmlns="" xmlns:a16="http://schemas.microsoft.com/office/drawing/2014/main" id="{E2BAABB5-5F83-473D-8A14-F4E08EB60A79}"/>
                </a:ext>
              </a:extLst>
            </p:cNvPr>
            <p:cNvGrpSpPr/>
            <p:nvPr/>
          </p:nvGrpSpPr>
          <p:grpSpPr>
            <a:xfrm>
              <a:off x="2705387" y="3718672"/>
              <a:ext cx="2232252" cy="2232250"/>
              <a:chOff x="-405469" y="3286038"/>
              <a:chExt cx="2527883" cy="2527883"/>
            </a:xfrm>
          </p:grpSpPr>
          <p:pic>
            <p:nvPicPr>
              <p:cNvPr id="8" name="그림 7">
                <a:extLst>
                  <a:ext uri="{FF2B5EF4-FFF2-40B4-BE49-F238E27FC236}">
                    <a16:creationId xmlns="" xmlns:a16="http://schemas.microsoft.com/office/drawing/2014/main" id="{0EA137B2-EC78-4683-AF00-C6FE367083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5469" y="3286038"/>
                <a:ext cx="2527883" cy="2527883"/>
              </a:xfrm>
              <a:prstGeom prst="rect">
                <a:avLst/>
              </a:prstGeom>
            </p:spPr>
          </p:pic>
          <p:pic>
            <p:nvPicPr>
              <p:cNvPr id="25" name="그림 24">
                <a:extLst>
                  <a:ext uri="{FF2B5EF4-FFF2-40B4-BE49-F238E27FC236}">
                    <a16:creationId xmlns="" xmlns:a16="http://schemas.microsoft.com/office/drawing/2014/main" id="{D13F645E-6CAE-4594-B2C2-7902FA328E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46941" y="3658427"/>
                <a:ext cx="2118459" cy="1218180"/>
              </a:xfrm>
              <a:prstGeom prst="rect">
                <a:avLst/>
              </a:prstGeom>
            </p:spPr>
          </p:pic>
        </p:grpSp>
        <p:pic>
          <p:nvPicPr>
            <p:cNvPr id="23" name="그림 22">
              <a:extLst>
                <a:ext uri="{FF2B5EF4-FFF2-40B4-BE49-F238E27FC236}">
                  <a16:creationId xmlns="" xmlns:a16="http://schemas.microsoft.com/office/drawing/2014/main" id="{2A3B853B-FCEF-402F-9C87-4DD442FA20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618" t="7762" r="59641" b="6705"/>
            <a:stretch/>
          </p:blipFill>
          <p:spPr>
            <a:xfrm>
              <a:off x="3079308" y="4130098"/>
              <a:ext cx="1351666" cy="993127"/>
            </a:xfrm>
            <a:prstGeom prst="rect">
              <a:avLst/>
            </a:prstGeom>
          </p:spPr>
        </p:pic>
      </p:grp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D0711A2D-F09E-40B3-AAB5-9C25AA548B66}"/>
              </a:ext>
            </a:extLst>
          </p:cNvPr>
          <p:cNvSpPr/>
          <p:nvPr/>
        </p:nvSpPr>
        <p:spPr>
          <a:xfrm>
            <a:off x="6299058" y="936917"/>
            <a:ext cx="718484" cy="1120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A8FC59D4-FFB6-4B1E-A0B9-64C29A82D1C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583" y="946438"/>
            <a:ext cx="718485" cy="112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76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>
            <a:extLst>
              <a:ext uri="{FF2B5EF4-FFF2-40B4-BE49-F238E27FC236}">
                <a16:creationId xmlns="" xmlns:a16="http://schemas.microsoft.com/office/drawing/2014/main" id="{5DB391CB-153F-4899-9B1A-EAC06A06AC3C}"/>
              </a:ext>
            </a:extLst>
          </p:cNvPr>
          <p:cNvSpPr/>
          <p:nvPr/>
        </p:nvSpPr>
        <p:spPr>
          <a:xfrm>
            <a:off x="0" y="5194570"/>
            <a:ext cx="9906000" cy="1663430"/>
          </a:xfrm>
          <a:prstGeom prst="rect">
            <a:avLst/>
          </a:prstGeom>
          <a:solidFill>
            <a:srgbClr val="292F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="" xmlns:a16="http://schemas.microsoft.com/office/drawing/2014/main" id="{0C41A5C9-6A95-4005-BAC2-91CA25C2E74B}"/>
              </a:ext>
            </a:extLst>
          </p:cNvPr>
          <p:cNvSpPr/>
          <p:nvPr/>
        </p:nvSpPr>
        <p:spPr>
          <a:xfrm>
            <a:off x="6837890" y="2593964"/>
            <a:ext cx="1338567" cy="1338567"/>
          </a:xfrm>
          <a:prstGeom prst="ellipse">
            <a:avLst/>
          </a:prstGeom>
          <a:solidFill>
            <a:srgbClr val="292F32"/>
          </a:solidFill>
          <a:ln w="19050">
            <a:solidFill>
              <a:srgbClr val="3741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34B57987-2280-4DF2-82D3-516ADA12607E}"/>
              </a:ext>
            </a:extLst>
          </p:cNvPr>
          <p:cNvGrpSpPr/>
          <p:nvPr/>
        </p:nvGrpSpPr>
        <p:grpSpPr>
          <a:xfrm>
            <a:off x="0" y="-12422"/>
            <a:ext cx="9906000" cy="2209737"/>
            <a:chOff x="16932" y="3131792"/>
            <a:chExt cx="9889068" cy="1958586"/>
          </a:xfrm>
        </p:grpSpPr>
        <p:pic>
          <p:nvPicPr>
            <p:cNvPr id="13" name="그림 12">
              <a:extLst>
                <a:ext uri="{FF2B5EF4-FFF2-40B4-BE49-F238E27FC236}">
                  <a16:creationId xmlns="" xmlns:a16="http://schemas.microsoft.com/office/drawing/2014/main" id="{9F9719F0-58C5-46AD-AA49-C05C38760C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1" t="58729" r="2452" b="4557"/>
            <a:stretch/>
          </p:blipFill>
          <p:spPr>
            <a:xfrm>
              <a:off x="1040147" y="3132306"/>
              <a:ext cx="7677150" cy="1958071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="" xmlns:a16="http://schemas.microsoft.com/office/drawing/2014/main" id="{4505F89D-06AF-42A0-BE7F-40B04ED51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" t="58720" r="87395" b="4567"/>
            <a:stretch/>
          </p:blipFill>
          <p:spPr>
            <a:xfrm flipH="1">
              <a:off x="16932" y="3131792"/>
              <a:ext cx="1128045" cy="1958072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="" xmlns:a16="http://schemas.microsoft.com/office/drawing/2014/main" id="{0D55F833-E3B8-4C99-8D07-674B4C9ED8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22" t="58720" r="2452" b="4558"/>
            <a:stretch/>
          </p:blipFill>
          <p:spPr>
            <a:xfrm flipH="1">
              <a:off x="8708908" y="3131792"/>
              <a:ext cx="1197092" cy="1958586"/>
            </a:xfrm>
            <a:prstGeom prst="rect">
              <a:avLst/>
            </a:prstGeom>
          </p:spPr>
        </p:pic>
      </p:grp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F368DEF3-9E2B-48EF-A50C-3804EC665C56}"/>
              </a:ext>
            </a:extLst>
          </p:cNvPr>
          <p:cNvSpPr/>
          <p:nvPr/>
        </p:nvSpPr>
        <p:spPr>
          <a:xfrm>
            <a:off x="262945" y="146483"/>
            <a:ext cx="9380109" cy="1906622"/>
          </a:xfrm>
          <a:prstGeom prst="rect">
            <a:avLst/>
          </a:prstGeom>
          <a:solidFill>
            <a:schemeClr val="bg1">
              <a:alpha val="3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7C660D1-7DA8-4F2E-B994-886E6F7A6BC6}"/>
              </a:ext>
            </a:extLst>
          </p:cNvPr>
          <p:cNvSpPr txBox="1"/>
          <p:nvPr/>
        </p:nvSpPr>
        <p:spPr>
          <a:xfrm>
            <a:off x="3346633" y="430589"/>
            <a:ext cx="2968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40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Tar</a:t>
            </a:r>
            <a:r>
              <a:rPr lang="en-US" altLang="ko-KR" sz="48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g</a:t>
            </a:r>
            <a:r>
              <a:rPr lang="en-US" altLang="ko-KR" sz="40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et</a:t>
            </a:r>
            <a:endParaRPr lang="ko-KR" altLang="en-US" sz="40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C6A5958-7BC0-41B3-837F-80466F64171C}"/>
              </a:ext>
            </a:extLst>
          </p:cNvPr>
          <p:cNvSpPr txBox="1"/>
          <p:nvPr/>
        </p:nvSpPr>
        <p:spPr>
          <a:xfrm>
            <a:off x="4328146" y="1044413"/>
            <a:ext cx="2968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48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C</a:t>
            </a:r>
            <a:r>
              <a:rPr lang="en-US" altLang="ko-KR" sz="40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oncept</a:t>
            </a:r>
            <a:endParaRPr lang="ko-KR" altLang="en-US" sz="40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Box 20">
            <a:extLst>
              <a:ext uri="{FF2B5EF4-FFF2-40B4-BE49-F238E27FC236}">
                <a16:creationId xmlns="" xmlns:a16="http://schemas.microsoft.com/office/drawing/2014/main" id="{EA85BA45-30D0-4622-9554-DA404CC0844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77722" y="3025196"/>
            <a:ext cx="2399371" cy="494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온라인</a:t>
            </a:r>
            <a:endParaRPr lang="en-US" altLang="ko-KR" sz="1200" b="1" dirty="0">
              <a:solidFill>
                <a:srgbClr val="292F32"/>
              </a:solidFill>
              <a:latin typeface="+mn-ea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디자인기획</a:t>
            </a:r>
          </a:p>
        </p:txBody>
      </p:sp>
      <p:sp>
        <p:nvSpPr>
          <p:cNvPr id="5" name="타원 4">
            <a:extLst>
              <a:ext uri="{FF2B5EF4-FFF2-40B4-BE49-F238E27FC236}">
                <a16:creationId xmlns="" xmlns:a16="http://schemas.microsoft.com/office/drawing/2014/main" id="{ADE84DA8-08B0-421A-AE4C-BD935B2808C0}"/>
              </a:ext>
            </a:extLst>
          </p:cNvPr>
          <p:cNvSpPr/>
          <p:nvPr/>
        </p:nvSpPr>
        <p:spPr>
          <a:xfrm>
            <a:off x="1639729" y="2593964"/>
            <a:ext cx="1338567" cy="1338567"/>
          </a:xfrm>
          <a:prstGeom prst="ellipse">
            <a:avLst/>
          </a:prstGeom>
          <a:noFill/>
          <a:ln w="19050">
            <a:solidFill>
              <a:srgbClr val="3741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20">
            <a:extLst>
              <a:ext uri="{FF2B5EF4-FFF2-40B4-BE49-F238E27FC236}">
                <a16:creationId xmlns="" xmlns:a16="http://schemas.microsoft.com/office/drawing/2014/main" id="{A82A0D4F-607B-4CC8-BFFB-4FE0238856C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915085" y="3006938"/>
            <a:ext cx="2399371" cy="494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온라인</a:t>
            </a:r>
            <a:endParaRPr lang="en-US" altLang="ko-KR" sz="1200" b="1" dirty="0">
              <a:solidFill>
                <a:srgbClr val="292F32"/>
              </a:solidFill>
              <a:latin typeface="+mn-ea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품평 </a:t>
            </a:r>
            <a:r>
              <a:rPr lang="en-US" altLang="ko-KR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&amp; </a:t>
            </a: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디자인</a:t>
            </a:r>
          </a:p>
        </p:txBody>
      </p:sp>
      <p:sp>
        <p:nvSpPr>
          <p:cNvPr id="10" name="TextBox 20">
            <a:extLst>
              <a:ext uri="{FF2B5EF4-FFF2-40B4-BE49-F238E27FC236}">
                <a16:creationId xmlns="" xmlns:a16="http://schemas.microsoft.com/office/drawing/2014/main" id="{CC1CEDB7-D98C-4EB8-9A0E-215E89611DB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612540" y="3074316"/>
            <a:ext cx="2399371" cy="494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온</a:t>
            </a:r>
            <a:r>
              <a:rPr lang="en-US" altLang="ko-KR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/</a:t>
            </a: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오프라인</a:t>
            </a:r>
            <a:endParaRPr lang="en-US" altLang="ko-KR" sz="1200" b="1" dirty="0">
              <a:solidFill>
                <a:srgbClr val="292F32"/>
              </a:solidFill>
              <a:latin typeface="+mn-ea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rgbClr val="292F32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마케팅</a:t>
            </a:r>
          </a:p>
        </p:txBody>
      </p:sp>
      <p:sp>
        <p:nvSpPr>
          <p:cNvPr id="11" name="TextBox 20">
            <a:extLst>
              <a:ext uri="{FF2B5EF4-FFF2-40B4-BE49-F238E27FC236}">
                <a16:creationId xmlns="" xmlns:a16="http://schemas.microsoft.com/office/drawing/2014/main" id="{5FDFC13B-CAC0-4110-9A8C-137B9CAF1AA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307487" y="3006938"/>
            <a:ext cx="2399371" cy="494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08" tIns="34304" rIns="68608" bIns="34304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차별화된 </a:t>
            </a:r>
            <a:endParaRPr lang="en-US" altLang="ko-KR" sz="1200" b="1" dirty="0">
              <a:solidFill>
                <a:schemeClr val="bg1"/>
              </a:solidFill>
              <a:latin typeface="+mn-ea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ko-KR" altLang="en-US" sz="1200" b="1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브랜드서비스</a:t>
            </a:r>
          </a:p>
        </p:txBody>
      </p:sp>
      <p:sp>
        <p:nvSpPr>
          <p:cNvPr id="20" name="타원 19">
            <a:extLst>
              <a:ext uri="{FF2B5EF4-FFF2-40B4-BE49-F238E27FC236}">
                <a16:creationId xmlns="" xmlns:a16="http://schemas.microsoft.com/office/drawing/2014/main" id="{FEC5BC34-C97C-4BD7-9AB5-34D9DF6C44A9}"/>
              </a:ext>
            </a:extLst>
          </p:cNvPr>
          <p:cNvSpPr/>
          <p:nvPr/>
        </p:nvSpPr>
        <p:spPr>
          <a:xfrm>
            <a:off x="3424507" y="2586271"/>
            <a:ext cx="1338567" cy="1338567"/>
          </a:xfrm>
          <a:prstGeom prst="ellipse">
            <a:avLst/>
          </a:prstGeom>
          <a:noFill/>
          <a:ln w="19050">
            <a:solidFill>
              <a:srgbClr val="3741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="" xmlns:a16="http://schemas.microsoft.com/office/drawing/2014/main" id="{BBA87DB9-E97B-4FFF-A3BB-222DE9C4A709}"/>
              </a:ext>
            </a:extLst>
          </p:cNvPr>
          <p:cNvSpPr/>
          <p:nvPr/>
        </p:nvSpPr>
        <p:spPr>
          <a:xfrm>
            <a:off x="5142943" y="2593965"/>
            <a:ext cx="1338567" cy="1338567"/>
          </a:xfrm>
          <a:prstGeom prst="ellipse">
            <a:avLst/>
          </a:prstGeom>
          <a:noFill/>
          <a:ln w="19050">
            <a:solidFill>
              <a:srgbClr val="3741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DE71A99-EC89-4EA2-B264-4878C3968E02}"/>
              </a:ext>
            </a:extLst>
          </p:cNvPr>
          <p:cNvSpPr txBox="1"/>
          <p:nvPr/>
        </p:nvSpPr>
        <p:spPr>
          <a:xfrm>
            <a:off x="1265523" y="4531050"/>
            <a:ext cx="7548252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50000"/>
              </a:lnSpc>
              <a:defRPr/>
            </a:pPr>
            <a:r>
              <a:rPr lang="ko-KR" altLang="en-US" sz="1400" b="1" dirty="0">
                <a:ln w="0"/>
                <a:solidFill>
                  <a:srgbClr val="374144"/>
                </a:solidFill>
                <a:latin typeface="+mn-ea"/>
              </a:rPr>
              <a:t>체계적인 디자인 기획</a:t>
            </a:r>
            <a:r>
              <a:rPr lang="en-US" altLang="ko-KR" sz="1400" b="1" dirty="0">
                <a:ln w="0"/>
                <a:solidFill>
                  <a:srgbClr val="374144"/>
                </a:solidFill>
                <a:latin typeface="+mn-ea"/>
              </a:rPr>
              <a:t>, </a:t>
            </a:r>
            <a:r>
              <a:rPr lang="ko-KR" altLang="en-US" sz="1400" b="1" dirty="0">
                <a:ln w="0"/>
                <a:solidFill>
                  <a:srgbClr val="374144"/>
                </a:solidFill>
                <a:latin typeface="+mn-ea"/>
              </a:rPr>
              <a:t>관리 및 온라인 마케팅 활성화</a:t>
            </a:r>
            <a:endParaRPr lang="ko-KR" altLang="en-US" sz="1200" b="1" dirty="0">
              <a:solidFill>
                <a:srgbClr val="374144"/>
              </a:solidFill>
              <a:latin typeface="+mn-ea"/>
            </a:endParaRPr>
          </a:p>
        </p:txBody>
      </p:sp>
      <p:sp>
        <p:nvSpPr>
          <p:cNvPr id="12" name="오른쪽 대괄호 11">
            <a:extLst>
              <a:ext uri="{FF2B5EF4-FFF2-40B4-BE49-F238E27FC236}">
                <a16:creationId xmlns="" xmlns:a16="http://schemas.microsoft.com/office/drawing/2014/main" id="{D553EF06-33CF-4D52-8AF4-DC48D2323CD4}"/>
              </a:ext>
            </a:extLst>
          </p:cNvPr>
          <p:cNvSpPr/>
          <p:nvPr/>
        </p:nvSpPr>
        <p:spPr>
          <a:xfrm rot="5400000">
            <a:off x="4762315" y="1509439"/>
            <a:ext cx="213829" cy="5165404"/>
          </a:xfrm>
          <a:prstGeom prst="rightBracket">
            <a:avLst/>
          </a:prstGeom>
          <a:ln w="28575">
            <a:solidFill>
              <a:srgbClr val="292F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="" xmlns:a16="http://schemas.microsoft.com/office/drawing/2014/main" id="{09855A17-A5AD-4955-9A6C-8EC9D82457A4}"/>
              </a:ext>
            </a:extLst>
          </p:cNvPr>
          <p:cNvCxnSpPr>
            <a:stCxn id="12" idx="2"/>
          </p:cNvCxnSpPr>
          <p:nvPr/>
        </p:nvCxnSpPr>
        <p:spPr>
          <a:xfrm flipH="1">
            <a:off x="4869229" y="4199056"/>
            <a:ext cx="1" cy="310814"/>
          </a:xfrm>
          <a:prstGeom prst="straightConnector1">
            <a:avLst/>
          </a:prstGeom>
          <a:ln w="19050">
            <a:solidFill>
              <a:srgbClr val="292F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FAF9019C-3873-4D80-ACFC-0079B63AC79B}"/>
              </a:ext>
            </a:extLst>
          </p:cNvPr>
          <p:cNvSpPr txBox="1"/>
          <p:nvPr/>
        </p:nvSpPr>
        <p:spPr>
          <a:xfrm>
            <a:off x="4130684" y="6422976"/>
            <a:ext cx="136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WebTex3D</a:t>
            </a:r>
            <a:endParaRPr lang="ko-KR" altLang="en-US" b="1" dirty="0">
              <a:solidFill>
                <a:schemeClr val="accent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D0C800ED-7089-4734-B481-C707D510E7FD}"/>
              </a:ext>
            </a:extLst>
          </p:cNvPr>
          <p:cNvSpPr txBox="1"/>
          <p:nvPr/>
        </p:nvSpPr>
        <p:spPr>
          <a:xfrm>
            <a:off x="3741313" y="5637413"/>
            <a:ext cx="22558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인터넷</a:t>
            </a:r>
            <a:r>
              <a:rPr lang="en-US" altLang="ko-KR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 + </a:t>
            </a:r>
            <a:r>
              <a:rPr lang="ko-KR" altLang="en-US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기획 </a:t>
            </a:r>
            <a:r>
              <a:rPr lang="en-US" altLang="ko-KR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+ </a:t>
            </a:r>
            <a:r>
              <a:rPr lang="ko-KR" altLang="en-US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마케팅</a:t>
            </a:r>
            <a:endParaRPr lang="en-US" altLang="ko-KR" sz="1400" b="1" dirty="0">
              <a:solidFill>
                <a:schemeClr val="accent2">
                  <a:lumMod val="60000"/>
                  <a:lumOff val="40000"/>
                </a:schemeClr>
              </a:solidFill>
              <a:latin typeface="+mn-ea"/>
            </a:endParaRPr>
          </a:p>
          <a:p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Internet  Planning  Marketing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50" name="그룹 49">
            <a:extLst>
              <a:ext uri="{FF2B5EF4-FFF2-40B4-BE49-F238E27FC236}">
                <a16:creationId xmlns="" xmlns:a16="http://schemas.microsoft.com/office/drawing/2014/main" id="{2D0A360E-0330-4CB5-A0B5-8A18F784EF9C}"/>
              </a:ext>
            </a:extLst>
          </p:cNvPr>
          <p:cNvGrpSpPr/>
          <p:nvPr/>
        </p:nvGrpSpPr>
        <p:grpSpPr>
          <a:xfrm>
            <a:off x="4759278" y="6201826"/>
            <a:ext cx="117153" cy="218290"/>
            <a:chOff x="1098761" y="2868457"/>
            <a:chExt cx="117153" cy="218290"/>
          </a:xfrm>
          <a:solidFill>
            <a:schemeClr val="bg1"/>
          </a:solidFill>
        </p:grpSpPr>
        <p:sp>
          <p:nvSpPr>
            <p:cNvPr id="51" name="직사각형 50">
              <a:extLst>
                <a:ext uri="{FF2B5EF4-FFF2-40B4-BE49-F238E27FC236}">
                  <a16:creationId xmlns="" xmlns:a16="http://schemas.microsoft.com/office/drawing/2014/main" id="{5D51CB23-7218-4571-A2D7-B36F62AC4FD1}"/>
                </a:ext>
              </a:extLst>
            </p:cNvPr>
            <p:cNvSpPr/>
            <p:nvPr/>
          </p:nvSpPr>
          <p:spPr>
            <a:xfrm>
              <a:off x="1098761" y="2868457"/>
              <a:ext cx="45719" cy="2182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="" xmlns:a16="http://schemas.microsoft.com/office/drawing/2014/main" id="{20770B3B-A32B-4023-8A0A-47F0A6A580F4}"/>
                </a:ext>
              </a:extLst>
            </p:cNvPr>
            <p:cNvSpPr/>
            <p:nvPr/>
          </p:nvSpPr>
          <p:spPr>
            <a:xfrm>
              <a:off x="1170195" y="2868457"/>
              <a:ext cx="45719" cy="2182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FD23660B-3709-4E54-9D59-672C23F63DF8}"/>
              </a:ext>
            </a:extLst>
          </p:cNvPr>
          <p:cNvSpPr txBox="1"/>
          <p:nvPr/>
        </p:nvSpPr>
        <p:spPr>
          <a:xfrm>
            <a:off x="3250435" y="5200124"/>
            <a:ext cx="3230473" cy="41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50000"/>
              </a:lnSpc>
              <a:defRPr/>
            </a:pPr>
            <a:r>
              <a:rPr lang="en-US" altLang="ko-KR" sz="16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3 in 1 </a:t>
            </a:r>
            <a:r>
              <a:rPr lang="en-US" altLang="ko-KR" sz="1600" b="1" dirty="0">
                <a:ln w="0"/>
                <a:solidFill>
                  <a:schemeClr val="bg1"/>
                </a:solidFill>
                <a:latin typeface="+mn-ea"/>
              </a:rPr>
              <a:t>Solution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직각 삼각형 53">
            <a:extLst>
              <a:ext uri="{FF2B5EF4-FFF2-40B4-BE49-F238E27FC236}">
                <a16:creationId xmlns="" xmlns:a16="http://schemas.microsoft.com/office/drawing/2014/main" id="{3AFF9B7C-672E-47ED-A48F-B932DD16A499}"/>
              </a:ext>
            </a:extLst>
          </p:cNvPr>
          <p:cNvSpPr/>
          <p:nvPr/>
        </p:nvSpPr>
        <p:spPr>
          <a:xfrm rot="10800000">
            <a:off x="9331074" y="5149651"/>
            <a:ext cx="589775" cy="53817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직각 삼각형 54">
            <a:extLst>
              <a:ext uri="{FF2B5EF4-FFF2-40B4-BE49-F238E27FC236}">
                <a16:creationId xmlns="" xmlns:a16="http://schemas.microsoft.com/office/drawing/2014/main" id="{E63AFCEC-E8DE-48AA-88C3-9442439535B8}"/>
              </a:ext>
            </a:extLst>
          </p:cNvPr>
          <p:cNvSpPr/>
          <p:nvPr/>
        </p:nvSpPr>
        <p:spPr>
          <a:xfrm>
            <a:off x="966" y="6364749"/>
            <a:ext cx="589775" cy="53817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E374605-DF85-43D0-A9BE-2A5EAF406989}"/>
              </a:ext>
            </a:extLst>
          </p:cNvPr>
          <p:cNvSpPr txBox="1"/>
          <p:nvPr/>
        </p:nvSpPr>
        <p:spPr>
          <a:xfrm>
            <a:off x="6837890" y="1776035"/>
            <a:ext cx="3951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292F32"/>
                </a:solidFill>
                <a:latin typeface="+mj-ea"/>
              </a:rPr>
              <a:t>Clothes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 Mapping &amp; Simulation</a:t>
            </a:r>
            <a:endParaRPr lang="ko-KR" altLang="en-US" sz="1400" b="1" dirty="0">
              <a:solidFill>
                <a:srgbClr val="292F32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97427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>
            <a:extLst>
              <a:ext uri="{FF2B5EF4-FFF2-40B4-BE49-F238E27FC236}">
                <a16:creationId xmlns="" xmlns:a16="http://schemas.microsoft.com/office/drawing/2014/main" id="{5DB391CB-153F-4899-9B1A-EAC06A06AC3C}"/>
              </a:ext>
            </a:extLst>
          </p:cNvPr>
          <p:cNvSpPr/>
          <p:nvPr/>
        </p:nvSpPr>
        <p:spPr>
          <a:xfrm>
            <a:off x="0" y="6356820"/>
            <a:ext cx="9906000" cy="501180"/>
          </a:xfrm>
          <a:prstGeom prst="rect">
            <a:avLst/>
          </a:prstGeom>
          <a:solidFill>
            <a:srgbClr val="292F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각 삼각형 54">
            <a:extLst>
              <a:ext uri="{FF2B5EF4-FFF2-40B4-BE49-F238E27FC236}">
                <a16:creationId xmlns="" xmlns:a16="http://schemas.microsoft.com/office/drawing/2014/main" id="{E63AFCEC-E8DE-48AA-88C3-9442439535B8}"/>
              </a:ext>
            </a:extLst>
          </p:cNvPr>
          <p:cNvSpPr/>
          <p:nvPr/>
        </p:nvSpPr>
        <p:spPr>
          <a:xfrm rot="5400000">
            <a:off x="-25803" y="6338325"/>
            <a:ext cx="589775" cy="53817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extLst>
              <a:ext uri="{FF2B5EF4-FFF2-40B4-BE49-F238E27FC236}">
                <a16:creationId xmlns="" xmlns:a16="http://schemas.microsoft.com/office/drawing/2014/main" id="{7A3A8D59-638F-487C-B088-4086558435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83"/>
          <a:stretch/>
        </p:blipFill>
        <p:spPr>
          <a:xfrm>
            <a:off x="1986867" y="-15790"/>
            <a:ext cx="6155349" cy="1721529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="" xmlns:a16="http://schemas.microsoft.com/office/drawing/2014/main" id="{3C304E74-49BF-4647-BD42-FA4DBEDEF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" t="57924" r="87395"/>
          <a:stretch/>
        </p:blipFill>
        <p:spPr>
          <a:xfrm flipH="1">
            <a:off x="-4244" y="-15789"/>
            <a:ext cx="2089417" cy="1721529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="" xmlns:a16="http://schemas.microsoft.com/office/drawing/2014/main" id="{7266D224-51F0-4A5E-A576-27D5E89581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22" t="57924" r="2452"/>
          <a:stretch/>
        </p:blipFill>
        <p:spPr>
          <a:xfrm flipH="1">
            <a:off x="7714346" y="-15790"/>
            <a:ext cx="2191654" cy="1721529"/>
          </a:xfrm>
          <a:prstGeom prst="rect">
            <a:avLst/>
          </a:prstGeom>
        </p:spPr>
      </p:pic>
      <p:sp>
        <p:nvSpPr>
          <p:cNvPr id="28" name="직사각형 27">
            <a:extLst>
              <a:ext uri="{FF2B5EF4-FFF2-40B4-BE49-F238E27FC236}">
                <a16:creationId xmlns="" xmlns:a16="http://schemas.microsoft.com/office/drawing/2014/main" id="{BC41FD52-2B7F-4EE5-B220-80A210AEEAE6}"/>
              </a:ext>
            </a:extLst>
          </p:cNvPr>
          <p:cNvSpPr/>
          <p:nvPr/>
        </p:nvSpPr>
        <p:spPr>
          <a:xfrm>
            <a:off x="269084" y="118867"/>
            <a:ext cx="9362026" cy="1462619"/>
          </a:xfrm>
          <a:prstGeom prst="rect">
            <a:avLst/>
          </a:prstGeom>
          <a:solidFill>
            <a:schemeClr val="bg1">
              <a:alpha val="3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82F4312-96A2-4BA4-A899-3744880DE081}"/>
              </a:ext>
            </a:extLst>
          </p:cNvPr>
          <p:cNvSpPr txBox="1"/>
          <p:nvPr/>
        </p:nvSpPr>
        <p:spPr>
          <a:xfrm>
            <a:off x="3346633" y="49957"/>
            <a:ext cx="2404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40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Tar</a:t>
            </a:r>
            <a:r>
              <a:rPr lang="en-US" altLang="ko-KR" sz="48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g</a:t>
            </a:r>
            <a:r>
              <a:rPr lang="en-US" altLang="ko-KR" sz="40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et</a:t>
            </a:r>
            <a:endParaRPr lang="ko-KR" altLang="en-US" sz="40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A2B7ED4-DAC9-4A77-9BE4-E3D4BDC171F2}"/>
              </a:ext>
            </a:extLst>
          </p:cNvPr>
          <p:cNvSpPr txBox="1"/>
          <p:nvPr/>
        </p:nvSpPr>
        <p:spPr>
          <a:xfrm>
            <a:off x="4328146" y="663781"/>
            <a:ext cx="2404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48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C</a:t>
            </a:r>
            <a:r>
              <a:rPr lang="en-US" altLang="ko-KR" sz="40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oncept</a:t>
            </a:r>
            <a:endParaRPr lang="ko-KR" altLang="en-US" sz="40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9E724868-0273-4135-AE7E-F68C858EB799}"/>
              </a:ext>
            </a:extLst>
          </p:cNvPr>
          <p:cNvSpPr txBox="1"/>
          <p:nvPr/>
        </p:nvSpPr>
        <p:spPr>
          <a:xfrm>
            <a:off x="6479744" y="1248883"/>
            <a:ext cx="3951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292F32"/>
                </a:solidFill>
                <a:latin typeface="+mj-ea"/>
              </a:rPr>
              <a:t>Clothes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</a:rPr>
              <a:t>Coordination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 &amp; Simulation</a:t>
            </a:r>
            <a:endParaRPr lang="ko-KR" altLang="en-US" sz="1400" b="1" dirty="0">
              <a:solidFill>
                <a:srgbClr val="292F32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173A6BF0-3A4E-44B8-B149-BB063C66D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380" y="1901539"/>
            <a:ext cx="1959024" cy="20047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93D7159C-0504-4A63-BBD7-6F59848FB561}"/>
              </a:ext>
            </a:extLst>
          </p:cNvPr>
          <p:cNvSpPr/>
          <p:nvPr/>
        </p:nvSpPr>
        <p:spPr>
          <a:xfrm>
            <a:off x="3446112" y="4030324"/>
            <a:ext cx="288155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latinLnBrk="1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292F32"/>
                </a:solidFill>
              </a:rPr>
              <a:t>의류의 코디를 통한 다양한 세트 구성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71F8538D-6A3A-4F93-ABD2-76E715957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014" y="1895601"/>
            <a:ext cx="2262840" cy="20047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4E132393-6AF3-4AE6-B772-48B52E65CAE5}"/>
              </a:ext>
            </a:extLst>
          </p:cNvPr>
          <p:cNvSpPr/>
          <p:nvPr/>
        </p:nvSpPr>
        <p:spPr>
          <a:xfrm>
            <a:off x="314003" y="4024386"/>
            <a:ext cx="26564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ctr" latinLnBrk="1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292F32"/>
                </a:solidFill>
              </a:rPr>
              <a:t>대리점주들을 위한 온</a:t>
            </a:r>
            <a:r>
              <a:rPr lang="en-US" altLang="ko-KR" sz="1200" b="1" dirty="0">
                <a:solidFill>
                  <a:srgbClr val="292F32"/>
                </a:solidFill>
              </a:rPr>
              <a:t>/</a:t>
            </a:r>
            <a:r>
              <a:rPr lang="ko-KR" altLang="en-US" sz="1200" b="1" dirty="0">
                <a:solidFill>
                  <a:srgbClr val="292F32"/>
                </a:solidFill>
              </a:rPr>
              <a:t>오프라인</a:t>
            </a:r>
            <a:r>
              <a:rPr lang="ko-KR" altLang="en-US" sz="1200" b="1" dirty="0"/>
              <a:t>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</a:rPr>
              <a:t>마케팅 솔루션 </a:t>
            </a:r>
            <a:r>
              <a:rPr lang="ko-KR" altLang="en-US" sz="1200" b="1" dirty="0">
                <a:solidFill>
                  <a:srgbClr val="292F32"/>
                </a:solidFill>
              </a:rPr>
              <a:t>제공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6DB16514-D55D-4FEE-B7D1-17DA7F4176C5}"/>
              </a:ext>
            </a:extLst>
          </p:cNvPr>
          <p:cNvSpPr/>
          <p:nvPr/>
        </p:nvSpPr>
        <p:spPr>
          <a:xfrm>
            <a:off x="3446112" y="4545851"/>
            <a:ext cx="26564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ctr" latinLnBrk="1">
              <a:buFont typeface="Arial" panose="020B0604020202020204" pitchFamily="34" charset="0"/>
              <a:buChar char="•"/>
            </a:pPr>
            <a:r>
              <a:rPr lang="ko-KR" altLang="en-US" sz="1200" b="1" dirty="0" err="1">
                <a:solidFill>
                  <a:srgbClr val="292F32"/>
                </a:solidFill>
              </a:rPr>
              <a:t>코디네이션</a:t>
            </a:r>
            <a:r>
              <a:rPr lang="ko-KR" altLang="en-US" sz="1200" b="1" dirty="0">
                <a:solidFill>
                  <a:srgbClr val="292F32"/>
                </a:solidFill>
              </a:rPr>
              <a:t> 시스템을 통한 착의 시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</a:rPr>
              <a:t>불편함 최소화 </a:t>
            </a:r>
            <a:r>
              <a:rPr lang="ko-KR" altLang="en-US" sz="1200" b="1" dirty="0">
                <a:solidFill>
                  <a:srgbClr val="292F32"/>
                </a:solidFill>
              </a:rPr>
              <a:t>및</a:t>
            </a:r>
            <a:r>
              <a:rPr lang="ko-KR" altLang="en-US" sz="1200" b="1" dirty="0"/>
              <a:t>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</a:rPr>
              <a:t>시간절감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ADBF1C20-E83B-452F-9F5F-17B29A49E762}"/>
              </a:ext>
            </a:extLst>
          </p:cNvPr>
          <p:cNvSpPr/>
          <p:nvPr/>
        </p:nvSpPr>
        <p:spPr>
          <a:xfrm>
            <a:off x="3346633" y="5246044"/>
            <a:ext cx="26266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ctr" latinLnBrk="1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292F32"/>
                </a:solidFill>
              </a:rPr>
              <a:t>다양한 제품 코디를 통한 고객의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</a:rPr>
              <a:t>구매 만족도 향상 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16D767EF-1A9D-47F5-8499-B31FE8AD4D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6231" y="1901539"/>
            <a:ext cx="2089417" cy="20126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5B9196DB-B511-4F12-B1B8-BF066F1944AD}"/>
              </a:ext>
            </a:extLst>
          </p:cNvPr>
          <p:cNvSpPr/>
          <p:nvPr/>
        </p:nvSpPr>
        <p:spPr>
          <a:xfrm>
            <a:off x="6803302" y="4028179"/>
            <a:ext cx="26564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ctr" latinLnBrk="1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292F32"/>
                </a:solidFill>
              </a:rPr>
              <a:t>고객별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</a:rPr>
              <a:t>전자 카탈로그화</a:t>
            </a:r>
            <a:r>
              <a:rPr lang="ko-KR" altLang="en-US" sz="1200" b="1" dirty="0"/>
              <a:t>로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o-KR" altLang="en-US" sz="1200" b="1" dirty="0">
                <a:solidFill>
                  <a:srgbClr val="292F32"/>
                </a:solidFill>
              </a:rPr>
              <a:t>실시간 제품정보 제공</a:t>
            </a:r>
            <a:endParaRPr lang="en-US" altLang="ko-KR" sz="1200" b="1" dirty="0">
              <a:solidFill>
                <a:srgbClr val="292F32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="" xmlns:a16="http://schemas.microsoft.com/office/drawing/2014/main" id="{32BF3016-FF93-4215-9643-09D869A824DC}"/>
              </a:ext>
            </a:extLst>
          </p:cNvPr>
          <p:cNvSpPr/>
          <p:nvPr/>
        </p:nvSpPr>
        <p:spPr>
          <a:xfrm>
            <a:off x="6803302" y="4603797"/>
            <a:ext cx="26564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latinLnBrk="1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292F32"/>
                </a:solidFill>
              </a:rPr>
              <a:t>전자결제</a:t>
            </a:r>
            <a:r>
              <a:rPr lang="en-US" altLang="ko-KR" sz="1200" b="1" dirty="0">
                <a:solidFill>
                  <a:srgbClr val="292F32"/>
                </a:solidFill>
              </a:rPr>
              <a:t>/</a:t>
            </a:r>
            <a:r>
              <a:rPr lang="ko-KR" altLang="en-US" sz="1200" b="1" dirty="0">
                <a:solidFill>
                  <a:srgbClr val="292F32"/>
                </a:solidFill>
              </a:rPr>
              <a:t>전자견적 시스템을 통한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</a:rPr>
              <a:t>실시간 영업 솔루션</a:t>
            </a:r>
            <a:r>
              <a:rPr lang="ko-KR" altLang="en-US" sz="1200" b="1" dirty="0"/>
              <a:t>으로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o-KR" altLang="en-US" sz="1200" b="1" dirty="0">
                <a:solidFill>
                  <a:srgbClr val="292F32"/>
                </a:solidFill>
              </a:rPr>
              <a:t>활용</a:t>
            </a:r>
            <a:endParaRPr lang="en-US" altLang="ko-KR" sz="1200" b="1" dirty="0">
              <a:solidFill>
                <a:srgbClr val="292F32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="" xmlns:a16="http://schemas.microsoft.com/office/drawing/2014/main" id="{2A67355B-B678-47D6-BF82-F2B19B0D1EA5}"/>
              </a:ext>
            </a:extLst>
          </p:cNvPr>
          <p:cNvSpPr/>
          <p:nvPr/>
        </p:nvSpPr>
        <p:spPr>
          <a:xfrm>
            <a:off x="335337" y="4603797"/>
            <a:ext cx="26564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ko-KR" altLang="en-US" sz="1200" b="1" dirty="0"/>
              <a:t> </a:t>
            </a:r>
            <a:r>
              <a:rPr lang="ko-KR" altLang="en-US" sz="1200" b="1" dirty="0" err="1"/>
              <a:t>IT기술을</a:t>
            </a:r>
            <a:r>
              <a:rPr lang="ko-KR" altLang="en-US" sz="1200" b="1" dirty="0"/>
              <a:t> 활용한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</a:rPr>
              <a:t>브랜드 인지도 향상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="" xmlns:a16="http://schemas.microsoft.com/office/drawing/2014/main" id="{8A86034B-F517-4118-BC6E-15C69A05D1F1}"/>
              </a:ext>
            </a:extLst>
          </p:cNvPr>
          <p:cNvSpPr/>
          <p:nvPr/>
        </p:nvSpPr>
        <p:spPr>
          <a:xfrm>
            <a:off x="6803302" y="5246043"/>
            <a:ext cx="2656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 latinLnBrk="1">
              <a:buFont typeface="Arial" panose="020B0604020202020204" pitchFamily="34" charset="0"/>
              <a:buChar char="•"/>
            </a:pPr>
            <a:r>
              <a:rPr lang="ko-KR" altLang="en-US" sz="1200" b="1" dirty="0"/>
              <a:t>의류 컨텐츠를 고객이 소장함으로써 브랜드 홈페이지 </a:t>
            </a: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</a:rPr>
              <a:t>재방문 기회 향상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="" xmlns:a16="http://schemas.microsoft.com/office/drawing/2014/main" id="{3C0875C7-11E1-4AD5-940B-E46EC8735500}"/>
              </a:ext>
            </a:extLst>
          </p:cNvPr>
          <p:cNvSpPr/>
          <p:nvPr/>
        </p:nvSpPr>
        <p:spPr>
          <a:xfrm>
            <a:off x="446221" y="5265108"/>
            <a:ext cx="26564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ko-KR" altLang="en-US" sz="1200" b="1" dirty="0" err="1">
                <a:solidFill>
                  <a:schemeClr val="accent2">
                    <a:lumMod val="75000"/>
                  </a:schemeClr>
                </a:solidFill>
              </a:rPr>
              <a:t>SNS</a:t>
            </a:r>
            <a:r>
              <a:rPr lang="ko-KR" altLang="en-US" sz="1200" b="1" dirty="0" err="1"/>
              <a:t>를</a:t>
            </a:r>
            <a:r>
              <a:rPr lang="ko-KR" altLang="en-US" sz="1200" b="1" dirty="0"/>
              <a:t> 통한 브랜드 바이럴 마케팅 효과로 마케팅 비용 절감</a:t>
            </a:r>
          </a:p>
        </p:txBody>
      </p:sp>
    </p:spTree>
    <p:extLst>
      <p:ext uri="{BB962C8B-B14F-4D97-AF65-F5344CB8AC3E}">
        <p14:creationId xmlns:p14="http://schemas.microsoft.com/office/powerpoint/2010/main" val="514376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>
            <a:extLst>
              <a:ext uri="{FF2B5EF4-FFF2-40B4-BE49-F238E27FC236}">
                <a16:creationId xmlns="" xmlns:a16="http://schemas.microsoft.com/office/drawing/2014/main" id="{5DB391CB-153F-4899-9B1A-EAC06A06AC3C}"/>
              </a:ext>
            </a:extLst>
          </p:cNvPr>
          <p:cNvSpPr/>
          <p:nvPr/>
        </p:nvSpPr>
        <p:spPr>
          <a:xfrm>
            <a:off x="0" y="6356820"/>
            <a:ext cx="9906000" cy="501180"/>
          </a:xfrm>
          <a:prstGeom prst="rect">
            <a:avLst/>
          </a:prstGeom>
          <a:solidFill>
            <a:srgbClr val="292F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각 삼각형 54">
            <a:extLst>
              <a:ext uri="{FF2B5EF4-FFF2-40B4-BE49-F238E27FC236}">
                <a16:creationId xmlns="" xmlns:a16="http://schemas.microsoft.com/office/drawing/2014/main" id="{E63AFCEC-E8DE-48AA-88C3-9442439535B8}"/>
              </a:ext>
            </a:extLst>
          </p:cNvPr>
          <p:cNvSpPr/>
          <p:nvPr/>
        </p:nvSpPr>
        <p:spPr>
          <a:xfrm rot="5400000">
            <a:off x="-25803" y="6338325"/>
            <a:ext cx="589775" cy="53817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extLst>
              <a:ext uri="{FF2B5EF4-FFF2-40B4-BE49-F238E27FC236}">
                <a16:creationId xmlns="" xmlns:a16="http://schemas.microsoft.com/office/drawing/2014/main" id="{7A3A8D59-638F-487C-B088-4086558435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83"/>
          <a:stretch/>
        </p:blipFill>
        <p:spPr>
          <a:xfrm>
            <a:off x="1986867" y="-15790"/>
            <a:ext cx="6155349" cy="1721529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="" xmlns:a16="http://schemas.microsoft.com/office/drawing/2014/main" id="{3C304E74-49BF-4647-BD42-FA4DBEDEF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" t="57924" r="87395"/>
          <a:stretch/>
        </p:blipFill>
        <p:spPr>
          <a:xfrm flipH="1">
            <a:off x="-4244" y="-15789"/>
            <a:ext cx="2089417" cy="1721529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="" xmlns:a16="http://schemas.microsoft.com/office/drawing/2014/main" id="{7266D224-51F0-4A5E-A576-27D5E89581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22" t="57924" r="2452"/>
          <a:stretch/>
        </p:blipFill>
        <p:spPr>
          <a:xfrm flipH="1">
            <a:off x="7714346" y="-15790"/>
            <a:ext cx="2191654" cy="1721529"/>
          </a:xfrm>
          <a:prstGeom prst="rect">
            <a:avLst/>
          </a:prstGeom>
        </p:spPr>
      </p:pic>
      <p:sp>
        <p:nvSpPr>
          <p:cNvPr id="28" name="직사각형 27">
            <a:extLst>
              <a:ext uri="{FF2B5EF4-FFF2-40B4-BE49-F238E27FC236}">
                <a16:creationId xmlns="" xmlns:a16="http://schemas.microsoft.com/office/drawing/2014/main" id="{BC41FD52-2B7F-4EE5-B220-80A210AEEAE6}"/>
              </a:ext>
            </a:extLst>
          </p:cNvPr>
          <p:cNvSpPr/>
          <p:nvPr/>
        </p:nvSpPr>
        <p:spPr>
          <a:xfrm>
            <a:off x="269084" y="118867"/>
            <a:ext cx="9362026" cy="1462619"/>
          </a:xfrm>
          <a:prstGeom prst="rect">
            <a:avLst/>
          </a:prstGeom>
          <a:solidFill>
            <a:schemeClr val="bg1">
              <a:alpha val="3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9E724868-0273-4135-AE7E-F68C858EB799}"/>
              </a:ext>
            </a:extLst>
          </p:cNvPr>
          <p:cNvSpPr txBox="1"/>
          <p:nvPr/>
        </p:nvSpPr>
        <p:spPr>
          <a:xfrm>
            <a:off x="6479744" y="1248883"/>
            <a:ext cx="3951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292F32"/>
                </a:solidFill>
                <a:latin typeface="+mj-ea"/>
              </a:rPr>
              <a:t>Clothes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</a:rPr>
              <a:t>Coordination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 &amp; Simulation</a:t>
            </a:r>
            <a:endParaRPr lang="ko-KR" altLang="en-US" sz="1400" b="1" dirty="0">
              <a:solidFill>
                <a:srgbClr val="292F32"/>
              </a:solidFill>
              <a:latin typeface="+mj-ea"/>
              <a:ea typeface="+mj-e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6B6B99FC-46E8-47A3-B824-C55AEDA95269}"/>
              </a:ext>
            </a:extLst>
          </p:cNvPr>
          <p:cNvSpPr txBox="1"/>
          <p:nvPr/>
        </p:nvSpPr>
        <p:spPr>
          <a:xfrm>
            <a:off x="3066161" y="26481"/>
            <a:ext cx="3234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54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A</a:t>
            </a:r>
            <a:r>
              <a:rPr lang="en-US" altLang="ko-KR" sz="38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pplication</a:t>
            </a:r>
            <a:endParaRPr lang="ko-KR" altLang="en-US" sz="38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36EBD99-7C7E-4D73-B063-2F0C6A55B67A}"/>
              </a:ext>
            </a:extLst>
          </p:cNvPr>
          <p:cNvSpPr txBox="1"/>
          <p:nvPr/>
        </p:nvSpPr>
        <p:spPr>
          <a:xfrm>
            <a:off x="4970934" y="512697"/>
            <a:ext cx="29681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ko-KR" sz="48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F</a:t>
            </a:r>
            <a:r>
              <a:rPr lang="en-US" altLang="ko-KR" sz="44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iel</a:t>
            </a:r>
            <a:r>
              <a:rPr lang="en-US" altLang="ko-KR" sz="6000" b="1" dirty="0">
                <a:solidFill>
                  <a:srgbClr val="292F32"/>
                </a:solidFill>
                <a:latin typeface="+mn-ea"/>
                <a:cs typeface="Arial" panose="020B0604020202020204" pitchFamily="34" charset="0"/>
                <a:sym typeface="Arial" panose="020B0604020202020204" pitchFamily="34" charset="0"/>
              </a:rPr>
              <a:t>d</a:t>
            </a:r>
            <a:endParaRPr lang="ko-KR" altLang="en-US" sz="4000" b="1" dirty="0">
              <a:solidFill>
                <a:srgbClr val="292F32"/>
              </a:solidFill>
              <a:latin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E6C583B-8764-4FCE-9F9B-6F9CF43EA820}"/>
              </a:ext>
            </a:extLst>
          </p:cNvPr>
          <p:cNvSpPr txBox="1"/>
          <p:nvPr/>
        </p:nvSpPr>
        <p:spPr>
          <a:xfrm>
            <a:off x="4786943" y="2153842"/>
            <a:ext cx="4323031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온라인 쇼핑몰</a:t>
            </a: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온라인 맞춤복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 (</a:t>
            </a: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정장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유니폼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 err="1">
                <a:solidFill>
                  <a:srgbClr val="292F32"/>
                </a:solidFill>
                <a:latin typeface="+mj-ea"/>
                <a:ea typeface="+mj-ea"/>
              </a:rPr>
              <a:t>면접복</a:t>
            </a: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 등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디지털 원단 분야</a:t>
            </a: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인테리어 분야 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(</a:t>
            </a: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커튼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벽지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바닥재 등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소품 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(</a:t>
            </a: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핸드폰케이스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쿠션 등</a:t>
            </a:r>
            <a:r>
              <a:rPr lang="en-US" altLang="ko-KR" sz="1400" b="1" dirty="0">
                <a:solidFill>
                  <a:srgbClr val="292F32"/>
                </a:solidFill>
                <a:latin typeface="+mj-ea"/>
                <a:ea typeface="+mj-ea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패션디자인 기획 및 제품 제작</a:t>
            </a: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원단 회사 마케팅 활용</a:t>
            </a: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패션기업 전자 </a:t>
            </a:r>
            <a:r>
              <a:rPr lang="ko-KR" altLang="en-US" sz="1400" b="1" dirty="0" err="1">
                <a:solidFill>
                  <a:srgbClr val="292F32"/>
                </a:solidFill>
                <a:latin typeface="+mj-ea"/>
                <a:ea typeface="+mj-ea"/>
              </a:rPr>
              <a:t>카달로그</a:t>
            </a: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rgbClr val="292F32"/>
                </a:solidFill>
                <a:latin typeface="+mj-ea"/>
                <a:ea typeface="+mj-ea"/>
              </a:rPr>
              <a:t>섬유기업 홈페이지 연계 활용</a:t>
            </a:r>
            <a:endParaRPr lang="en-US" altLang="ko-KR" sz="1400" b="1" dirty="0">
              <a:solidFill>
                <a:srgbClr val="292F32"/>
              </a:solidFill>
              <a:latin typeface="+mj-ea"/>
              <a:ea typeface="+mj-ea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ECC0A896-1609-4162-82BB-02F77E02F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183" y="1840395"/>
            <a:ext cx="2917615" cy="4116022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1972845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3443</TotalTime>
  <Words>496</Words>
  <Application>Microsoft Office PowerPoint</Application>
  <PresentationFormat>A4 용지(210x297mm)</PresentationFormat>
  <Paragraphs>199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designsv</dc:creator>
  <cp:lastModifiedBy>youngwoo</cp:lastModifiedBy>
  <cp:revision>226</cp:revision>
  <cp:lastPrinted>2018-04-18T07:45:37Z</cp:lastPrinted>
  <dcterms:created xsi:type="dcterms:W3CDTF">2018-04-03T05:56:49Z</dcterms:created>
  <dcterms:modified xsi:type="dcterms:W3CDTF">2020-11-12T01:06:19Z</dcterms:modified>
</cp:coreProperties>
</file>